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7" r:id="rId4"/>
    <p:sldId id="292" r:id="rId5"/>
    <p:sldId id="291"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93" r:id="rId26"/>
    <p:sldId id="290" r:id="rId27"/>
    <p:sldId id="288" r:id="rId28"/>
    <p:sldId id="287" r:id="rId29"/>
    <p:sldId id="327" r:id="rId30"/>
    <p:sldId id="328" r:id="rId31"/>
    <p:sldId id="331" r:id="rId32"/>
    <p:sldId id="330" r:id="rId33"/>
    <p:sldId id="337" r:id="rId34"/>
    <p:sldId id="332" r:id="rId35"/>
    <p:sldId id="333" r:id="rId36"/>
    <p:sldId id="334" r:id="rId37"/>
    <p:sldId id="335" r:id="rId38"/>
    <p:sldId id="336" r:id="rId39"/>
    <p:sldId id="294" r:id="rId40"/>
    <p:sldId id="338" r:id="rId41"/>
    <p:sldId id="340" r:id="rId42"/>
    <p:sldId id="341" r:id="rId43"/>
    <p:sldId id="339"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x="12192000" cy="6858000"/>
  <p:notesSz cx="6858000" cy="9144000"/>
  <p:defaultTextStyle>
    <a:defPPr>
      <a:defRPr lang="pt-A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8" autoAdjust="0"/>
    <p:restoredTop sz="94660"/>
  </p:normalViewPr>
  <p:slideViewPr>
    <p:cSldViewPr snapToGrid="0">
      <p:cViewPr varScale="1">
        <p:scale>
          <a:sx n="74" d="100"/>
          <a:sy n="74" d="100"/>
        </p:scale>
        <p:origin x="52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CAA45F-D876-44F4-9FED-9748C3B7118C}"/>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ECD39AB0-A1D3-48A5-A03B-6FD97F07A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DD6E1305-CF22-4047-87BF-DB38F0916466}"/>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5" name="Marcador de Posição do Rodapé 4">
            <a:extLst>
              <a:ext uri="{FF2B5EF4-FFF2-40B4-BE49-F238E27FC236}">
                <a16:creationId xmlns:a16="http://schemas.microsoft.com/office/drawing/2014/main" id="{90DAAE8D-CDF5-495B-B259-7149C0BB6329}"/>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DF69A9DA-8ABE-4B05-B762-62D9AE3C5D20}"/>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2262896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4434C-2C83-4E32-BDD1-44302ED9BE94}"/>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EEFD16BD-C2CE-4F9B-8B37-8AE4D0853E24}"/>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BB9C1E12-516F-4097-9E23-BF0AE1841673}"/>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5" name="Marcador de Posição do Rodapé 4">
            <a:extLst>
              <a:ext uri="{FF2B5EF4-FFF2-40B4-BE49-F238E27FC236}">
                <a16:creationId xmlns:a16="http://schemas.microsoft.com/office/drawing/2014/main" id="{70696A93-5D28-4D1C-9E21-5C80DD79348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05A3A3C3-189C-451A-A1CF-49F040EA4107}"/>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2962606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8F24379-1592-4246-AF61-94A94C3A7682}"/>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256A193E-6372-4B97-9D65-EF76F96938A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702A8C96-9D96-46DB-825C-C5AE1B9D711A}"/>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5" name="Marcador de Posição do Rodapé 4">
            <a:extLst>
              <a:ext uri="{FF2B5EF4-FFF2-40B4-BE49-F238E27FC236}">
                <a16:creationId xmlns:a16="http://schemas.microsoft.com/office/drawing/2014/main" id="{A561CE38-F5C1-4C16-99E5-7AC4DBD58959}"/>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07678D59-BD45-4DF0-AE57-D594C27F6294}"/>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2551751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22B1F-FD40-4174-8D8E-06A1B6B54DCC}"/>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BA819DD5-BFD2-4763-8DBB-7E380ABB7B9E}"/>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4421D28F-AC6C-460F-9D62-CBB486550DCC}"/>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5" name="Marcador de Posição do Rodapé 4">
            <a:extLst>
              <a:ext uri="{FF2B5EF4-FFF2-40B4-BE49-F238E27FC236}">
                <a16:creationId xmlns:a16="http://schemas.microsoft.com/office/drawing/2014/main" id="{49781F23-CCE3-4416-A47F-8C3A618C0ECA}"/>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AD6486B5-EDE6-42E9-8F70-4367BF540EF5}"/>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3565245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CB2B5-D35F-4FD4-B9DC-EFFF629E98BF}"/>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04FB2765-046B-49B8-8C5D-2311851FE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1A0A1D07-DB18-4F18-872C-6A5EC2043C93}"/>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5" name="Marcador de Posição do Rodapé 4">
            <a:extLst>
              <a:ext uri="{FF2B5EF4-FFF2-40B4-BE49-F238E27FC236}">
                <a16:creationId xmlns:a16="http://schemas.microsoft.com/office/drawing/2014/main" id="{27685191-ABB1-4515-AD9C-C3D2AD18906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AB9E611-22DC-4A6F-8D6B-0E3160A960FA}"/>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857814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22173A-67CA-42F0-AFC5-B2A012A6DB8A}"/>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E64132EA-88E7-4745-B38E-73A1DAFF9033}"/>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A8442E36-8B1B-4EE7-BE82-A5AE5599418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9848FB3C-E8E4-40D8-9B73-F1685909BB90}"/>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6" name="Marcador de Posição do Rodapé 5">
            <a:extLst>
              <a:ext uri="{FF2B5EF4-FFF2-40B4-BE49-F238E27FC236}">
                <a16:creationId xmlns:a16="http://schemas.microsoft.com/office/drawing/2014/main" id="{2AA4A5D7-8926-4D52-93BA-60288E279A34}"/>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517C8F27-D01A-4D69-BFC4-E751C2A0DF3B}"/>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269814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29B7CF-833F-4733-A00E-D6AC95B04BE3}"/>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A29D74E2-2499-4937-BF2D-E4B3BED9C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926FB753-349D-44C4-81E6-26394FB343B6}"/>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F77C80DB-28AA-4E0B-88D6-0609AA19B4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2BF72924-52AA-44F1-AD17-49DE362F17A7}"/>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F170A710-9FB9-485B-8A36-31099E6D9CFE}"/>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8" name="Marcador de Posição do Rodapé 7">
            <a:extLst>
              <a:ext uri="{FF2B5EF4-FFF2-40B4-BE49-F238E27FC236}">
                <a16:creationId xmlns:a16="http://schemas.microsoft.com/office/drawing/2014/main" id="{A39B6261-A26B-4A1E-9153-B79E70A1D908}"/>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41557D53-3CE5-4D81-91B5-1B252DF9EA3C}"/>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1499228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7C0EE-DBEA-40AC-9C93-E0A7C82B8A68}"/>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FF5986B4-B3C9-4E2E-AA1C-31012188BA4E}"/>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4" name="Marcador de Posição do Rodapé 3">
            <a:extLst>
              <a:ext uri="{FF2B5EF4-FFF2-40B4-BE49-F238E27FC236}">
                <a16:creationId xmlns:a16="http://schemas.microsoft.com/office/drawing/2014/main" id="{9FAF0F08-71F7-4372-A5B6-5A633DC13F0A}"/>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AE362CD0-635C-499C-8544-5A4F8DF90229}"/>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3494210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CF1CF37E-057C-4EC3-8C24-1EEA345D3304}"/>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3" name="Marcador de Posição do Rodapé 2">
            <a:extLst>
              <a:ext uri="{FF2B5EF4-FFF2-40B4-BE49-F238E27FC236}">
                <a16:creationId xmlns:a16="http://schemas.microsoft.com/office/drawing/2014/main" id="{A3448039-B8D1-4843-9C2D-9E7252463FE9}"/>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1B0E427F-8A1C-4596-BB0D-C730B80C370A}"/>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3688391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7E5E9D-1C1F-4215-804C-68CF26DB4586}"/>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3F8E0960-AD57-4DC1-97EB-82FF64F19B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587A41E2-C3CE-4B4D-97EE-13770A5FF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B9374B0A-D6A6-4DB7-BD4B-6D610BE7C448}"/>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6" name="Marcador de Posição do Rodapé 5">
            <a:extLst>
              <a:ext uri="{FF2B5EF4-FFF2-40B4-BE49-F238E27FC236}">
                <a16:creationId xmlns:a16="http://schemas.microsoft.com/office/drawing/2014/main" id="{08BB17F5-D168-4B0C-BBEA-403241443A3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06800886-DDD1-460E-B521-26ED3E03B573}"/>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2223223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1B3DE-BD66-4FB1-83B6-BE9DA63D0A29}"/>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DAB93D20-3AB3-414C-AF91-B7BA616903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54C32F71-E15F-4CFA-8AD2-12BA54410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E085FEC8-DA4F-46AF-9A2A-023B14920E81}"/>
              </a:ext>
            </a:extLst>
          </p:cNvPr>
          <p:cNvSpPr>
            <a:spLocks noGrp="1"/>
          </p:cNvSpPr>
          <p:nvPr>
            <p:ph type="dt" sz="half" idx="10"/>
          </p:nvPr>
        </p:nvSpPr>
        <p:spPr/>
        <p:txBody>
          <a:bodyPr/>
          <a:lstStyle/>
          <a:p>
            <a:fld id="{EC574977-684B-4508-9FF7-C0820DC40C13}" type="datetimeFigureOut">
              <a:rPr lang="pt-PT" smtClean="0"/>
              <a:t>05/11/2024</a:t>
            </a:fld>
            <a:endParaRPr lang="pt-PT"/>
          </a:p>
        </p:txBody>
      </p:sp>
      <p:sp>
        <p:nvSpPr>
          <p:cNvPr id="6" name="Marcador de Posição do Rodapé 5">
            <a:extLst>
              <a:ext uri="{FF2B5EF4-FFF2-40B4-BE49-F238E27FC236}">
                <a16:creationId xmlns:a16="http://schemas.microsoft.com/office/drawing/2014/main" id="{CFB6532D-2583-42F0-9453-D34FC713B8B8}"/>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8385572B-B037-4607-9BC6-E597A2DCB59B}"/>
              </a:ext>
            </a:extLst>
          </p:cNvPr>
          <p:cNvSpPr>
            <a:spLocks noGrp="1"/>
          </p:cNvSpPr>
          <p:nvPr>
            <p:ph type="sldNum" sz="quarter" idx="12"/>
          </p:nvPr>
        </p:nvSpPr>
        <p:spPr/>
        <p:txBody>
          <a:bodyPr/>
          <a:lstStyle/>
          <a:p>
            <a:fld id="{5E879CDB-DF63-484C-92E6-F7D33D8B534E}" type="slidenum">
              <a:rPr lang="pt-PT" smtClean="0"/>
              <a:t>‹nº›</a:t>
            </a:fld>
            <a:endParaRPr lang="pt-PT"/>
          </a:p>
        </p:txBody>
      </p:sp>
    </p:spTree>
    <p:extLst>
      <p:ext uri="{BB962C8B-B14F-4D97-AF65-F5344CB8AC3E}">
        <p14:creationId xmlns:p14="http://schemas.microsoft.com/office/powerpoint/2010/main" val="68650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A6784DF4-3463-4490-B4CA-2C834ECB29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EE1346FE-0E73-4A99-8967-7AF4F8B6BF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8A9E1F21-9BC7-4258-8917-A6CEBBF9AB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74977-684B-4508-9FF7-C0820DC40C13}" type="datetimeFigureOut">
              <a:rPr lang="pt-PT" smtClean="0"/>
              <a:t>05/11/2024</a:t>
            </a:fld>
            <a:endParaRPr lang="pt-PT"/>
          </a:p>
        </p:txBody>
      </p:sp>
      <p:sp>
        <p:nvSpPr>
          <p:cNvPr id="5" name="Marcador de Posição do Rodapé 4">
            <a:extLst>
              <a:ext uri="{FF2B5EF4-FFF2-40B4-BE49-F238E27FC236}">
                <a16:creationId xmlns:a16="http://schemas.microsoft.com/office/drawing/2014/main" id="{C9492BE8-5F2B-4A6A-95D1-0821F82A94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5B95BF1F-CA19-4A00-ACE1-245F9CB0F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879CDB-DF63-484C-92E6-F7D33D8B534E}" type="slidenum">
              <a:rPr lang="pt-PT" smtClean="0"/>
              <a:t>‹nº›</a:t>
            </a:fld>
            <a:endParaRPr lang="pt-PT"/>
          </a:p>
        </p:txBody>
      </p:sp>
    </p:spTree>
    <p:extLst>
      <p:ext uri="{BB962C8B-B14F-4D97-AF65-F5344CB8AC3E}">
        <p14:creationId xmlns:p14="http://schemas.microsoft.com/office/powerpoint/2010/main" val="170527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A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itel.gov.ao/" TargetMode="External"/><Relationship Id="rId2" Type="http://schemas.openxmlformats.org/officeDocument/2006/relationships/hyperlink" Target="mailto:itel.geral@gmail.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0ED12E4-1F94-48BE-AC5F-249311E95576}"/>
              </a:ext>
            </a:extLst>
          </p:cNvPr>
          <p:cNvSpPr/>
          <p:nvPr/>
        </p:nvSpPr>
        <p:spPr>
          <a:xfrm>
            <a:off x="892112" y="1877465"/>
            <a:ext cx="11299888" cy="707886"/>
          </a:xfrm>
          <a:prstGeom prst="rect">
            <a:avLst/>
          </a:prstGeom>
        </p:spPr>
        <p:txBody>
          <a:bodyPr wrap="none">
            <a:spAutoFit/>
          </a:bodyPr>
          <a:lstStyle/>
          <a:p>
            <a:r>
              <a:rPr lang="pt-BR" sz="4000" b="1" dirty="0"/>
              <a:t>Fundamentos de comunicações com ondas de rádio </a:t>
            </a:r>
            <a:endParaRPr lang="pt-PT" sz="4000" b="1" dirty="0"/>
          </a:p>
        </p:txBody>
      </p:sp>
      <p:pic>
        <p:nvPicPr>
          <p:cNvPr id="6" name="Picture 2" descr="Logotipo do IMETRO">
            <a:extLst>
              <a:ext uri="{FF2B5EF4-FFF2-40B4-BE49-F238E27FC236}">
                <a16:creationId xmlns:a16="http://schemas.microsoft.com/office/drawing/2014/main" id="{A3DCE588-51B8-492A-B666-BC8DC4900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370" y="195753"/>
            <a:ext cx="1017260" cy="840856"/>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B7E226B2-9A73-4399-9D9F-C4BBD064BBA1}"/>
              </a:ext>
            </a:extLst>
          </p:cNvPr>
          <p:cNvSpPr/>
          <p:nvPr/>
        </p:nvSpPr>
        <p:spPr>
          <a:xfrm>
            <a:off x="2390145" y="1036609"/>
            <a:ext cx="7411709" cy="461665"/>
          </a:xfrm>
          <a:prstGeom prst="rect">
            <a:avLst/>
          </a:prstGeom>
        </p:spPr>
        <p:txBody>
          <a:bodyPr wrap="none">
            <a:spAutoFit/>
          </a:bodyPr>
          <a:lstStyle/>
          <a:p>
            <a:pPr algn="ctr"/>
            <a:r>
              <a:rPr lang="pt-AO" sz="2400" b="1" i="0" dirty="0">
                <a:effectLst/>
                <a:latin typeface="Times New Roman" panose="02020603050405020304" pitchFamily="18" charset="0"/>
                <a:cs typeface="Times New Roman" panose="02020603050405020304" pitchFamily="18" charset="0"/>
              </a:rPr>
              <a:t>Instituto Superior Politécnico Metropolitano de Angola</a:t>
            </a:r>
            <a:endParaRPr lang="pt-PT" sz="2400" b="1" dirty="0">
              <a:latin typeface="Times New Roman" panose="02020603050405020304" pitchFamily="18" charset="0"/>
              <a:cs typeface="Times New Roman" panose="02020603050405020304" pitchFamily="18" charset="0"/>
            </a:endParaRPr>
          </a:p>
        </p:txBody>
      </p:sp>
      <p:sp>
        <p:nvSpPr>
          <p:cNvPr id="8" name="Google Shape;56;p7">
            <a:extLst>
              <a:ext uri="{FF2B5EF4-FFF2-40B4-BE49-F238E27FC236}">
                <a16:creationId xmlns:a16="http://schemas.microsoft.com/office/drawing/2014/main" id="{88CA4240-DFF0-4B56-85EE-7F884AD45053}"/>
              </a:ext>
            </a:extLst>
          </p:cNvPr>
          <p:cNvSpPr txBox="1"/>
          <p:nvPr/>
        </p:nvSpPr>
        <p:spPr>
          <a:xfrm>
            <a:off x="8302685" y="6301698"/>
            <a:ext cx="3889315" cy="429000"/>
          </a:xfrm>
          <a:prstGeom prst="rect">
            <a:avLst/>
          </a:prstGeom>
          <a:noFill/>
          <a:ln>
            <a:noFill/>
          </a:ln>
        </p:spPr>
        <p:txBody>
          <a:bodyPr spcFirstLastPara="1" wrap="square" lIns="91425" tIns="45700" rIns="91425" bIns="45700" anchor="t" anchorCtr="0">
            <a:noAutofit/>
          </a:bodyPr>
          <a:lstStyle/>
          <a:p>
            <a:pPr marL="88900" lvl="0" algn="r" rtl="0">
              <a:spcBef>
                <a:spcPts val="0"/>
              </a:spcBef>
              <a:spcAft>
                <a:spcPts val="0"/>
              </a:spcAft>
              <a:buSzPts val="2200"/>
            </a:pPr>
            <a:r>
              <a:rPr lang="pt-BR" b="1" dirty="0">
                <a:solidFill>
                  <a:schemeClr val="dk1"/>
                </a:solidFill>
                <a:latin typeface="Tahoma"/>
                <a:ea typeface="Tahoma"/>
                <a:cs typeface="Tahoma"/>
                <a:sym typeface="Tahoma"/>
              </a:rPr>
              <a:t>Professor: </a:t>
            </a:r>
            <a:r>
              <a:rPr lang="pt-BR" dirty="0">
                <a:solidFill>
                  <a:schemeClr val="dk1"/>
                </a:solidFill>
                <a:latin typeface="Tahoma"/>
                <a:ea typeface="Tahoma"/>
                <a:cs typeface="Tahoma"/>
                <a:sym typeface="Tahoma"/>
              </a:rPr>
              <a:t>Engº</a:t>
            </a:r>
            <a:r>
              <a:rPr lang="pt-BR" b="1" dirty="0">
                <a:solidFill>
                  <a:schemeClr val="dk1"/>
                </a:solidFill>
                <a:latin typeface="Tahoma"/>
                <a:ea typeface="Tahoma"/>
                <a:cs typeface="Tahoma"/>
                <a:sym typeface="Tahoma"/>
              </a:rPr>
              <a:t> </a:t>
            </a:r>
            <a:r>
              <a:rPr lang="pt-BR" dirty="0">
                <a:solidFill>
                  <a:schemeClr val="dk1"/>
                </a:solidFill>
                <a:latin typeface="Tahoma"/>
                <a:ea typeface="Tahoma"/>
                <a:cs typeface="Tahoma"/>
                <a:sym typeface="Tahoma"/>
              </a:rPr>
              <a:t>Lupini David</a:t>
            </a:r>
            <a:endParaRPr dirty="0">
              <a:solidFill>
                <a:schemeClr val="dk1"/>
              </a:solidFill>
              <a:latin typeface="Tahoma"/>
              <a:ea typeface="Tahoma"/>
              <a:cs typeface="Tahoma"/>
              <a:sym typeface="Tahoma"/>
            </a:endParaRPr>
          </a:p>
        </p:txBody>
      </p:sp>
      <p:pic>
        <p:nvPicPr>
          <p:cNvPr id="1028" name="Picture 4" descr="Celulares, notebooks e rádios são dispositivos que captam e emitem ondas de rádio.">
            <a:extLst>
              <a:ext uri="{FF2B5EF4-FFF2-40B4-BE49-F238E27FC236}">
                <a16:creationId xmlns:a16="http://schemas.microsoft.com/office/drawing/2014/main" id="{82B0A0E4-59F5-4504-B0BB-2FA06917A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16" y="2434846"/>
            <a:ext cx="5106794" cy="4295852"/>
          </a:xfrm>
          <a:prstGeom prst="rect">
            <a:avLst/>
          </a:prstGeom>
          <a:noFill/>
          <a:extLst>
            <a:ext uri="{909E8E84-426E-40DD-AFC4-6F175D3DCCD1}">
              <a14:hiddenFill xmlns:a14="http://schemas.microsoft.com/office/drawing/2010/main">
                <a:solidFill>
                  <a:srgbClr val="FFFFFF"/>
                </a:solidFill>
              </a14:hiddenFill>
            </a:ext>
          </a:extLst>
        </p:spPr>
      </p:pic>
      <p:pic>
        <p:nvPicPr>
          <p:cNvPr id="9" name="object 6">
            <a:extLst>
              <a:ext uri="{FF2B5EF4-FFF2-40B4-BE49-F238E27FC236}">
                <a16:creationId xmlns:a16="http://schemas.microsoft.com/office/drawing/2014/main" id="{F3487C4B-1F8D-4233-B8A8-30F8FC4462C9}"/>
              </a:ext>
            </a:extLst>
          </p:cNvPr>
          <p:cNvPicPr/>
          <p:nvPr/>
        </p:nvPicPr>
        <p:blipFill>
          <a:blip r:embed="rId4" cstate="print"/>
          <a:stretch>
            <a:fillRect/>
          </a:stretch>
        </p:blipFill>
        <p:spPr>
          <a:xfrm>
            <a:off x="8974015" y="4258191"/>
            <a:ext cx="3085465" cy="1071941"/>
          </a:xfrm>
          <a:prstGeom prst="rect">
            <a:avLst/>
          </a:prstGeom>
        </p:spPr>
      </p:pic>
      <p:pic>
        <p:nvPicPr>
          <p:cNvPr id="10" name="object 7">
            <a:extLst>
              <a:ext uri="{FF2B5EF4-FFF2-40B4-BE49-F238E27FC236}">
                <a16:creationId xmlns:a16="http://schemas.microsoft.com/office/drawing/2014/main" id="{BA0B4843-4FBA-4ABC-81FC-13F9AF283123}"/>
              </a:ext>
            </a:extLst>
          </p:cNvPr>
          <p:cNvPicPr/>
          <p:nvPr/>
        </p:nvPicPr>
        <p:blipFill>
          <a:blip r:embed="rId5" cstate="print"/>
          <a:stretch>
            <a:fillRect/>
          </a:stretch>
        </p:blipFill>
        <p:spPr>
          <a:xfrm>
            <a:off x="9471685" y="2593899"/>
            <a:ext cx="1800621" cy="692727"/>
          </a:xfrm>
          <a:prstGeom prst="rect">
            <a:avLst/>
          </a:prstGeom>
        </p:spPr>
      </p:pic>
      <p:pic>
        <p:nvPicPr>
          <p:cNvPr id="12" name="object 7">
            <a:extLst>
              <a:ext uri="{FF2B5EF4-FFF2-40B4-BE49-F238E27FC236}">
                <a16:creationId xmlns:a16="http://schemas.microsoft.com/office/drawing/2014/main" id="{970F09E9-09C6-4A37-BD51-1B18B04D6396}"/>
              </a:ext>
            </a:extLst>
          </p:cNvPr>
          <p:cNvPicPr/>
          <p:nvPr/>
        </p:nvPicPr>
        <p:blipFill>
          <a:blip r:embed="rId6" cstate="print"/>
          <a:stretch>
            <a:fillRect/>
          </a:stretch>
        </p:blipFill>
        <p:spPr>
          <a:xfrm>
            <a:off x="825946" y="3286626"/>
            <a:ext cx="3494454" cy="1821615"/>
          </a:xfrm>
          <a:prstGeom prst="rect">
            <a:avLst/>
          </a:prstGeom>
        </p:spPr>
      </p:pic>
    </p:spTree>
    <p:extLst>
      <p:ext uri="{BB962C8B-B14F-4D97-AF65-F5344CB8AC3E}">
        <p14:creationId xmlns:p14="http://schemas.microsoft.com/office/powerpoint/2010/main" val="757911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920281"/>
            <a:ext cx="11075831" cy="3046988"/>
          </a:xfrm>
          <a:prstGeom prst="rect">
            <a:avLst/>
          </a:prstGeom>
        </p:spPr>
        <p:txBody>
          <a:bodyPr wrap="square">
            <a:spAutoFit/>
          </a:bodyPr>
          <a:lstStyle/>
          <a:p>
            <a:r>
              <a:rPr lang="pt-BR" sz="3200" b="1" dirty="0"/>
              <a:t>Exemplos de sistemas de comunicação:</a:t>
            </a:r>
          </a:p>
          <a:p>
            <a:endParaRPr lang="pt-BR" sz="3200" dirty="0">
              <a:solidFill>
                <a:srgbClr val="FF0000"/>
              </a:solidFill>
            </a:endParaRPr>
          </a:p>
          <a:p>
            <a:pPr marL="457200" indent="-457200">
              <a:buFont typeface="Wingdings" panose="05000000000000000000" pitchFamily="2" charset="2"/>
              <a:buChar char="q"/>
            </a:pPr>
            <a:r>
              <a:rPr lang="pt-BR" sz="3200" dirty="0">
                <a:solidFill>
                  <a:srgbClr val="FF0000"/>
                </a:solidFill>
              </a:rPr>
              <a:t> Telefonia móvel celular. </a:t>
            </a:r>
          </a:p>
          <a:p>
            <a:pPr marL="457200" indent="-457200">
              <a:buFont typeface="Wingdings" panose="05000000000000000000" pitchFamily="2" charset="2"/>
              <a:buChar char="q"/>
            </a:pPr>
            <a:endParaRPr lang="pt-BR" sz="3200" dirty="0"/>
          </a:p>
          <a:p>
            <a:endParaRPr lang="pt-BR" sz="3200" dirty="0"/>
          </a:p>
          <a:p>
            <a:endParaRPr lang="pt-BR" sz="3200" dirty="0"/>
          </a:p>
        </p:txBody>
      </p:sp>
      <p:sp>
        <p:nvSpPr>
          <p:cNvPr id="6" name="Retângulo 5">
            <a:extLst>
              <a:ext uri="{FF2B5EF4-FFF2-40B4-BE49-F238E27FC236}">
                <a16:creationId xmlns:a16="http://schemas.microsoft.com/office/drawing/2014/main" id="{B4617D9A-D4FD-421D-96F6-760097ED7430}"/>
              </a:ext>
            </a:extLst>
          </p:cNvPr>
          <p:cNvSpPr/>
          <p:nvPr/>
        </p:nvSpPr>
        <p:spPr>
          <a:xfrm>
            <a:off x="2170068" y="2689997"/>
            <a:ext cx="6088050" cy="2554545"/>
          </a:xfrm>
          <a:prstGeom prst="rect">
            <a:avLst/>
          </a:prstGeom>
        </p:spPr>
        <p:txBody>
          <a:bodyPr wrap="square">
            <a:spAutoFit/>
          </a:bodyPr>
          <a:lstStyle/>
          <a:p>
            <a:pPr marL="457200" indent="-457200">
              <a:buFont typeface="Wingdings" panose="05000000000000000000" pitchFamily="2" charset="2"/>
              <a:buChar char="q"/>
            </a:pPr>
            <a:endParaRPr lang="pt-BR" sz="3200" dirty="0"/>
          </a:p>
          <a:p>
            <a:endParaRPr lang="pt-BR" sz="3200" dirty="0"/>
          </a:p>
          <a:p>
            <a:pPr marL="457200" indent="-457200">
              <a:buFont typeface="Wingdings" panose="05000000000000000000" pitchFamily="2" charset="2"/>
              <a:buChar char="q"/>
            </a:pPr>
            <a:endParaRPr lang="pt-BR" sz="3200" dirty="0"/>
          </a:p>
          <a:p>
            <a:pPr marL="457200" indent="-457200">
              <a:buFont typeface="Wingdings" panose="05000000000000000000" pitchFamily="2" charset="2"/>
              <a:buChar char="q"/>
            </a:pPr>
            <a:endParaRPr lang="pt-BR" sz="3200" dirty="0"/>
          </a:p>
          <a:p>
            <a:pPr marL="457200" indent="-457200">
              <a:buFont typeface="Wingdings" panose="05000000000000000000" pitchFamily="2" charset="2"/>
              <a:buChar char="q"/>
            </a:pPr>
            <a:endParaRPr lang="pt-BR" sz="3200" dirty="0"/>
          </a:p>
        </p:txBody>
      </p:sp>
      <p:pic>
        <p:nvPicPr>
          <p:cNvPr id="7" name="Picture 2" descr="&#10;">
            <a:extLst>
              <a:ext uri="{FF2B5EF4-FFF2-40B4-BE49-F238E27FC236}">
                <a16:creationId xmlns:a16="http://schemas.microsoft.com/office/drawing/2014/main" id="{F0C748D8-E33B-421B-87E3-4A54E8893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395" y="2377181"/>
            <a:ext cx="5762047" cy="39820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tipo do IMETRO">
            <a:extLst>
              <a:ext uri="{FF2B5EF4-FFF2-40B4-BE49-F238E27FC236}">
                <a16:creationId xmlns:a16="http://schemas.microsoft.com/office/drawing/2014/main" id="{97A0D80A-FF04-4CD1-9490-FC608D261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111688"/>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CD83DA2F-07EE-4764-8933-64599FB74BFD}"/>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284436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7" y="963848"/>
            <a:ext cx="11075831" cy="584775"/>
          </a:xfrm>
          <a:prstGeom prst="rect">
            <a:avLst/>
          </a:prstGeom>
        </p:spPr>
        <p:txBody>
          <a:bodyPr wrap="square">
            <a:spAutoFit/>
          </a:bodyPr>
          <a:lstStyle/>
          <a:p>
            <a:pPr marL="457200" indent="-457200">
              <a:buFont typeface="Wingdings" panose="05000000000000000000" pitchFamily="2" charset="2"/>
              <a:buChar char="q"/>
            </a:pPr>
            <a:r>
              <a:rPr lang="pt-BR" sz="3200" dirty="0">
                <a:solidFill>
                  <a:srgbClr val="FF0000"/>
                </a:solidFill>
              </a:rPr>
              <a:t>Sistema de comunicação via satélite. </a:t>
            </a:r>
          </a:p>
        </p:txBody>
      </p:sp>
      <p:pic>
        <p:nvPicPr>
          <p:cNvPr id="3076" name="Picture 4">
            <a:extLst>
              <a:ext uri="{FF2B5EF4-FFF2-40B4-BE49-F238E27FC236}">
                <a16:creationId xmlns:a16="http://schemas.microsoft.com/office/drawing/2014/main" id="{A53E44FF-4329-43BB-9039-F352E720B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373" y="1477469"/>
            <a:ext cx="6549253" cy="53805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gotipo do IMETRO">
            <a:extLst>
              <a:ext uri="{FF2B5EF4-FFF2-40B4-BE49-F238E27FC236}">
                <a16:creationId xmlns:a16="http://schemas.microsoft.com/office/drawing/2014/main" id="{1163C7E4-DF00-45B7-B5B7-90DB240BC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84BFD643-1988-45E5-92D7-1C599A9A56B9}"/>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1973975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1096526"/>
            <a:ext cx="11075831" cy="584775"/>
          </a:xfrm>
          <a:prstGeom prst="rect">
            <a:avLst/>
          </a:prstGeom>
        </p:spPr>
        <p:txBody>
          <a:bodyPr wrap="square">
            <a:spAutoFit/>
          </a:bodyPr>
          <a:lstStyle/>
          <a:p>
            <a:pPr marL="457200" indent="-457200">
              <a:buFont typeface="Wingdings" panose="05000000000000000000" pitchFamily="2" charset="2"/>
              <a:buChar char="q"/>
            </a:pPr>
            <a:r>
              <a:rPr lang="pt-BR" sz="3200" dirty="0">
                <a:solidFill>
                  <a:srgbClr val="FF0000"/>
                </a:solidFill>
              </a:rPr>
              <a:t>Sistema de rádio ponto a ponto em micro-ondas. </a:t>
            </a:r>
          </a:p>
        </p:txBody>
      </p:sp>
      <p:pic>
        <p:nvPicPr>
          <p:cNvPr id="4100" name="Picture 4" descr="Exemplo de uma antena">
            <a:extLst>
              <a:ext uri="{FF2B5EF4-FFF2-40B4-BE49-F238E27FC236}">
                <a16:creationId xmlns:a16="http://schemas.microsoft.com/office/drawing/2014/main" id="{FD35CA09-6D74-4276-8C3B-0897BCEE7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68" y="2351692"/>
            <a:ext cx="3636001" cy="28916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Visada direta em radioenlaces">
            <a:extLst>
              <a:ext uri="{FF2B5EF4-FFF2-40B4-BE49-F238E27FC236}">
                <a16:creationId xmlns:a16="http://schemas.microsoft.com/office/drawing/2014/main" id="{19A42380-E1C5-44C5-BA9F-A2BD97C93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969" y="2351692"/>
            <a:ext cx="7825155" cy="41082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ogotipo do IMETRO">
            <a:extLst>
              <a:ext uri="{FF2B5EF4-FFF2-40B4-BE49-F238E27FC236}">
                <a16:creationId xmlns:a16="http://schemas.microsoft.com/office/drawing/2014/main" id="{C661A182-053D-45DC-B533-6D7F79616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E323ED92-56A8-4F02-9597-B8EA504DCD57}"/>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4213376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772231"/>
            <a:ext cx="11075831" cy="1077218"/>
          </a:xfrm>
          <a:prstGeom prst="rect">
            <a:avLst/>
          </a:prstGeom>
        </p:spPr>
        <p:txBody>
          <a:bodyPr wrap="square">
            <a:spAutoFit/>
          </a:bodyPr>
          <a:lstStyle/>
          <a:p>
            <a:pPr marL="457200" indent="-457200">
              <a:buFont typeface="Wingdings" panose="05000000000000000000" pitchFamily="2" charset="2"/>
              <a:buChar char="q"/>
            </a:pPr>
            <a:r>
              <a:rPr lang="pt-BR" sz="3200" dirty="0">
                <a:solidFill>
                  <a:srgbClr val="FF0000"/>
                </a:solidFill>
              </a:rPr>
              <a:t>Sistemas UHF e VHF de televisão. </a:t>
            </a:r>
          </a:p>
          <a:p>
            <a:pPr marL="457200" indent="-457200">
              <a:buFont typeface="Wingdings" panose="05000000000000000000" pitchFamily="2" charset="2"/>
              <a:buChar char="q"/>
            </a:pPr>
            <a:endParaRPr lang="pt-BR" sz="3200" dirty="0"/>
          </a:p>
        </p:txBody>
      </p:sp>
      <p:pic>
        <p:nvPicPr>
          <p:cNvPr id="3" name="Imagem 2">
            <a:extLst>
              <a:ext uri="{FF2B5EF4-FFF2-40B4-BE49-F238E27FC236}">
                <a16:creationId xmlns:a16="http://schemas.microsoft.com/office/drawing/2014/main" id="{35FF5432-C3C1-445D-8102-192BB9C30F69}"/>
              </a:ext>
            </a:extLst>
          </p:cNvPr>
          <p:cNvPicPr>
            <a:picLocks noChangeAspect="1"/>
          </p:cNvPicPr>
          <p:nvPr/>
        </p:nvPicPr>
        <p:blipFill>
          <a:blip r:embed="rId2"/>
          <a:stretch>
            <a:fillRect/>
          </a:stretch>
        </p:blipFill>
        <p:spPr>
          <a:xfrm>
            <a:off x="3209520" y="1376034"/>
            <a:ext cx="5772960" cy="5481966"/>
          </a:xfrm>
          <a:prstGeom prst="rect">
            <a:avLst/>
          </a:prstGeom>
        </p:spPr>
      </p:pic>
      <p:pic>
        <p:nvPicPr>
          <p:cNvPr id="6" name="Picture 2" descr="Logotipo do IMETRO">
            <a:extLst>
              <a:ext uri="{FF2B5EF4-FFF2-40B4-BE49-F238E27FC236}">
                <a16:creationId xmlns:a16="http://schemas.microsoft.com/office/drawing/2014/main" id="{CEDE746D-8929-49FD-A6C6-050D35D77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85930"/>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B62C8601-97D4-497D-8432-55478C659DDC}"/>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4233200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1002484"/>
            <a:ext cx="11075831" cy="1077218"/>
          </a:xfrm>
          <a:prstGeom prst="rect">
            <a:avLst/>
          </a:prstGeom>
        </p:spPr>
        <p:txBody>
          <a:bodyPr wrap="square">
            <a:spAutoFit/>
          </a:bodyPr>
          <a:lstStyle/>
          <a:p>
            <a:pPr marL="457200" indent="-457200">
              <a:buFont typeface="Wingdings" panose="05000000000000000000" pitchFamily="2" charset="2"/>
              <a:buChar char="q"/>
            </a:pPr>
            <a:r>
              <a:rPr lang="pt-BR" sz="3200" dirty="0">
                <a:solidFill>
                  <a:srgbClr val="FF0000"/>
                </a:solidFill>
              </a:rPr>
              <a:t>Redes ópticas de comunicação.</a:t>
            </a:r>
          </a:p>
          <a:p>
            <a:pPr marL="457200" indent="-457200">
              <a:buFont typeface="Wingdings" panose="05000000000000000000" pitchFamily="2" charset="2"/>
              <a:buChar char="q"/>
            </a:pPr>
            <a:endParaRPr lang="pt-BR" sz="3200" dirty="0"/>
          </a:p>
        </p:txBody>
      </p:sp>
      <p:pic>
        <p:nvPicPr>
          <p:cNvPr id="5122" name="Picture 2" descr="Projetista FTTH">
            <a:extLst>
              <a:ext uri="{FF2B5EF4-FFF2-40B4-BE49-F238E27FC236}">
                <a16:creationId xmlns:a16="http://schemas.microsoft.com/office/drawing/2014/main" id="{BD85EA9A-19B0-42C6-BACF-BA1C97E2B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28" y="1547446"/>
            <a:ext cx="10947144" cy="4912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gotipo do IMETRO">
            <a:extLst>
              <a:ext uri="{FF2B5EF4-FFF2-40B4-BE49-F238E27FC236}">
                <a16:creationId xmlns:a16="http://schemas.microsoft.com/office/drawing/2014/main" id="{619479D7-A4D2-411C-A87F-01E14A8FA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09222204-1F71-46EA-8422-EF5F22B478C2}"/>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4212047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1096526"/>
            <a:ext cx="11075831" cy="4201791"/>
          </a:xfrm>
          <a:prstGeom prst="rect">
            <a:avLst/>
          </a:prstGeom>
        </p:spPr>
        <p:txBody>
          <a:bodyPr wrap="square">
            <a:spAutoFit/>
          </a:bodyPr>
          <a:lstStyle/>
          <a:p>
            <a:pPr algn="just"/>
            <a:r>
              <a:rPr lang="pt-BR" sz="3200" dirty="0"/>
              <a:t>Enlace ou link de comunicação é o estabelecimento de comunicação entre pelo menos dois pontos. Sua classificação obedece a três características principais: </a:t>
            </a:r>
          </a:p>
          <a:p>
            <a:pPr algn="just"/>
            <a:endParaRPr lang="pt-BR" sz="3200" dirty="0"/>
          </a:p>
          <a:p>
            <a:pPr marL="457200" indent="-457200" algn="just">
              <a:lnSpc>
                <a:spcPct val="150000"/>
              </a:lnSpc>
              <a:buFont typeface="Wingdings" panose="05000000000000000000" pitchFamily="2" charset="2"/>
              <a:buChar char="q"/>
            </a:pPr>
            <a:r>
              <a:rPr lang="pt-BR" sz="3200" b="1" dirty="0"/>
              <a:t>Número de pontos envolvidos. </a:t>
            </a:r>
          </a:p>
          <a:p>
            <a:pPr marL="457200" indent="-457200" algn="just">
              <a:lnSpc>
                <a:spcPct val="150000"/>
              </a:lnSpc>
              <a:buFont typeface="Wingdings" panose="05000000000000000000" pitchFamily="2" charset="2"/>
              <a:buChar char="q"/>
            </a:pPr>
            <a:r>
              <a:rPr lang="pt-BR" sz="3200" b="1" dirty="0"/>
              <a:t>Sentido de transmissão. </a:t>
            </a:r>
          </a:p>
          <a:p>
            <a:pPr marL="457200" indent="-457200" algn="just">
              <a:lnSpc>
                <a:spcPct val="150000"/>
              </a:lnSpc>
              <a:buFont typeface="Wingdings" panose="05000000000000000000" pitchFamily="2" charset="2"/>
              <a:buChar char="q"/>
            </a:pPr>
            <a:r>
              <a:rPr lang="pt-BR" sz="3200" b="1" dirty="0"/>
              <a:t>Mobilidade. </a:t>
            </a:r>
          </a:p>
        </p:txBody>
      </p:sp>
      <p:pic>
        <p:nvPicPr>
          <p:cNvPr id="6" name="Picture 2" descr="Logotipo do IMETRO">
            <a:extLst>
              <a:ext uri="{FF2B5EF4-FFF2-40B4-BE49-F238E27FC236}">
                <a16:creationId xmlns:a16="http://schemas.microsoft.com/office/drawing/2014/main" id="{DE332EF7-2245-4E60-8D6A-77A4ED343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3AAE072A-4E57-46F8-A293-1E8A62A7E85F}"/>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245586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1096526"/>
            <a:ext cx="11075831" cy="1569660"/>
          </a:xfrm>
          <a:prstGeom prst="rect">
            <a:avLst/>
          </a:prstGeom>
        </p:spPr>
        <p:txBody>
          <a:bodyPr wrap="square">
            <a:spAutoFit/>
          </a:bodyPr>
          <a:lstStyle/>
          <a:p>
            <a:pPr algn="just"/>
            <a:r>
              <a:rPr lang="pt-BR" sz="3200" dirty="0"/>
              <a:t>Quanto ao número de pontos envolvidos: </a:t>
            </a:r>
          </a:p>
          <a:p>
            <a:pPr algn="just"/>
            <a:endParaRPr lang="pt-BR" sz="3200" b="1" dirty="0"/>
          </a:p>
          <a:p>
            <a:pPr algn="just"/>
            <a:r>
              <a:rPr lang="pt-BR" sz="3200" b="1" dirty="0">
                <a:solidFill>
                  <a:srgbClr val="FF0000"/>
                </a:solidFill>
              </a:rPr>
              <a:t>a) Enlace ponto a ponto</a:t>
            </a:r>
          </a:p>
        </p:txBody>
      </p:sp>
      <p:pic>
        <p:nvPicPr>
          <p:cNvPr id="2" name="Imagem 1">
            <a:extLst>
              <a:ext uri="{FF2B5EF4-FFF2-40B4-BE49-F238E27FC236}">
                <a16:creationId xmlns:a16="http://schemas.microsoft.com/office/drawing/2014/main" id="{74CD3714-1E14-4A04-B01B-BAC3DAF22FBF}"/>
              </a:ext>
            </a:extLst>
          </p:cNvPr>
          <p:cNvPicPr>
            <a:picLocks noChangeAspect="1"/>
          </p:cNvPicPr>
          <p:nvPr/>
        </p:nvPicPr>
        <p:blipFill>
          <a:blip r:embed="rId2"/>
          <a:stretch>
            <a:fillRect/>
          </a:stretch>
        </p:blipFill>
        <p:spPr>
          <a:xfrm>
            <a:off x="1430544" y="2812341"/>
            <a:ext cx="9330911" cy="3310538"/>
          </a:xfrm>
          <a:prstGeom prst="rect">
            <a:avLst/>
          </a:prstGeom>
        </p:spPr>
      </p:pic>
      <p:pic>
        <p:nvPicPr>
          <p:cNvPr id="6" name="Picture 2" descr="Logotipo do IMETRO">
            <a:extLst>
              <a:ext uri="{FF2B5EF4-FFF2-40B4-BE49-F238E27FC236}">
                <a16:creationId xmlns:a16="http://schemas.microsoft.com/office/drawing/2014/main" id="{F01D69F4-8CA5-48D2-9CA8-702C08042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576E67DD-B938-4735-ADA9-2B64704B1904}"/>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3522918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752860"/>
            <a:ext cx="11075831" cy="1569660"/>
          </a:xfrm>
          <a:prstGeom prst="rect">
            <a:avLst/>
          </a:prstGeom>
        </p:spPr>
        <p:txBody>
          <a:bodyPr wrap="square">
            <a:spAutoFit/>
          </a:bodyPr>
          <a:lstStyle/>
          <a:p>
            <a:pPr algn="just"/>
            <a:r>
              <a:rPr lang="pt-BR" sz="3200" dirty="0"/>
              <a:t>Quanto ao número de pontos envolvidos: </a:t>
            </a:r>
          </a:p>
          <a:p>
            <a:pPr algn="just"/>
            <a:endParaRPr lang="pt-BR" sz="3200" b="1" dirty="0">
              <a:solidFill>
                <a:srgbClr val="FF0000"/>
              </a:solidFill>
            </a:endParaRPr>
          </a:p>
          <a:p>
            <a:pPr algn="just"/>
            <a:r>
              <a:rPr lang="pt-BR" sz="3200" b="1" dirty="0">
                <a:solidFill>
                  <a:srgbClr val="FF0000"/>
                </a:solidFill>
              </a:rPr>
              <a:t>b) Enlace ponto-multiponto </a:t>
            </a:r>
          </a:p>
        </p:txBody>
      </p:sp>
      <p:pic>
        <p:nvPicPr>
          <p:cNvPr id="3" name="Imagem 2">
            <a:extLst>
              <a:ext uri="{FF2B5EF4-FFF2-40B4-BE49-F238E27FC236}">
                <a16:creationId xmlns:a16="http://schemas.microsoft.com/office/drawing/2014/main" id="{07E4957F-CBE2-49C5-837D-64C54453940E}"/>
              </a:ext>
            </a:extLst>
          </p:cNvPr>
          <p:cNvPicPr>
            <a:picLocks noChangeAspect="1"/>
          </p:cNvPicPr>
          <p:nvPr/>
        </p:nvPicPr>
        <p:blipFill>
          <a:blip r:embed="rId2"/>
          <a:stretch>
            <a:fillRect/>
          </a:stretch>
        </p:blipFill>
        <p:spPr>
          <a:xfrm>
            <a:off x="2674090" y="2322520"/>
            <a:ext cx="6843820" cy="4535480"/>
          </a:xfrm>
          <a:prstGeom prst="rect">
            <a:avLst/>
          </a:prstGeom>
        </p:spPr>
      </p:pic>
      <p:pic>
        <p:nvPicPr>
          <p:cNvPr id="6" name="Picture 2" descr="Logotipo do IMETRO">
            <a:extLst>
              <a:ext uri="{FF2B5EF4-FFF2-40B4-BE49-F238E27FC236}">
                <a16:creationId xmlns:a16="http://schemas.microsoft.com/office/drawing/2014/main" id="{D1FCB57B-B4FC-47B3-BBAD-6D5C9D2C8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8C421221-C624-453D-9689-FA244B009312}"/>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1970898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811411"/>
            <a:ext cx="11075831" cy="1569660"/>
          </a:xfrm>
          <a:prstGeom prst="rect">
            <a:avLst/>
          </a:prstGeom>
        </p:spPr>
        <p:txBody>
          <a:bodyPr wrap="square">
            <a:spAutoFit/>
          </a:bodyPr>
          <a:lstStyle/>
          <a:p>
            <a:pPr algn="just"/>
            <a:r>
              <a:rPr lang="pt-BR" sz="3200" dirty="0"/>
              <a:t>Quanto ao número de pontos envolvidos: </a:t>
            </a:r>
          </a:p>
          <a:p>
            <a:pPr algn="just"/>
            <a:endParaRPr lang="pt-BR" sz="3200" b="1" dirty="0">
              <a:solidFill>
                <a:srgbClr val="FF0000"/>
              </a:solidFill>
            </a:endParaRPr>
          </a:p>
          <a:p>
            <a:pPr algn="just"/>
            <a:r>
              <a:rPr lang="pt-BR" sz="3200" b="1" dirty="0">
                <a:solidFill>
                  <a:srgbClr val="FF0000"/>
                </a:solidFill>
              </a:rPr>
              <a:t>c) Enlace multiponto-ponto </a:t>
            </a:r>
          </a:p>
        </p:txBody>
      </p:sp>
      <p:pic>
        <p:nvPicPr>
          <p:cNvPr id="2" name="Imagem 1">
            <a:extLst>
              <a:ext uri="{FF2B5EF4-FFF2-40B4-BE49-F238E27FC236}">
                <a16:creationId xmlns:a16="http://schemas.microsoft.com/office/drawing/2014/main" id="{717EFF7D-A2B8-4919-AE5A-86C8FBBD1ECE}"/>
              </a:ext>
            </a:extLst>
          </p:cNvPr>
          <p:cNvPicPr>
            <a:picLocks noChangeAspect="1"/>
          </p:cNvPicPr>
          <p:nvPr/>
        </p:nvPicPr>
        <p:blipFill>
          <a:blip r:embed="rId2"/>
          <a:stretch>
            <a:fillRect/>
          </a:stretch>
        </p:blipFill>
        <p:spPr>
          <a:xfrm>
            <a:off x="2447773" y="2381071"/>
            <a:ext cx="7296454" cy="4412976"/>
          </a:xfrm>
          <a:prstGeom prst="rect">
            <a:avLst/>
          </a:prstGeom>
        </p:spPr>
      </p:pic>
      <p:pic>
        <p:nvPicPr>
          <p:cNvPr id="6" name="Picture 2" descr="Logotipo do IMETRO">
            <a:extLst>
              <a:ext uri="{FF2B5EF4-FFF2-40B4-BE49-F238E27FC236}">
                <a16:creationId xmlns:a16="http://schemas.microsoft.com/office/drawing/2014/main" id="{84A737FB-4111-4344-B94D-823BD9C42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B8DB805A-F573-4DE2-933B-AD22676F77D2}"/>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2698721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812256"/>
            <a:ext cx="11075831" cy="1569660"/>
          </a:xfrm>
          <a:prstGeom prst="rect">
            <a:avLst/>
          </a:prstGeom>
        </p:spPr>
        <p:txBody>
          <a:bodyPr wrap="square">
            <a:spAutoFit/>
          </a:bodyPr>
          <a:lstStyle/>
          <a:p>
            <a:pPr algn="just"/>
            <a:r>
              <a:rPr lang="pt-BR" sz="3200" dirty="0"/>
              <a:t>Quanto ao número de pontos envolvidos: </a:t>
            </a:r>
          </a:p>
          <a:p>
            <a:pPr algn="just"/>
            <a:endParaRPr lang="pt-BR" sz="3200" b="1" dirty="0"/>
          </a:p>
          <a:p>
            <a:pPr algn="just"/>
            <a:r>
              <a:rPr lang="pt-AO" sz="3200" b="1" dirty="0">
                <a:solidFill>
                  <a:srgbClr val="FF0000"/>
                </a:solidFill>
              </a:rPr>
              <a:t>d) Enlace multiponto-multiponto</a:t>
            </a:r>
            <a:r>
              <a:rPr lang="pt-BR" sz="3200" b="1" dirty="0">
                <a:solidFill>
                  <a:srgbClr val="FF0000"/>
                </a:solidFill>
              </a:rPr>
              <a:t>.</a:t>
            </a:r>
          </a:p>
        </p:txBody>
      </p:sp>
      <p:pic>
        <p:nvPicPr>
          <p:cNvPr id="3" name="Imagem 2">
            <a:extLst>
              <a:ext uri="{FF2B5EF4-FFF2-40B4-BE49-F238E27FC236}">
                <a16:creationId xmlns:a16="http://schemas.microsoft.com/office/drawing/2014/main" id="{89D643D6-C4FC-4778-A642-80C7D9D300CE}"/>
              </a:ext>
            </a:extLst>
          </p:cNvPr>
          <p:cNvPicPr>
            <a:picLocks noChangeAspect="1"/>
          </p:cNvPicPr>
          <p:nvPr/>
        </p:nvPicPr>
        <p:blipFill>
          <a:blip r:embed="rId2"/>
          <a:stretch>
            <a:fillRect/>
          </a:stretch>
        </p:blipFill>
        <p:spPr>
          <a:xfrm>
            <a:off x="1525857" y="2279820"/>
            <a:ext cx="8861740" cy="4191814"/>
          </a:xfrm>
          <a:prstGeom prst="rect">
            <a:avLst/>
          </a:prstGeom>
        </p:spPr>
      </p:pic>
      <p:pic>
        <p:nvPicPr>
          <p:cNvPr id="6" name="Picture 2" descr="Logotipo do IMETRO">
            <a:extLst>
              <a:ext uri="{FF2B5EF4-FFF2-40B4-BE49-F238E27FC236}">
                <a16:creationId xmlns:a16="http://schemas.microsoft.com/office/drawing/2014/main" id="{DB26D7B1-874F-4D01-83BB-440A688A6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85930"/>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0D9FDCF3-538B-4354-9E5D-C486B45B0250}"/>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319031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D22EED77-C44B-4E32-A7F3-E4E331A90022}"/>
              </a:ext>
            </a:extLst>
          </p:cNvPr>
          <p:cNvSpPr/>
          <p:nvPr/>
        </p:nvSpPr>
        <p:spPr>
          <a:xfrm>
            <a:off x="711098" y="398102"/>
            <a:ext cx="7400552" cy="646331"/>
          </a:xfrm>
          <a:prstGeom prst="rect">
            <a:avLst/>
          </a:prstGeom>
        </p:spPr>
        <p:txBody>
          <a:bodyPr wrap="none">
            <a:spAutoFit/>
          </a:bodyPr>
          <a:lstStyle/>
          <a:p>
            <a:r>
              <a:rPr lang="pt-AO" sz="3600" b="1" dirty="0"/>
              <a:t>1.</a:t>
            </a:r>
            <a:r>
              <a:rPr lang="pt-BR" sz="3600" b="1" dirty="0"/>
              <a:t>1 Tipos de </a:t>
            </a:r>
            <a:r>
              <a:rPr lang="pt-AO" sz="3600" b="1" dirty="0"/>
              <a:t>Sistema de comunicação</a:t>
            </a:r>
            <a:r>
              <a:rPr lang="pt-BR" sz="3600" b="1" dirty="0"/>
              <a:t> </a:t>
            </a:r>
            <a:endParaRPr lang="pt-PT" sz="3600" b="1" dirty="0"/>
          </a:p>
        </p:txBody>
      </p:sp>
      <p:sp>
        <p:nvSpPr>
          <p:cNvPr id="5" name="Retângulo 4">
            <a:extLst>
              <a:ext uri="{FF2B5EF4-FFF2-40B4-BE49-F238E27FC236}">
                <a16:creationId xmlns:a16="http://schemas.microsoft.com/office/drawing/2014/main" id="{958A318B-0725-439E-BA33-961DA42A02F5}"/>
              </a:ext>
            </a:extLst>
          </p:cNvPr>
          <p:cNvSpPr/>
          <p:nvPr/>
        </p:nvSpPr>
        <p:spPr>
          <a:xfrm>
            <a:off x="711098" y="1083647"/>
            <a:ext cx="11075831" cy="6001643"/>
          </a:xfrm>
          <a:prstGeom prst="rect">
            <a:avLst/>
          </a:prstGeom>
        </p:spPr>
        <p:txBody>
          <a:bodyPr wrap="square">
            <a:spAutoFit/>
          </a:bodyPr>
          <a:lstStyle/>
          <a:p>
            <a:r>
              <a:rPr lang="pt-BR" sz="3200" dirty="0"/>
              <a:t>Para que haja comunicação entre pelo menos dois pontos, são necessários basicamente:</a:t>
            </a:r>
          </a:p>
          <a:p>
            <a:pPr marL="457200" indent="-457200">
              <a:lnSpc>
                <a:spcPct val="150000"/>
              </a:lnSpc>
              <a:buFont typeface="Wingdings" panose="05000000000000000000" pitchFamily="2" charset="2"/>
              <a:buChar char="q"/>
            </a:pPr>
            <a:r>
              <a:rPr lang="pt-BR" sz="3200" b="1" dirty="0"/>
              <a:t>Informação: </a:t>
            </a:r>
            <a:r>
              <a:rPr lang="pt-BR" sz="3200" dirty="0"/>
              <a:t>voz, imagem e dados. </a:t>
            </a:r>
          </a:p>
          <a:p>
            <a:pPr marL="457200" indent="-457200">
              <a:lnSpc>
                <a:spcPct val="150000"/>
              </a:lnSpc>
              <a:buFont typeface="Wingdings" panose="05000000000000000000" pitchFamily="2" charset="2"/>
              <a:buChar char="q"/>
            </a:pPr>
            <a:r>
              <a:rPr lang="pt-BR" sz="3200" b="1" dirty="0"/>
              <a:t>Alguém ou algo que transmita a informação: </a:t>
            </a:r>
            <a:r>
              <a:rPr lang="pt-BR" sz="3200" dirty="0"/>
              <a:t>terminal fonte. </a:t>
            </a:r>
          </a:p>
          <a:p>
            <a:pPr marL="457200" indent="-457200">
              <a:lnSpc>
                <a:spcPct val="150000"/>
              </a:lnSpc>
              <a:buFont typeface="Wingdings" panose="05000000000000000000" pitchFamily="2" charset="2"/>
              <a:buChar char="q"/>
            </a:pPr>
            <a:r>
              <a:rPr lang="pt-BR" sz="3200" dirty="0"/>
              <a:t> </a:t>
            </a:r>
            <a:r>
              <a:rPr lang="pt-BR" sz="3200" b="1" dirty="0"/>
              <a:t>Alguém ou algo capaz de receber a informação: </a:t>
            </a:r>
            <a:r>
              <a:rPr lang="pt-BR" sz="3200" dirty="0"/>
              <a:t>terminal destino. </a:t>
            </a:r>
          </a:p>
          <a:p>
            <a:pPr marL="457200" indent="-457200">
              <a:lnSpc>
                <a:spcPct val="150000"/>
              </a:lnSpc>
              <a:buFont typeface="Wingdings" panose="05000000000000000000" pitchFamily="2" charset="2"/>
              <a:buChar char="q"/>
            </a:pPr>
            <a:r>
              <a:rPr lang="pt-BR" sz="3200" dirty="0"/>
              <a:t> </a:t>
            </a:r>
            <a:r>
              <a:rPr lang="pt-BR" sz="3200" b="1" dirty="0"/>
              <a:t>Um meio físico para transmitir a informação: </a:t>
            </a:r>
            <a:r>
              <a:rPr lang="pt-BR" sz="3200" dirty="0"/>
              <a:t>canal de comunicação.</a:t>
            </a:r>
            <a:endParaRPr lang="pt-PT" sz="3200" dirty="0"/>
          </a:p>
          <a:p>
            <a:endParaRPr lang="pt-BR" sz="3200" dirty="0"/>
          </a:p>
        </p:txBody>
      </p:sp>
      <p:pic>
        <p:nvPicPr>
          <p:cNvPr id="6" name="Picture 2" descr="Logotipo do IMETRO">
            <a:extLst>
              <a:ext uri="{FF2B5EF4-FFF2-40B4-BE49-F238E27FC236}">
                <a16:creationId xmlns:a16="http://schemas.microsoft.com/office/drawing/2014/main" id="{1CA51C5E-9F41-4B4F-B36A-720E455B1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76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799377"/>
            <a:ext cx="11075831" cy="2062103"/>
          </a:xfrm>
          <a:prstGeom prst="rect">
            <a:avLst/>
          </a:prstGeom>
        </p:spPr>
        <p:txBody>
          <a:bodyPr wrap="square">
            <a:spAutoFit/>
          </a:bodyPr>
          <a:lstStyle/>
          <a:p>
            <a:pPr algn="just"/>
            <a:r>
              <a:rPr lang="pt-BR" sz="3200" b="1" dirty="0"/>
              <a:t>Quanto ao sentido de transmissão:</a:t>
            </a:r>
          </a:p>
          <a:p>
            <a:pPr algn="just"/>
            <a:endParaRPr lang="pt-BR" sz="3200" dirty="0"/>
          </a:p>
          <a:p>
            <a:pPr algn="just"/>
            <a:r>
              <a:rPr lang="pt-BR" sz="3200" b="1" dirty="0">
                <a:solidFill>
                  <a:srgbClr val="FF0000"/>
                </a:solidFill>
              </a:rPr>
              <a:t>a) Simplex – </a:t>
            </a:r>
            <a:r>
              <a:rPr lang="pt-BR" sz="3200" dirty="0"/>
              <a:t>A transmissão acontece em apenas um sentido. Ex.: radiodifusão comercial.</a:t>
            </a:r>
            <a:endParaRPr lang="pt-BR" sz="3200" b="1" dirty="0"/>
          </a:p>
        </p:txBody>
      </p:sp>
      <p:pic>
        <p:nvPicPr>
          <p:cNvPr id="2" name="Imagem 1">
            <a:extLst>
              <a:ext uri="{FF2B5EF4-FFF2-40B4-BE49-F238E27FC236}">
                <a16:creationId xmlns:a16="http://schemas.microsoft.com/office/drawing/2014/main" id="{4B499499-841E-4D91-AAF7-A47CBFD362B3}"/>
              </a:ext>
            </a:extLst>
          </p:cNvPr>
          <p:cNvPicPr>
            <a:picLocks noChangeAspect="1"/>
          </p:cNvPicPr>
          <p:nvPr/>
        </p:nvPicPr>
        <p:blipFill>
          <a:blip r:embed="rId2"/>
          <a:stretch>
            <a:fillRect/>
          </a:stretch>
        </p:blipFill>
        <p:spPr>
          <a:xfrm>
            <a:off x="2665960" y="2770172"/>
            <a:ext cx="6860079" cy="3779026"/>
          </a:xfrm>
          <a:prstGeom prst="rect">
            <a:avLst/>
          </a:prstGeom>
        </p:spPr>
      </p:pic>
      <p:pic>
        <p:nvPicPr>
          <p:cNvPr id="6" name="Picture 2" descr="Logotipo do IMETRO">
            <a:extLst>
              <a:ext uri="{FF2B5EF4-FFF2-40B4-BE49-F238E27FC236}">
                <a16:creationId xmlns:a16="http://schemas.microsoft.com/office/drawing/2014/main" id="{7D06F9CF-AAE6-49C1-A2BC-4E6C945FB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F3633B6D-E579-47D8-9340-BDF3032404EC}"/>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4214199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537767"/>
            <a:ext cx="11075831" cy="1569660"/>
          </a:xfrm>
          <a:prstGeom prst="rect">
            <a:avLst/>
          </a:prstGeom>
        </p:spPr>
        <p:txBody>
          <a:bodyPr wrap="square">
            <a:spAutoFit/>
          </a:bodyPr>
          <a:lstStyle/>
          <a:p>
            <a:pPr algn="just"/>
            <a:endParaRPr lang="pt-BR" sz="3200" dirty="0"/>
          </a:p>
          <a:p>
            <a:pPr algn="just"/>
            <a:r>
              <a:rPr lang="pt-BR" sz="3200" dirty="0">
                <a:solidFill>
                  <a:srgbClr val="FF0000"/>
                </a:solidFill>
              </a:rPr>
              <a:t>b) Half-duplex – </a:t>
            </a:r>
            <a:r>
              <a:rPr lang="pt-BR" sz="3200" dirty="0"/>
              <a:t>A transmissão acontece nos dois sentidos, mas de forma alternada. Ex.: radioamador.</a:t>
            </a:r>
          </a:p>
        </p:txBody>
      </p:sp>
      <p:pic>
        <p:nvPicPr>
          <p:cNvPr id="3" name="Imagem 2">
            <a:extLst>
              <a:ext uri="{FF2B5EF4-FFF2-40B4-BE49-F238E27FC236}">
                <a16:creationId xmlns:a16="http://schemas.microsoft.com/office/drawing/2014/main" id="{0BE874B6-403C-485D-AC51-2C804A686104}"/>
              </a:ext>
            </a:extLst>
          </p:cNvPr>
          <p:cNvPicPr>
            <a:picLocks noChangeAspect="1"/>
          </p:cNvPicPr>
          <p:nvPr/>
        </p:nvPicPr>
        <p:blipFill>
          <a:blip r:embed="rId2"/>
          <a:stretch>
            <a:fillRect/>
          </a:stretch>
        </p:blipFill>
        <p:spPr>
          <a:xfrm>
            <a:off x="1649470" y="2356263"/>
            <a:ext cx="8893059" cy="4321977"/>
          </a:xfrm>
          <a:prstGeom prst="rect">
            <a:avLst/>
          </a:prstGeom>
        </p:spPr>
      </p:pic>
      <p:pic>
        <p:nvPicPr>
          <p:cNvPr id="6" name="Picture 2" descr="Logotipo do IMETRO">
            <a:extLst>
              <a:ext uri="{FF2B5EF4-FFF2-40B4-BE49-F238E27FC236}">
                <a16:creationId xmlns:a16="http://schemas.microsoft.com/office/drawing/2014/main" id="{47D25B9E-E307-4A3F-8C49-BA6B444BF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7B0E5C46-CF55-44F0-868B-F33C399D172D}"/>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3336482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589971"/>
            <a:ext cx="11075831" cy="1569660"/>
          </a:xfrm>
          <a:prstGeom prst="rect">
            <a:avLst/>
          </a:prstGeom>
        </p:spPr>
        <p:txBody>
          <a:bodyPr wrap="square">
            <a:spAutoFit/>
          </a:bodyPr>
          <a:lstStyle/>
          <a:p>
            <a:pPr algn="just"/>
            <a:endParaRPr lang="pt-BR" sz="3200" dirty="0"/>
          </a:p>
          <a:p>
            <a:pPr algn="just"/>
            <a:r>
              <a:rPr lang="pt-BR" sz="3200" dirty="0">
                <a:solidFill>
                  <a:srgbClr val="FF0000"/>
                </a:solidFill>
              </a:rPr>
              <a:t>c) Full-duplex – </a:t>
            </a:r>
            <a:r>
              <a:rPr lang="pt-BR" sz="3200" dirty="0"/>
              <a:t>A transmissão acontece nos dois sentidos, de forma simultânea. Ex.: telefonia fixa e móvel</a:t>
            </a:r>
          </a:p>
        </p:txBody>
      </p:sp>
      <p:pic>
        <p:nvPicPr>
          <p:cNvPr id="2" name="Imagem 1">
            <a:extLst>
              <a:ext uri="{FF2B5EF4-FFF2-40B4-BE49-F238E27FC236}">
                <a16:creationId xmlns:a16="http://schemas.microsoft.com/office/drawing/2014/main" id="{FF4C3601-C829-4A3D-BEF3-0087A888D561}"/>
              </a:ext>
            </a:extLst>
          </p:cNvPr>
          <p:cNvPicPr>
            <a:picLocks noChangeAspect="1"/>
          </p:cNvPicPr>
          <p:nvPr/>
        </p:nvPicPr>
        <p:blipFill>
          <a:blip r:embed="rId2"/>
          <a:stretch>
            <a:fillRect/>
          </a:stretch>
        </p:blipFill>
        <p:spPr>
          <a:xfrm>
            <a:off x="1732742" y="2460671"/>
            <a:ext cx="8726515" cy="3916529"/>
          </a:xfrm>
          <a:prstGeom prst="rect">
            <a:avLst/>
          </a:prstGeom>
        </p:spPr>
      </p:pic>
      <p:pic>
        <p:nvPicPr>
          <p:cNvPr id="6" name="Picture 2" descr="Logotipo do IMETRO">
            <a:extLst>
              <a:ext uri="{FF2B5EF4-FFF2-40B4-BE49-F238E27FC236}">
                <a16:creationId xmlns:a16="http://schemas.microsoft.com/office/drawing/2014/main" id="{ACB1B284-0D6A-420B-87A3-DFC529485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AF4BCAF7-EA5E-4146-B81F-EB7BE62773E4}"/>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2532680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921322"/>
            <a:ext cx="11075831" cy="5509200"/>
          </a:xfrm>
          <a:prstGeom prst="rect">
            <a:avLst/>
          </a:prstGeom>
        </p:spPr>
        <p:txBody>
          <a:bodyPr wrap="square">
            <a:spAutoFit/>
          </a:bodyPr>
          <a:lstStyle/>
          <a:p>
            <a:pPr algn="just"/>
            <a:r>
              <a:rPr lang="pt-BR" sz="3200" b="1" dirty="0"/>
              <a:t>Quanto à mobilidade: </a:t>
            </a:r>
          </a:p>
          <a:p>
            <a:pPr marL="514350" indent="-514350" algn="just">
              <a:buAutoNum type="alphaLcParenR"/>
            </a:pPr>
            <a:r>
              <a:rPr lang="pt-BR" sz="3200" dirty="0">
                <a:solidFill>
                  <a:srgbClr val="FF0000"/>
                </a:solidFill>
              </a:rPr>
              <a:t>Enlace fixo – </a:t>
            </a:r>
            <a:r>
              <a:rPr lang="pt-BR" sz="3200" dirty="0"/>
              <a:t>Os elementos da rede estão em pontos definidos, sem mobilidade, geralmente interligados por uma rede de fios e cabos. Ex.: rede telefônica cabeada. </a:t>
            </a:r>
          </a:p>
          <a:p>
            <a:pPr algn="just"/>
            <a:r>
              <a:rPr lang="pt-BR" sz="3200" dirty="0">
                <a:solidFill>
                  <a:srgbClr val="FF0000"/>
                </a:solidFill>
              </a:rPr>
              <a:t>b) Enlace móvel – </a:t>
            </a:r>
            <a:r>
              <a:rPr lang="pt-BR" sz="3200" dirty="0"/>
              <a:t>Enlace estabelecido entre transmissores ou receptores móveis, por meio de radiofrequência, veiculares ou portáteis. </a:t>
            </a:r>
          </a:p>
          <a:p>
            <a:pPr algn="just"/>
            <a:r>
              <a:rPr lang="pt-BR" sz="3200" dirty="0">
                <a:solidFill>
                  <a:srgbClr val="FF0000"/>
                </a:solidFill>
              </a:rPr>
              <a:t>c) Radiobase – </a:t>
            </a:r>
            <a:r>
              <a:rPr lang="pt-BR" sz="3200" dirty="0"/>
              <a:t>Enlace estabelecido entre estações de rádio fixas no terreno. </a:t>
            </a:r>
          </a:p>
          <a:p>
            <a:pPr algn="just"/>
            <a:r>
              <a:rPr lang="pt-BR" sz="3200" dirty="0">
                <a:solidFill>
                  <a:srgbClr val="FF0000"/>
                </a:solidFill>
              </a:rPr>
              <a:t>d) Enlace misto </a:t>
            </a:r>
            <a:r>
              <a:rPr lang="pt-BR" sz="3200" dirty="0"/>
              <a:t>– Enlace que utiliza rádios e rede fixa de comunicação.</a:t>
            </a:r>
          </a:p>
        </p:txBody>
      </p:sp>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E499D0B5-1AE1-46B8-86D5-28C630B88E89}"/>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888165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3">
            <a:extLst>
              <a:ext uri="{FF2B5EF4-FFF2-40B4-BE49-F238E27FC236}">
                <a16:creationId xmlns:a16="http://schemas.microsoft.com/office/drawing/2014/main" id="{56B57BF1-2E0A-43D1-9AFC-6A66C440B254}"/>
              </a:ext>
            </a:extLst>
          </p:cNvPr>
          <p:cNvSpPr txBox="1">
            <a:spLocks noGrp="1"/>
          </p:cNvSpPr>
          <p:nvPr>
            <p:ph type="title"/>
          </p:nvPr>
        </p:nvSpPr>
        <p:spPr>
          <a:xfrm>
            <a:off x="885782" y="514683"/>
            <a:ext cx="5850941" cy="566181"/>
          </a:xfrm>
          <a:prstGeom prst="rect">
            <a:avLst/>
          </a:prstGeom>
        </p:spPr>
        <p:txBody>
          <a:bodyPr vert="horz" wrap="square" lIns="0" tIns="12065" rIns="0" bIns="0" rtlCol="0">
            <a:spAutoFit/>
          </a:bodyPr>
          <a:lstStyle/>
          <a:p>
            <a:pPr marL="12700">
              <a:lnSpc>
                <a:spcPct val="100000"/>
              </a:lnSpc>
              <a:spcBef>
                <a:spcPts val="95"/>
              </a:spcBef>
            </a:pPr>
            <a:r>
              <a:rPr sz="3600" b="1" spc="-25" dirty="0">
                <a:latin typeface="+mn-lt"/>
              </a:rPr>
              <a:t>A</a:t>
            </a:r>
            <a:r>
              <a:rPr lang="pt-BR" sz="3600" b="1" spc="-25" dirty="0">
                <a:latin typeface="+mn-lt"/>
              </a:rPr>
              <a:t>C</a:t>
            </a:r>
            <a:r>
              <a:rPr sz="3600" b="1" spc="-25" dirty="0">
                <a:latin typeface="+mn-lt"/>
              </a:rPr>
              <a:t>TIVIDADES:</a:t>
            </a:r>
          </a:p>
        </p:txBody>
      </p:sp>
      <p:sp>
        <p:nvSpPr>
          <p:cNvPr id="5" name="object 4">
            <a:extLst>
              <a:ext uri="{FF2B5EF4-FFF2-40B4-BE49-F238E27FC236}">
                <a16:creationId xmlns:a16="http://schemas.microsoft.com/office/drawing/2014/main" id="{E53CA21C-3F11-4B7A-A835-E747003A0704}"/>
              </a:ext>
            </a:extLst>
          </p:cNvPr>
          <p:cNvSpPr txBox="1"/>
          <p:nvPr/>
        </p:nvSpPr>
        <p:spPr>
          <a:xfrm>
            <a:off x="885782" y="1443841"/>
            <a:ext cx="9765046" cy="4832092"/>
          </a:xfrm>
          <a:prstGeom prst="rect">
            <a:avLst/>
          </a:prstGeom>
        </p:spPr>
        <p:txBody>
          <a:bodyPr vert="horz" wrap="square" lIns="0" tIns="12700" rIns="0" bIns="0" rtlCol="0">
            <a:spAutoFit/>
          </a:bodyPr>
          <a:lstStyle/>
          <a:p>
            <a:pPr marL="469900" indent="-457200">
              <a:lnSpc>
                <a:spcPct val="100000"/>
              </a:lnSpc>
              <a:spcBef>
                <a:spcPts val="100"/>
              </a:spcBef>
              <a:buAutoNum type="arabicPeriod"/>
              <a:tabLst>
                <a:tab pos="469265" algn="l"/>
                <a:tab pos="469900" algn="l"/>
              </a:tabLst>
            </a:pPr>
            <a:r>
              <a:rPr sz="3200" spc="-5" dirty="0">
                <a:latin typeface="Times New Roman"/>
                <a:cs typeface="Times New Roman"/>
              </a:rPr>
              <a:t>Qual</a:t>
            </a:r>
            <a:r>
              <a:rPr sz="3200" spc="-15" dirty="0">
                <a:latin typeface="Times New Roman"/>
                <a:cs typeface="Times New Roman"/>
              </a:rPr>
              <a:t> </a:t>
            </a:r>
            <a:r>
              <a:rPr sz="3200" dirty="0">
                <a:latin typeface="Times New Roman"/>
                <a:cs typeface="Times New Roman"/>
              </a:rPr>
              <a:t>o</a:t>
            </a:r>
            <a:r>
              <a:rPr sz="3200" spc="-15" dirty="0">
                <a:latin typeface="Times New Roman"/>
                <a:cs typeface="Times New Roman"/>
              </a:rPr>
              <a:t> </a:t>
            </a:r>
            <a:r>
              <a:rPr sz="3200" dirty="0">
                <a:latin typeface="Times New Roman"/>
                <a:cs typeface="Times New Roman"/>
              </a:rPr>
              <a:t>significado</a:t>
            </a:r>
            <a:r>
              <a:rPr sz="3200" spc="-15" dirty="0">
                <a:latin typeface="Times New Roman"/>
                <a:cs typeface="Times New Roman"/>
              </a:rPr>
              <a:t> </a:t>
            </a:r>
            <a:r>
              <a:rPr sz="3200" dirty="0">
                <a:latin typeface="Times New Roman"/>
                <a:cs typeface="Times New Roman"/>
              </a:rPr>
              <a:t>de</a:t>
            </a:r>
            <a:r>
              <a:rPr sz="3200" spc="-10" dirty="0">
                <a:latin typeface="Times New Roman"/>
                <a:cs typeface="Times New Roman"/>
              </a:rPr>
              <a:t> </a:t>
            </a:r>
            <a:r>
              <a:rPr sz="3200" dirty="0">
                <a:latin typeface="Times New Roman"/>
                <a:cs typeface="Times New Roman"/>
              </a:rPr>
              <a:t>informação?</a:t>
            </a:r>
          </a:p>
          <a:p>
            <a:pPr marL="469900" indent="-457200">
              <a:lnSpc>
                <a:spcPct val="100000"/>
              </a:lnSpc>
              <a:spcBef>
                <a:spcPts val="1750"/>
              </a:spcBef>
              <a:buAutoNum type="arabicPeriod"/>
              <a:tabLst>
                <a:tab pos="469265" algn="l"/>
                <a:tab pos="469900" algn="l"/>
              </a:tabLst>
            </a:pPr>
            <a:r>
              <a:rPr sz="3200" dirty="0">
                <a:latin typeface="Times New Roman"/>
                <a:cs typeface="Times New Roman"/>
              </a:rPr>
              <a:t>O</a:t>
            </a:r>
            <a:r>
              <a:rPr sz="3200" spc="-10" dirty="0">
                <a:latin typeface="Times New Roman"/>
                <a:cs typeface="Times New Roman"/>
              </a:rPr>
              <a:t> </a:t>
            </a:r>
            <a:r>
              <a:rPr sz="3200" dirty="0">
                <a:latin typeface="Times New Roman"/>
                <a:cs typeface="Times New Roman"/>
              </a:rPr>
              <a:t>que</a:t>
            </a:r>
            <a:r>
              <a:rPr sz="3200" spc="5" dirty="0">
                <a:latin typeface="Times New Roman"/>
                <a:cs typeface="Times New Roman"/>
              </a:rPr>
              <a:t> </a:t>
            </a:r>
            <a:r>
              <a:rPr sz="3200" spc="-5" dirty="0">
                <a:latin typeface="Times New Roman"/>
                <a:cs typeface="Times New Roman"/>
              </a:rPr>
              <a:t>são </a:t>
            </a:r>
            <a:r>
              <a:rPr sz="3200" dirty="0">
                <a:latin typeface="Times New Roman"/>
                <a:cs typeface="Times New Roman"/>
              </a:rPr>
              <a:t>transmissores </a:t>
            </a:r>
            <a:r>
              <a:rPr sz="3200" spc="-5" dirty="0">
                <a:latin typeface="Times New Roman"/>
                <a:cs typeface="Times New Roman"/>
              </a:rPr>
              <a:t>nas</a:t>
            </a:r>
            <a:r>
              <a:rPr sz="3200" dirty="0">
                <a:latin typeface="Times New Roman"/>
                <a:cs typeface="Times New Roman"/>
              </a:rPr>
              <a:t> </a:t>
            </a:r>
            <a:r>
              <a:rPr sz="3200" spc="-5" dirty="0">
                <a:latin typeface="Times New Roman"/>
                <a:cs typeface="Times New Roman"/>
              </a:rPr>
              <a:t>telecomunicações?</a:t>
            </a:r>
            <a:endParaRPr sz="3200" dirty="0">
              <a:latin typeface="Times New Roman"/>
              <a:cs typeface="Times New Roman"/>
            </a:endParaRPr>
          </a:p>
          <a:p>
            <a:pPr marL="469900" indent="-457200">
              <a:lnSpc>
                <a:spcPct val="100000"/>
              </a:lnSpc>
              <a:spcBef>
                <a:spcPts val="1739"/>
              </a:spcBef>
              <a:buAutoNum type="arabicPeriod"/>
              <a:tabLst>
                <a:tab pos="469265" algn="l"/>
                <a:tab pos="469900" algn="l"/>
              </a:tabLst>
            </a:pPr>
            <a:r>
              <a:rPr sz="3200" dirty="0">
                <a:latin typeface="Times New Roman"/>
                <a:cs typeface="Times New Roman"/>
              </a:rPr>
              <a:t>O</a:t>
            </a:r>
            <a:r>
              <a:rPr sz="3200" spc="-25" dirty="0">
                <a:latin typeface="Times New Roman"/>
                <a:cs typeface="Times New Roman"/>
              </a:rPr>
              <a:t> </a:t>
            </a:r>
            <a:r>
              <a:rPr sz="3200" dirty="0">
                <a:latin typeface="Times New Roman"/>
                <a:cs typeface="Times New Roman"/>
              </a:rPr>
              <a:t>que</a:t>
            </a:r>
            <a:r>
              <a:rPr sz="3200" spc="-15" dirty="0">
                <a:latin typeface="Times New Roman"/>
                <a:cs typeface="Times New Roman"/>
              </a:rPr>
              <a:t> </a:t>
            </a:r>
            <a:r>
              <a:rPr sz="3200" spc="-5" dirty="0">
                <a:latin typeface="Times New Roman"/>
                <a:cs typeface="Times New Roman"/>
              </a:rPr>
              <a:t>são</a:t>
            </a:r>
            <a:r>
              <a:rPr sz="3200" spc="-20" dirty="0">
                <a:latin typeface="Times New Roman"/>
                <a:cs typeface="Times New Roman"/>
              </a:rPr>
              <a:t> </a:t>
            </a:r>
            <a:r>
              <a:rPr sz="3200" dirty="0">
                <a:latin typeface="Times New Roman"/>
                <a:cs typeface="Times New Roman"/>
              </a:rPr>
              <a:t>receptores</a:t>
            </a:r>
            <a:r>
              <a:rPr sz="3200" spc="-20" dirty="0">
                <a:latin typeface="Times New Roman"/>
                <a:cs typeface="Times New Roman"/>
              </a:rPr>
              <a:t> </a:t>
            </a:r>
            <a:r>
              <a:rPr sz="3200" dirty="0">
                <a:latin typeface="Times New Roman"/>
                <a:cs typeface="Times New Roman"/>
              </a:rPr>
              <a:t>nas</a:t>
            </a:r>
            <a:r>
              <a:rPr sz="3200" spc="-20" dirty="0">
                <a:latin typeface="Times New Roman"/>
                <a:cs typeface="Times New Roman"/>
              </a:rPr>
              <a:t> </a:t>
            </a:r>
            <a:r>
              <a:rPr sz="3200" dirty="0">
                <a:latin typeface="Times New Roman"/>
                <a:cs typeface="Times New Roman"/>
              </a:rPr>
              <a:t>telecomunicações?</a:t>
            </a:r>
          </a:p>
          <a:p>
            <a:pPr marL="469900" indent="-457200">
              <a:lnSpc>
                <a:spcPct val="100000"/>
              </a:lnSpc>
              <a:spcBef>
                <a:spcPts val="1750"/>
              </a:spcBef>
              <a:buAutoNum type="arabicPeriod"/>
              <a:tabLst>
                <a:tab pos="469265" algn="l"/>
                <a:tab pos="469900" algn="l"/>
              </a:tabLst>
            </a:pPr>
            <a:r>
              <a:rPr sz="3200" dirty="0">
                <a:latin typeface="Times New Roman"/>
                <a:cs typeface="Times New Roman"/>
              </a:rPr>
              <a:t>O</a:t>
            </a:r>
            <a:r>
              <a:rPr sz="3200" spc="-20" dirty="0">
                <a:latin typeface="Times New Roman"/>
                <a:cs typeface="Times New Roman"/>
              </a:rPr>
              <a:t> </a:t>
            </a:r>
            <a:r>
              <a:rPr sz="3200" dirty="0">
                <a:latin typeface="Times New Roman"/>
                <a:cs typeface="Times New Roman"/>
              </a:rPr>
              <a:t>que</a:t>
            </a:r>
            <a:r>
              <a:rPr sz="3200" spc="-5" dirty="0">
                <a:latin typeface="Times New Roman"/>
                <a:cs typeface="Times New Roman"/>
              </a:rPr>
              <a:t> </a:t>
            </a:r>
            <a:r>
              <a:rPr sz="3200" dirty="0">
                <a:latin typeface="Times New Roman"/>
                <a:cs typeface="Times New Roman"/>
              </a:rPr>
              <a:t>é</a:t>
            </a:r>
            <a:r>
              <a:rPr sz="3200" spc="-10" dirty="0">
                <a:latin typeface="Times New Roman"/>
                <a:cs typeface="Times New Roman"/>
              </a:rPr>
              <a:t> </a:t>
            </a:r>
            <a:r>
              <a:rPr sz="3200" dirty="0">
                <a:latin typeface="Times New Roman"/>
                <a:cs typeface="Times New Roman"/>
              </a:rPr>
              <a:t>um</a:t>
            </a:r>
            <a:r>
              <a:rPr sz="3200" spc="-10" dirty="0">
                <a:latin typeface="Times New Roman"/>
                <a:cs typeface="Times New Roman"/>
              </a:rPr>
              <a:t> </a:t>
            </a:r>
            <a:r>
              <a:rPr sz="3200" spc="-5" dirty="0">
                <a:latin typeface="Times New Roman"/>
                <a:cs typeface="Times New Roman"/>
              </a:rPr>
              <a:t>canal</a:t>
            </a:r>
            <a:r>
              <a:rPr sz="3200" spc="-10" dirty="0">
                <a:latin typeface="Times New Roman"/>
                <a:cs typeface="Times New Roman"/>
              </a:rPr>
              <a:t> </a:t>
            </a:r>
            <a:r>
              <a:rPr sz="3200" dirty="0">
                <a:latin typeface="Times New Roman"/>
                <a:cs typeface="Times New Roman"/>
              </a:rPr>
              <a:t>de</a:t>
            </a:r>
            <a:r>
              <a:rPr sz="3200" spc="-10" dirty="0">
                <a:latin typeface="Times New Roman"/>
                <a:cs typeface="Times New Roman"/>
              </a:rPr>
              <a:t> </a:t>
            </a:r>
            <a:r>
              <a:rPr sz="3200" dirty="0">
                <a:latin typeface="Times New Roman"/>
                <a:cs typeface="Times New Roman"/>
              </a:rPr>
              <a:t>comunicação?</a:t>
            </a:r>
          </a:p>
          <a:p>
            <a:pPr marL="469900" indent="-457200">
              <a:lnSpc>
                <a:spcPct val="100000"/>
              </a:lnSpc>
              <a:spcBef>
                <a:spcPts val="1750"/>
              </a:spcBef>
              <a:buAutoNum type="arabicPeriod"/>
              <a:tabLst>
                <a:tab pos="469265" algn="l"/>
                <a:tab pos="469900" algn="l"/>
              </a:tabLst>
            </a:pPr>
            <a:r>
              <a:rPr sz="3200" dirty="0">
                <a:latin typeface="Times New Roman"/>
                <a:cs typeface="Times New Roman"/>
              </a:rPr>
              <a:t>O</a:t>
            </a:r>
            <a:r>
              <a:rPr sz="3200" spc="-20" dirty="0">
                <a:latin typeface="Times New Roman"/>
                <a:cs typeface="Times New Roman"/>
              </a:rPr>
              <a:t> </a:t>
            </a:r>
            <a:r>
              <a:rPr sz="3200" dirty="0">
                <a:latin typeface="Times New Roman"/>
                <a:cs typeface="Times New Roman"/>
              </a:rPr>
              <a:t>que</a:t>
            </a:r>
            <a:r>
              <a:rPr sz="3200" spc="-5" dirty="0">
                <a:latin typeface="Times New Roman"/>
                <a:cs typeface="Times New Roman"/>
              </a:rPr>
              <a:t> </a:t>
            </a:r>
            <a:r>
              <a:rPr sz="3200" dirty="0">
                <a:latin typeface="Times New Roman"/>
                <a:cs typeface="Times New Roman"/>
              </a:rPr>
              <a:t>é</a:t>
            </a:r>
            <a:r>
              <a:rPr sz="3200" spc="-15" dirty="0">
                <a:latin typeface="Times New Roman"/>
                <a:cs typeface="Times New Roman"/>
              </a:rPr>
              <a:t> </a:t>
            </a:r>
            <a:r>
              <a:rPr sz="3200" dirty="0">
                <a:latin typeface="Times New Roman"/>
                <a:cs typeface="Times New Roman"/>
              </a:rPr>
              <a:t>uma</a:t>
            </a:r>
            <a:r>
              <a:rPr sz="3200" spc="-10" dirty="0">
                <a:latin typeface="Times New Roman"/>
                <a:cs typeface="Times New Roman"/>
              </a:rPr>
              <a:t> </a:t>
            </a:r>
            <a:r>
              <a:rPr sz="3200" spc="-5" dirty="0">
                <a:latin typeface="Times New Roman"/>
                <a:cs typeface="Times New Roman"/>
              </a:rPr>
              <a:t>mensagem?</a:t>
            </a:r>
            <a:endParaRPr sz="3200" dirty="0">
              <a:latin typeface="Times New Roman"/>
              <a:cs typeface="Times New Roman"/>
            </a:endParaRPr>
          </a:p>
          <a:p>
            <a:pPr marL="469900" indent="-457200">
              <a:lnSpc>
                <a:spcPct val="100000"/>
              </a:lnSpc>
              <a:spcBef>
                <a:spcPts val="1750"/>
              </a:spcBef>
              <a:buAutoNum type="arabicPeriod"/>
              <a:tabLst>
                <a:tab pos="469265" algn="l"/>
                <a:tab pos="469900" algn="l"/>
              </a:tabLst>
            </a:pPr>
            <a:r>
              <a:rPr sz="3200" dirty="0">
                <a:latin typeface="Times New Roman"/>
                <a:cs typeface="Times New Roman"/>
              </a:rPr>
              <a:t>O</a:t>
            </a:r>
            <a:r>
              <a:rPr sz="3200" spc="-20" dirty="0">
                <a:latin typeface="Times New Roman"/>
                <a:cs typeface="Times New Roman"/>
              </a:rPr>
              <a:t> </a:t>
            </a:r>
            <a:r>
              <a:rPr sz="3200" dirty="0">
                <a:latin typeface="Times New Roman"/>
                <a:cs typeface="Times New Roman"/>
              </a:rPr>
              <a:t>que</a:t>
            </a:r>
            <a:r>
              <a:rPr sz="3200" spc="-10" dirty="0">
                <a:latin typeface="Times New Roman"/>
                <a:cs typeface="Times New Roman"/>
              </a:rPr>
              <a:t> </a:t>
            </a:r>
            <a:r>
              <a:rPr sz="3200" dirty="0">
                <a:latin typeface="Times New Roman"/>
                <a:cs typeface="Times New Roman"/>
              </a:rPr>
              <a:t>é</a:t>
            </a:r>
            <a:r>
              <a:rPr sz="3200" spc="-10" dirty="0">
                <a:latin typeface="Times New Roman"/>
                <a:cs typeface="Times New Roman"/>
              </a:rPr>
              <a:t> </a:t>
            </a:r>
            <a:r>
              <a:rPr sz="3200" dirty="0">
                <a:latin typeface="Times New Roman"/>
                <a:cs typeface="Times New Roman"/>
              </a:rPr>
              <a:t>um</a:t>
            </a:r>
            <a:r>
              <a:rPr sz="3200" spc="-15" dirty="0">
                <a:latin typeface="Times New Roman"/>
                <a:cs typeface="Times New Roman"/>
              </a:rPr>
              <a:t> </a:t>
            </a:r>
            <a:r>
              <a:rPr sz="3200" spc="-5" dirty="0">
                <a:latin typeface="Times New Roman"/>
                <a:cs typeface="Times New Roman"/>
              </a:rPr>
              <a:t>código?</a:t>
            </a:r>
            <a:endParaRPr sz="3200" dirty="0">
              <a:latin typeface="Times New Roman"/>
              <a:cs typeface="Times New Roman"/>
            </a:endParaRPr>
          </a:p>
          <a:p>
            <a:pPr marL="469900" indent="-457200">
              <a:lnSpc>
                <a:spcPct val="100000"/>
              </a:lnSpc>
              <a:spcBef>
                <a:spcPts val="1750"/>
              </a:spcBef>
              <a:buAutoNum type="arabicPeriod"/>
              <a:tabLst>
                <a:tab pos="469265" algn="l"/>
                <a:tab pos="469900" algn="l"/>
              </a:tabLst>
            </a:pPr>
            <a:r>
              <a:rPr sz="3200" spc="-5" dirty="0">
                <a:latin typeface="Times New Roman"/>
                <a:cs typeface="Times New Roman"/>
              </a:rPr>
              <a:t>Explique</a:t>
            </a:r>
            <a:r>
              <a:rPr sz="3200" spc="-20" dirty="0">
                <a:latin typeface="Times New Roman"/>
                <a:cs typeface="Times New Roman"/>
              </a:rPr>
              <a:t> </a:t>
            </a:r>
            <a:r>
              <a:rPr sz="3200" dirty="0">
                <a:latin typeface="Times New Roman"/>
                <a:cs typeface="Times New Roman"/>
              </a:rPr>
              <a:t>o</a:t>
            </a:r>
            <a:r>
              <a:rPr sz="3200" spc="-30" dirty="0">
                <a:latin typeface="Times New Roman"/>
                <a:cs typeface="Times New Roman"/>
              </a:rPr>
              <a:t> </a:t>
            </a:r>
            <a:r>
              <a:rPr sz="3200" spc="-5" dirty="0">
                <a:latin typeface="Times New Roman"/>
                <a:cs typeface="Times New Roman"/>
              </a:rPr>
              <a:t>que</a:t>
            </a:r>
            <a:r>
              <a:rPr sz="3200" spc="-25" dirty="0">
                <a:latin typeface="Times New Roman"/>
                <a:cs typeface="Times New Roman"/>
              </a:rPr>
              <a:t> </a:t>
            </a:r>
            <a:r>
              <a:rPr sz="3200" dirty="0">
                <a:latin typeface="Times New Roman"/>
                <a:cs typeface="Times New Roman"/>
              </a:rPr>
              <a:t>é</a:t>
            </a:r>
            <a:r>
              <a:rPr sz="3200" spc="-15" dirty="0">
                <a:latin typeface="Times New Roman"/>
                <a:cs typeface="Times New Roman"/>
              </a:rPr>
              <a:t> </a:t>
            </a:r>
            <a:r>
              <a:rPr sz="3200" spc="-5" dirty="0">
                <a:latin typeface="Times New Roman"/>
                <a:cs typeface="Times New Roman"/>
              </a:rPr>
              <a:t>comunicação</a:t>
            </a:r>
            <a:r>
              <a:rPr sz="3200" spc="-20" dirty="0">
                <a:latin typeface="Times New Roman"/>
                <a:cs typeface="Times New Roman"/>
              </a:rPr>
              <a:t> </a:t>
            </a:r>
            <a:r>
              <a:rPr sz="3200" spc="-5" dirty="0">
                <a:latin typeface="Times New Roman"/>
                <a:cs typeface="Times New Roman"/>
              </a:rPr>
              <a:t>bidirecional.</a:t>
            </a:r>
            <a:endParaRPr sz="3200" dirty="0">
              <a:latin typeface="Times New Roman"/>
              <a:cs typeface="Times New Roman"/>
            </a:endParaRPr>
          </a:p>
        </p:txBody>
      </p:sp>
    </p:spTree>
    <p:extLst>
      <p:ext uri="{BB962C8B-B14F-4D97-AF65-F5344CB8AC3E}">
        <p14:creationId xmlns:p14="http://schemas.microsoft.com/office/powerpoint/2010/main" val="356226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CED6BDBB-0175-47AC-961E-688A40A0EEF5}"/>
              </a:ext>
            </a:extLst>
          </p:cNvPr>
          <p:cNvSpPr/>
          <p:nvPr/>
        </p:nvSpPr>
        <p:spPr>
          <a:xfrm>
            <a:off x="1205975" y="2578129"/>
            <a:ext cx="9780050" cy="3570208"/>
          </a:xfrm>
          <a:prstGeom prst="rect">
            <a:avLst/>
          </a:prstGeom>
        </p:spPr>
        <p:txBody>
          <a:bodyPr wrap="none">
            <a:spAutoFit/>
          </a:bodyPr>
          <a:lstStyle/>
          <a:p>
            <a:r>
              <a:rPr lang="pt-PT" sz="8800" b="1" dirty="0"/>
              <a:t>1.2 Tipos de antenas</a:t>
            </a:r>
            <a:endParaRPr lang="pt-AO" sz="8800" b="1" dirty="0"/>
          </a:p>
          <a:p>
            <a:endParaRPr lang="pt-PT" sz="13800" b="1" dirty="0"/>
          </a:p>
        </p:txBody>
      </p:sp>
    </p:spTree>
    <p:extLst>
      <p:ext uri="{BB962C8B-B14F-4D97-AF65-F5344CB8AC3E}">
        <p14:creationId xmlns:p14="http://schemas.microsoft.com/office/powerpoint/2010/main" val="2155588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B4ACA256-5827-4245-94EA-A1A819FE6A4B}"/>
              </a:ext>
            </a:extLst>
          </p:cNvPr>
          <p:cNvSpPr/>
          <p:nvPr/>
        </p:nvSpPr>
        <p:spPr>
          <a:xfrm>
            <a:off x="922608" y="272068"/>
            <a:ext cx="10707015" cy="2857192"/>
          </a:xfrm>
          <a:prstGeom prst="rect">
            <a:avLst/>
          </a:prstGeom>
        </p:spPr>
        <p:txBody>
          <a:bodyPr wrap="square">
            <a:spAutoFit/>
          </a:bodyPr>
          <a:lstStyle/>
          <a:p>
            <a:pPr marL="5715">
              <a:lnSpc>
                <a:spcPct val="100000"/>
              </a:lnSpc>
              <a:spcBef>
                <a:spcPts val="100"/>
              </a:spcBef>
            </a:pPr>
            <a:r>
              <a:rPr lang="pt-BR" sz="3200" b="1" spc="-10" dirty="0">
                <a:cs typeface="Arial"/>
              </a:rPr>
              <a:t>1.2.1 DEFINIÇÃO</a:t>
            </a:r>
          </a:p>
          <a:p>
            <a:pPr marL="5715">
              <a:lnSpc>
                <a:spcPct val="100000"/>
              </a:lnSpc>
              <a:spcBef>
                <a:spcPts val="100"/>
              </a:spcBef>
            </a:pPr>
            <a:endParaRPr lang="pt-BR" b="1" spc="-10" dirty="0">
              <a:solidFill>
                <a:srgbClr val="001F5F"/>
              </a:solidFill>
              <a:cs typeface="Arial"/>
            </a:endParaRPr>
          </a:p>
          <a:p>
            <a:pPr marL="5715" algn="just">
              <a:lnSpc>
                <a:spcPct val="100000"/>
              </a:lnSpc>
              <a:spcBef>
                <a:spcPts val="100"/>
              </a:spcBef>
            </a:pPr>
            <a:r>
              <a:rPr lang="pt-BR" sz="3200" dirty="0">
                <a:cs typeface="Arial MT"/>
              </a:rPr>
              <a:t>A</a:t>
            </a:r>
            <a:r>
              <a:rPr lang="pt-BR" sz="3200" spc="-45" dirty="0">
                <a:cs typeface="Arial MT"/>
              </a:rPr>
              <a:t> </a:t>
            </a:r>
            <a:r>
              <a:rPr lang="pt-BR" sz="3200" dirty="0">
                <a:cs typeface="Arial MT"/>
              </a:rPr>
              <a:t>antena</a:t>
            </a:r>
            <a:r>
              <a:rPr lang="pt-BR" sz="3200" spc="-35" dirty="0">
                <a:cs typeface="Arial MT"/>
              </a:rPr>
              <a:t> </a:t>
            </a:r>
            <a:r>
              <a:rPr lang="pt-BR" sz="3200" dirty="0">
                <a:cs typeface="Arial MT"/>
              </a:rPr>
              <a:t>é</a:t>
            </a:r>
            <a:r>
              <a:rPr lang="pt-BR" sz="3200" spc="-35" dirty="0">
                <a:cs typeface="Arial MT"/>
              </a:rPr>
              <a:t> </a:t>
            </a:r>
            <a:r>
              <a:rPr lang="pt-BR" sz="3200" dirty="0">
                <a:cs typeface="Arial MT"/>
              </a:rPr>
              <a:t>um</a:t>
            </a:r>
            <a:r>
              <a:rPr lang="pt-BR" sz="3200" spc="-40" dirty="0">
                <a:cs typeface="Arial MT"/>
              </a:rPr>
              <a:t> </a:t>
            </a:r>
            <a:r>
              <a:rPr lang="pt-BR" sz="3200" dirty="0">
                <a:cs typeface="Arial MT"/>
              </a:rPr>
              <a:t>dispositivo</a:t>
            </a:r>
            <a:r>
              <a:rPr lang="pt-BR" sz="3200" spc="-45" dirty="0">
                <a:cs typeface="Arial MT"/>
              </a:rPr>
              <a:t> </a:t>
            </a:r>
            <a:r>
              <a:rPr lang="pt-BR" sz="3200" dirty="0">
                <a:cs typeface="Arial MT"/>
              </a:rPr>
              <a:t>transdutor</a:t>
            </a:r>
            <a:r>
              <a:rPr lang="pt-BR" sz="3200" spc="-40" dirty="0">
                <a:cs typeface="Arial MT"/>
              </a:rPr>
              <a:t> </a:t>
            </a:r>
            <a:r>
              <a:rPr lang="pt-BR" sz="3200" dirty="0">
                <a:cs typeface="Arial MT"/>
              </a:rPr>
              <a:t>capaz</a:t>
            </a:r>
            <a:r>
              <a:rPr lang="pt-BR" sz="3200" spc="-35" dirty="0">
                <a:cs typeface="Arial MT"/>
              </a:rPr>
              <a:t> </a:t>
            </a:r>
            <a:r>
              <a:rPr lang="pt-BR" sz="3200" dirty="0">
                <a:cs typeface="Arial MT"/>
              </a:rPr>
              <a:t>de</a:t>
            </a:r>
            <a:r>
              <a:rPr lang="pt-BR" sz="3200" spc="-35" dirty="0">
                <a:cs typeface="Arial MT"/>
              </a:rPr>
              <a:t> </a:t>
            </a:r>
            <a:r>
              <a:rPr lang="pt-BR" sz="3200" dirty="0">
                <a:cs typeface="Arial MT"/>
              </a:rPr>
              <a:t>converter</a:t>
            </a:r>
            <a:r>
              <a:rPr lang="pt-BR" sz="3200" spc="-40" dirty="0">
                <a:cs typeface="Arial MT"/>
              </a:rPr>
              <a:t> </a:t>
            </a:r>
            <a:r>
              <a:rPr lang="pt-BR" sz="3200" dirty="0">
                <a:cs typeface="Arial MT"/>
              </a:rPr>
              <a:t>a</a:t>
            </a:r>
            <a:r>
              <a:rPr lang="pt-BR" sz="3200" spc="-35" dirty="0">
                <a:cs typeface="Arial MT"/>
              </a:rPr>
              <a:t> </a:t>
            </a:r>
            <a:r>
              <a:rPr lang="pt-BR" sz="3200" dirty="0">
                <a:cs typeface="Arial MT"/>
              </a:rPr>
              <a:t>energia</a:t>
            </a:r>
            <a:r>
              <a:rPr lang="pt-BR" sz="3200" spc="-35" dirty="0">
                <a:cs typeface="Arial MT"/>
              </a:rPr>
              <a:t> </a:t>
            </a:r>
            <a:r>
              <a:rPr lang="pt-BR" sz="3200" spc="-25" dirty="0">
                <a:cs typeface="Arial MT"/>
              </a:rPr>
              <a:t>de </a:t>
            </a:r>
            <a:r>
              <a:rPr lang="pt-BR" sz="3200" dirty="0">
                <a:cs typeface="Arial MT"/>
              </a:rPr>
              <a:t>uma</a:t>
            </a:r>
            <a:r>
              <a:rPr lang="pt-BR" sz="3200" spc="-45" dirty="0">
                <a:cs typeface="Arial MT"/>
              </a:rPr>
              <a:t> </a:t>
            </a:r>
            <a:r>
              <a:rPr lang="pt-BR" sz="3200" dirty="0">
                <a:cs typeface="Arial MT"/>
              </a:rPr>
              <a:t>onda</a:t>
            </a:r>
            <a:r>
              <a:rPr lang="pt-BR" sz="3200" spc="-50" dirty="0">
                <a:cs typeface="Arial MT"/>
              </a:rPr>
              <a:t> </a:t>
            </a:r>
            <a:r>
              <a:rPr lang="pt-BR" sz="3200" dirty="0">
                <a:cs typeface="Arial MT"/>
              </a:rPr>
              <a:t>eletromagnética</a:t>
            </a:r>
            <a:r>
              <a:rPr lang="pt-BR" sz="3200" spc="-55" dirty="0">
                <a:cs typeface="Arial MT"/>
              </a:rPr>
              <a:t> </a:t>
            </a:r>
            <a:r>
              <a:rPr lang="pt-BR" sz="3200" dirty="0">
                <a:cs typeface="Arial MT"/>
              </a:rPr>
              <a:t>confinada</a:t>
            </a:r>
            <a:r>
              <a:rPr lang="pt-BR" sz="3200" spc="-40" dirty="0">
                <a:cs typeface="Arial MT"/>
              </a:rPr>
              <a:t> </a:t>
            </a:r>
            <a:r>
              <a:rPr lang="pt-BR" sz="3200" dirty="0">
                <a:cs typeface="Arial MT"/>
              </a:rPr>
              <a:t>em</a:t>
            </a:r>
            <a:r>
              <a:rPr lang="pt-BR" sz="3200" spc="-50" dirty="0">
                <a:cs typeface="Arial MT"/>
              </a:rPr>
              <a:t> </a:t>
            </a:r>
            <a:r>
              <a:rPr lang="pt-BR" sz="3200" dirty="0">
                <a:cs typeface="Arial MT"/>
              </a:rPr>
              <a:t>uma</a:t>
            </a:r>
            <a:r>
              <a:rPr lang="pt-BR" sz="3200" spc="-45" dirty="0">
                <a:cs typeface="Arial MT"/>
              </a:rPr>
              <a:t> </a:t>
            </a:r>
            <a:r>
              <a:rPr lang="pt-BR" sz="3200" dirty="0">
                <a:cs typeface="Arial MT"/>
              </a:rPr>
              <a:t>linha</a:t>
            </a:r>
            <a:r>
              <a:rPr lang="pt-BR" sz="3200" spc="-40" dirty="0">
                <a:cs typeface="Arial MT"/>
              </a:rPr>
              <a:t> </a:t>
            </a:r>
            <a:r>
              <a:rPr lang="pt-BR" sz="3200" dirty="0">
                <a:cs typeface="Arial MT"/>
              </a:rPr>
              <a:t>de</a:t>
            </a:r>
            <a:r>
              <a:rPr lang="pt-BR" sz="3200" spc="-45" dirty="0">
                <a:cs typeface="Arial MT"/>
              </a:rPr>
              <a:t> </a:t>
            </a:r>
            <a:r>
              <a:rPr lang="pt-BR" sz="3200" dirty="0">
                <a:cs typeface="Arial MT"/>
              </a:rPr>
              <a:t>transmissão</a:t>
            </a:r>
            <a:r>
              <a:rPr lang="pt-BR" sz="3200" spc="-50" dirty="0">
                <a:cs typeface="Arial MT"/>
              </a:rPr>
              <a:t> </a:t>
            </a:r>
            <a:r>
              <a:rPr lang="pt-BR" sz="3200" spc="-25" dirty="0">
                <a:cs typeface="Arial MT"/>
              </a:rPr>
              <a:t>em </a:t>
            </a:r>
            <a:r>
              <a:rPr lang="pt-BR" sz="3200" dirty="0">
                <a:cs typeface="Arial MT"/>
              </a:rPr>
              <a:t>uma</a:t>
            </a:r>
            <a:r>
              <a:rPr lang="pt-BR" sz="3200" spc="-40" dirty="0">
                <a:cs typeface="Arial MT"/>
              </a:rPr>
              <a:t> </a:t>
            </a:r>
            <a:r>
              <a:rPr lang="pt-BR" sz="3200" dirty="0">
                <a:cs typeface="Arial MT"/>
              </a:rPr>
              <a:t>onda</a:t>
            </a:r>
            <a:r>
              <a:rPr lang="pt-BR" sz="3200" spc="-40" dirty="0">
                <a:cs typeface="Arial MT"/>
              </a:rPr>
              <a:t> </a:t>
            </a:r>
            <a:r>
              <a:rPr lang="pt-BR" sz="3200" dirty="0">
                <a:cs typeface="Arial MT"/>
              </a:rPr>
              <a:t>eletromagnética</a:t>
            </a:r>
            <a:r>
              <a:rPr lang="pt-BR" sz="3200" spc="-45" dirty="0">
                <a:cs typeface="Arial MT"/>
              </a:rPr>
              <a:t> </a:t>
            </a:r>
            <a:r>
              <a:rPr lang="pt-BR" sz="3200" dirty="0">
                <a:cs typeface="Arial MT"/>
              </a:rPr>
              <a:t>que</a:t>
            </a:r>
            <a:r>
              <a:rPr lang="pt-BR" sz="3200" spc="-50" dirty="0">
                <a:cs typeface="Arial MT"/>
              </a:rPr>
              <a:t> </a:t>
            </a:r>
            <a:r>
              <a:rPr lang="pt-BR" sz="3200" dirty="0">
                <a:cs typeface="Arial MT"/>
              </a:rPr>
              <a:t>se</a:t>
            </a:r>
            <a:r>
              <a:rPr lang="pt-BR" sz="3200" spc="-45" dirty="0">
                <a:cs typeface="Arial MT"/>
              </a:rPr>
              <a:t> </a:t>
            </a:r>
            <a:r>
              <a:rPr lang="pt-BR" sz="3200" dirty="0">
                <a:cs typeface="Arial MT"/>
              </a:rPr>
              <a:t>propaga</a:t>
            </a:r>
            <a:r>
              <a:rPr lang="pt-BR" sz="3200" spc="-40" dirty="0">
                <a:cs typeface="Arial MT"/>
              </a:rPr>
              <a:t> </a:t>
            </a:r>
            <a:r>
              <a:rPr lang="pt-BR" sz="3200" dirty="0">
                <a:cs typeface="Arial MT"/>
              </a:rPr>
              <a:t>no</a:t>
            </a:r>
            <a:r>
              <a:rPr lang="pt-BR" sz="3200" spc="-40" dirty="0">
                <a:cs typeface="Arial MT"/>
              </a:rPr>
              <a:t> </a:t>
            </a:r>
            <a:r>
              <a:rPr lang="pt-BR" sz="3200" dirty="0">
                <a:cs typeface="Arial MT"/>
              </a:rPr>
              <a:t>espaço</a:t>
            </a:r>
            <a:r>
              <a:rPr lang="pt-BR" sz="3200" spc="-45" dirty="0">
                <a:cs typeface="Arial MT"/>
              </a:rPr>
              <a:t> </a:t>
            </a:r>
            <a:r>
              <a:rPr lang="pt-BR" sz="3200" dirty="0">
                <a:cs typeface="Arial MT"/>
              </a:rPr>
              <a:t>livre,</a:t>
            </a:r>
            <a:r>
              <a:rPr lang="pt-BR" sz="3200" spc="-50" dirty="0">
                <a:cs typeface="Arial MT"/>
              </a:rPr>
              <a:t> </a:t>
            </a:r>
            <a:r>
              <a:rPr lang="pt-BR" sz="3200" dirty="0">
                <a:cs typeface="Arial MT"/>
              </a:rPr>
              <a:t>ou</a:t>
            </a:r>
            <a:r>
              <a:rPr lang="pt-BR" sz="3200" spc="-40" dirty="0">
                <a:cs typeface="Arial MT"/>
              </a:rPr>
              <a:t> </a:t>
            </a:r>
            <a:r>
              <a:rPr lang="pt-BR" sz="3200" spc="-25" dirty="0">
                <a:cs typeface="Arial MT"/>
              </a:rPr>
              <a:t>na </a:t>
            </a:r>
            <a:r>
              <a:rPr lang="pt-BR" sz="3200" dirty="0">
                <a:cs typeface="Arial MT"/>
              </a:rPr>
              <a:t>atmosfera,</a:t>
            </a:r>
            <a:r>
              <a:rPr lang="pt-BR" sz="3200" spc="-25" dirty="0">
                <a:cs typeface="Arial MT"/>
              </a:rPr>
              <a:t> </a:t>
            </a:r>
            <a:r>
              <a:rPr lang="pt-BR" sz="3200" dirty="0">
                <a:cs typeface="Arial MT"/>
              </a:rPr>
              <a:t>e</a:t>
            </a:r>
            <a:r>
              <a:rPr lang="pt-BR" sz="3200" spc="-25" dirty="0">
                <a:cs typeface="Arial MT"/>
              </a:rPr>
              <a:t> </a:t>
            </a:r>
            <a:r>
              <a:rPr lang="pt-BR" sz="3200" dirty="0">
                <a:cs typeface="Arial MT"/>
              </a:rPr>
              <a:t>vice</a:t>
            </a:r>
            <a:r>
              <a:rPr lang="pt-BR" sz="3200" spc="-20" dirty="0">
                <a:cs typeface="Arial MT"/>
              </a:rPr>
              <a:t> </a:t>
            </a:r>
            <a:r>
              <a:rPr lang="pt-BR" sz="3200" dirty="0">
                <a:cs typeface="Arial MT"/>
              </a:rPr>
              <a:t>e</a:t>
            </a:r>
            <a:r>
              <a:rPr lang="pt-BR" sz="3200" spc="-30" dirty="0">
                <a:cs typeface="Arial MT"/>
              </a:rPr>
              <a:t> </a:t>
            </a:r>
            <a:r>
              <a:rPr lang="pt-BR" sz="3200" spc="-10" dirty="0">
                <a:cs typeface="Arial MT"/>
              </a:rPr>
              <a:t>versa.</a:t>
            </a:r>
            <a:endParaRPr lang="pt-BR" sz="3200" dirty="0">
              <a:cs typeface="Arial MT"/>
            </a:endParaRPr>
          </a:p>
        </p:txBody>
      </p:sp>
      <p:pic>
        <p:nvPicPr>
          <p:cNvPr id="14" name="Imagem 13">
            <a:extLst>
              <a:ext uri="{FF2B5EF4-FFF2-40B4-BE49-F238E27FC236}">
                <a16:creationId xmlns:a16="http://schemas.microsoft.com/office/drawing/2014/main" id="{3BBBC720-2E58-4E77-95E3-D8C73967E734}"/>
              </a:ext>
            </a:extLst>
          </p:cNvPr>
          <p:cNvPicPr>
            <a:picLocks noChangeAspect="1"/>
          </p:cNvPicPr>
          <p:nvPr/>
        </p:nvPicPr>
        <p:blipFill>
          <a:blip r:embed="rId3"/>
          <a:stretch>
            <a:fillRect/>
          </a:stretch>
        </p:blipFill>
        <p:spPr>
          <a:xfrm>
            <a:off x="2679723" y="3129260"/>
            <a:ext cx="6832553" cy="3728740"/>
          </a:xfrm>
          <a:prstGeom prst="rect">
            <a:avLst/>
          </a:prstGeom>
        </p:spPr>
      </p:pic>
    </p:spTree>
    <p:extLst>
      <p:ext uri="{BB962C8B-B14F-4D97-AF65-F5344CB8AC3E}">
        <p14:creationId xmlns:p14="http://schemas.microsoft.com/office/powerpoint/2010/main" val="592928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558084" y="3245519"/>
            <a:ext cx="11075831" cy="3046988"/>
          </a:xfrm>
          <a:prstGeom prst="rect">
            <a:avLst/>
          </a:prstGeom>
        </p:spPr>
        <p:txBody>
          <a:bodyPr wrap="square">
            <a:spAutoFit/>
          </a:bodyPr>
          <a:lstStyle/>
          <a:p>
            <a:pPr algn="just"/>
            <a:endParaRPr lang="pt-BR" sz="3200" b="1" dirty="0"/>
          </a:p>
          <a:p>
            <a:pPr algn="just"/>
            <a:r>
              <a:rPr lang="pt-BR" sz="3200" dirty="0"/>
              <a:t>A antena transmissora, ligada ao transmissor, é utilizado para a transformação da energia gerada no sistema electrónico em ondas electromagneticas irradiadas. A antena receptora, tem o objectivo de captar a onda electromagnética do espaço e encaminhala ao sistema de recepção. </a:t>
            </a:r>
            <a:endParaRPr lang="pt-BR" sz="3200" b="1" dirty="0"/>
          </a:p>
        </p:txBody>
      </p:sp>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834A5EE9-9CF6-49C0-B3DB-14F3EE650DA2}"/>
              </a:ext>
            </a:extLst>
          </p:cNvPr>
          <p:cNvPicPr>
            <a:picLocks noChangeAspect="1"/>
          </p:cNvPicPr>
          <p:nvPr/>
        </p:nvPicPr>
        <p:blipFill>
          <a:blip r:embed="rId3"/>
          <a:stretch>
            <a:fillRect/>
          </a:stretch>
        </p:blipFill>
        <p:spPr>
          <a:xfrm>
            <a:off x="1553142" y="362757"/>
            <a:ext cx="9085714" cy="3247619"/>
          </a:xfrm>
          <a:prstGeom prst="rect">
            <a:avLst/>
          </a:prstGeom>
        </p:spPr>
      </p:pic>
    </p:spTree>
    <p:extLst>
      <p:ext uri="{BB962C8B-B14F-4D97-AF65-F5344CB8AC3E}">
        <p14:creationId xmlns:p14="http://schemas.microsoft.com/office/powerpoint/2010/main" val="3557102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558084" y="231034"/>
            <a:ext cx="11075831" cy="584775"/>
          </a:xfrm>
          <a:prstGeom prst="rect">
            <a:avLst/>
          </a:prstGeom>
        </p:spPr>
        <p:txBody>
          <a:bodyPr wrap="square">
            <a:spAutoFit/>
          </a:bodyPr>
          <a:lstStyle/>
          <a:p>
            <a:pPr algn="just"/>
            <a:r>
              <a:rPr lang="pt-BR" sz="3200" b="1" dirty="0"/>
              <a:t>1.2.2 Tipos de antenas </a:t>
            </a:r>
          </a:p>
        </p:txBody>
      </p:sp>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3">
            <a:extLst>
              <a:ext uri="{FF2B5EF4-FFF2-40B4-BE49-F238E27FC236}">
                <a16:creationId xmlns:a16="http://schemas.microsoft.com/office/drawing/2014/main" id="{8FB7E609-A553-4197-9EFA-3ED4FA043AF8}"/>
              </a:ext>
            </a:extLst>
          </p:cNvPr>
          <p:cNvSpPr txBox="1"/>
          <p:nvPr/>
        </p:nvSpPr>
        <p:spPr>
          <a:xfrm>
            <a:off x="373566" y="1099776"/>
            <a:ext cx="3271155" cy="382156"/>
          </a:xfrm>
          <a:prstGeom prst="rect">
            <a:avLst/>
          </a:prstGeom>
        </p:spPr>
        <p:txBody>
          <a:bodyPr vert="horz" wrap="square" lIns="0" tIns="12700" rIns="0" bIns="0" rtlCol="0">
            <a:spAutoFit/>
          </a:bodyPr>
          <a:lstStyle/>
          <a:p>
            <a:pPr marL="12700">
              <a:lnSpc>
                <a:spcPct val="100000"/>
              </a:lnSpc>
              <a:spcBef>
                <a:spcPts val="100"/>
              </a:spcBef>
            </a:pPr>
            <a:r>
              <a:rPr lang="pt-BR" sz="2400" b="1" dirty="0">
                <a:solidFill>
                  <a:srgbClr val="1F3763"/>
                </a:solidFill>
                <a:latin typeface="Times New Roman"/>
                <a:cs typeface="Times New Roman"/>
              </a:rPr>
              <a:t>1) </a:t>
            </a:r>
            <a:r>
              <a:rPr sz="2400" b="1" dirty="0">
                <a:solidFill>
                  <a:srgbClr val="1F3763"/>
                </a:solidFill>
                <a:latin typeface="Times New Roman"/>
                <a:cs typeface="Times New Roman"/>
              </a:rPr>
              <a:t>ANTENA</a:t>
            </a:r>
            <a:r>
              <a:rPr lang="pt-AO" sz="2400" b="1" spc="-120" dirty="0">
                <a:solidFill>
                  <a:srgbClr val="1F3763"/>
                </a:solidFill>
                <a:latin typeface="Times New Roman"/>
                <a:cs typeface="Times New Roman"/>
              </a:rPr>
              <a:t> </a:t>
            </a:r>
            <a:r>
              <a:rPr lang="pt-AO" sz="2400" b="1" spc="-10" dirty="0">
                <a:solidFill>
                  <a:srgbClr val="1F3763"/>
                </a:solidFill>
                <a:latin typeface="Times New Roman"/>
                <a:cs typeface="Times New Roman"/>
              </a:rPr>
              <a:t>D</a:t>
            </a:r>
            <a:r>
              <a:rPr sz="2400" b="1" spc="-10" dirty="0">
                <a:solidFill>
                  <a:srgbClr val="1F3763"/>
                </a:solidFill>
                <a:latin typeface="Times New Roman"/>
                <a:cs typeface="Times New Roman"/>
              </a:rPr>
              <a:t>IPOLO</a:t>
            </a:r>
            <a:endParaRPr sz="2400" dirty="0">
              <a:latin typeface="Times New Roman"/>
              <a:cs typeface="Times New Roman"/>
            </a:endParaRPr>
          </a:p>
        </p:txBody>
      </p:sp>
      <p:pic>
        <p:nvPicPr>
          <p:cNvPr id="7" name="object 4">
            <a:extLst>
              <a:ext uri="{FF2B5EF4-FFF2-40B4-BE49-F238E27FC236}">
                <a16:creationId xmlns:a16="http://schemas.microsoft.com/office/drawing/2014/main" id="{03BFC019-4B69-4445-82AE-9F5E5E124DB4}"/>
              </a:ext>
            </a:extLst>
          </p:cNvPr>
          <p:cNvPicPr/>
          <p:nvPr/>
        </p:nvPicPr>
        <p:blipFill>
          <a:blip r:embed="rId3" cstate="print"/>
          <a:stretch>
            <a:fillRect/>
          </a:stretch>
        </p:blipFill>
        <p:spPr>
          <a:xfrm>
            <a:off x="436093" y="1563839"/>
            <a:ext cx="2062287" cy="1895043"/>
          </a:xfrm>
          <a:prstGeom prst="rect">
            <a:avLst/>
          </a:prstGeom>
        </p:spPr>
      </p:pic>
      <p:sp>
        <p:nvSpPr>
          <p:cNvPr id="8" name="object 5">
            <a:extLst>
              <a:ext uri="{FF2B5EF4-FFF2-40B4-BE49-F238E27FC236}">
                <a16:creationId xmlns:a16="http://schemas.microsoft.com/office/drawing/2014/main" id="{E249EBD2-9858-492C-91AC-37B19DC4A5E8}"/>
              </a:ext>
            </a:extLst>
          </p:cNvPr>
          <p:cNvSpPr txBox="1"/>
          <p:nvPr/>
        </p:nvSpPr>
        <p:spPr>
          <a:xfrm>
            <a:off x="341185" y="4000220"/>
            <a:ext cx="3303536" cy="391795"/>
          </a:xfrm>
          <a:prstGeom prst="rect">
            <a:avLst/>
          </a:prstGeom>
        </p:spPr>
        <p:txBody>
          <a:bodyPr vert="horz" wrap="square" lIns="0" tIns="12700" rIns="0" bIns="0" rtlCol="0">
            <a:spAutoFit/>
          </a:bodyPr>
          <a:lstStyle/>
          <a:p>
            <a:pPr marL="12700">
              <a:lnSpc>
                <a:spcPct val="100000"/>
              </a:lnSpc>
              <a:spcBef>
                <a:spcPts val="100"/>
              </a:spcBef>
            </a:pPr>
            <a:r>
              <a:rPr lang="pt-BR" sz="2400" b="1" dirty="0">
                <a:solidFill>
                  <a:srgbClr val="1F3763"/>
                </a:solidFill>
                <a:latin typeface="Times New Roman"/>
                <a:cs typeface="Times New Roman"/>
              </a:rPr>
              <a:t>4) </a:t>
            </a:r>
            <a:r>
              <a:rPr sz="2400" b="1" dirty="0">
                <a:solidFill>
                  <a:srgbClr val="1F3763"/>
                </a:solidFill>
                <a:latin typeface="Times New Roman"/>
                <a:cs typeface="Times New Roman"/>
              </a:rPr>
              <a:t>ANTENA</a:t>
            </a:r>
            <a:r>
              <a:rPr sz="2400" b="1" spc="-90" dirty="0">
                <a:solidFill>
                  <a:srgbClr val="1F3763"/>
                </a:solidFill>
                <a:latin typeface="Times New Roman"/>
                <a:cs typeface="Times New Roman"/>
              </a:rPr>
              <a:t> </a:t>
            </a:r>
            <a:r>
              <a:rPr sz="2400" b="1" spc="-65" dirty="0">
                <a:solidFill>
                  <a:srgbClr val="1F3763"/>
                </a:solidFill>
                <a:latin typeface="Times New Roman"/>
                <a:cs typeface="Times New Roman"/>
              </a:rPr>
              <a:t>YAGI-</a:t>
            </a:r>
            <a:r>
              <a:rPr sz="2400" b="1" spc="-25" dirty="0">
                <a:solidFill>
                  <a:srgbClr val="1F3763"/>
                </a:solidFill>
                <a:latin typeface="Times New Roman"/>
                <a:cs typeface="Times New Roman"/>
              </a:rPr>
              <a:t>UDA</a:t>
            </a:r>
            <a:endParaRPr sz="2400" dirty="0">
              <a:latin typeface="Times New Roman"/>
              <a:cs typeface="Times New Roman"/>
            </a:endParaRPr>
          </a:p>
        </p:txBody>
      </p:sp>
      <p:sp>
        <p:nvSpPr>
          <p:cNvPr id="9" name="object 7">
            <a:extLst>
              <a:ext uri="{FF2B5EF4-FFF2-40B4-BE49-F238E27FC236}">
                <a16:creationId xmlns:a16="http://schemas.microsoft.com/office/drawing/2014/main" id="{1DB980A3-7C34-486C-A373-46B41D45D942}"/>
              </a:ext>
            </a:extLst>
          </p:cNvPr>
          <p:cNvSpPr txBox="1"/>
          <p:nvPr/>
        </p:nvSpPr>
        <p:spPr>
          <a:xfrm>
            <a:off x="3747753" y="1115542"/>
            <a:ext cx="3747097" cy="382156"/>
          </a:xfrm>
          <a:prstGeom prst="rect">
            <a:avLst/>
          </a:prstGeom>
        </p:spPr>
        <p:txBody>
          <a:bodyPr vert="horz" wrap="square" lIns="0" tIns="12700" rIns="0" bIns="0" rtlCol="0">
            <a:spAutoFit/>
          </a:bodyPr>
          <a:lstStyle/>
          <a:p>
            <a:pPr marL="12700">
              <a:lnSpc>
                <a:spcPct val="100000"/>
              </a:lnSpc>
              <a:spcBef>
                <a:spcPts val="100"/>
              </a:spcBef>
            </a:pPr>
            <a:r>
              <a:rPr lang="pt-BR" sz="2400" b="1" dirty="0">
                <a:solidFill>
                  <a:srgbClr val="1F3763"/>
                </a:solidFill>
                <a:latin typeface="Times New Roman"/>
                <a:cs typeface="Times New Roman"/>
              </a:rPr>
              <a:t>2)</a:t>
            </a:r>
            <a:r>
              <a:rPr sz="2400" b="1" dirty="0">
                <a:solidFill>
                  <a:srgbClr val="1F3763"/>
                </a:solidFill>
                <a:latin typeface="Times New Roman"/>
                <a:cs typeface="Times New Roman"/>
              </a:rPr>
              <a:t>ANTENA</a:t>
            </a:r>
            <a:r>
              <a:rPr sz="2400" b="1" spc="85" dirty="0">
                <a:solidFill>
                  <a:srgbClr val="1F3763"/>
                </a:solidFill>
                <a:latin typeface="Times New Roman"/>
                <a:cs typeface="Times New Roman"/>
              </a:rPr>
              <a:t> </a:t>
            </a:r>
            <a:r>
              <a:rPr sz="2400" b="1" spc="-10" dirty="0">
                <a:solidFill>
                  <a:srgbClr val="1F3763"/>
                </a:solidFill>
                <a:latin typeface="Times New Roman"/>
                <a:cs typeface="Times New Roman"/>
              </a:rPr>
              <a:t>PARABOLICA</a:t>
            </a:r>
            <a:endParaRPr sz="2400" dirty="0">
              <a:latin typeface="Times New Roman"/>
              <a:cs typeface="Times New Roman"/>
            </a:endParaRPr>
          </a:p>
        </p:txBody>
      </p:sp>
      <p:pic>
        <p:nvPicPr>
          <p:cNvPr id="10" name="object 8">
            <a:extLst>
              <a:ext uri="{FF2B5EF4-FFF2-40B4-BE49-F238E27FC236}">
                <a16:creationId xmlns:a16="http://schemas.microsoft.com/office/drawing/2014/main" id="{E9704ACE-BE50-453C-BBD7-BCDD6942E55F}"/>
              </a:ext>
            </a:extLst>
          </p:cNvPr>
          <p:cNvPicPr/>
          <p:nvPr/>
        </p:nvPicPr>
        <p:blipFill>
          <a:blip r:embed="rId4" cstate="print"/>
          <a:stretch>
            <a:fillRect/>
          </a:stretch>
        </p:blipFill>
        <p:spPr>
          <a:xfrm>
            <a:off x="4759535" y="1907997"/>
            <a:ext cx="1855962" cy="1692719"/>
          </a:xfrm>
          <a:prstGeom prst="rect">
            <a:avLst/>
          </a:prstGeom>
        </p:spPr>
      </p:pic>
      <p:sp>
        <p:nvSpPr>
          <p:cNvPr id="11" name="object 9">
            <a:extLst>
              <a:ext uri="{FF2B5EF4-FFF2-40B4-BE49-F238E27FC236}">
                <a16:creationId xmlns:a16="http://schemas.microsoft.com/office/drawing/2014/main" id="{B22B8ECF-7CE9-4B2D-9D13-D47AA6F47FFA}"/>
              </a:ext>
            </a:extLst>
          </p:cNvPr>
          <p:cNvSpPr txBox="1"/>
          <p:nvPr/>
        </p:nvSpPr>
        <p:spPr>
          <a:xfrm>
            <a:off x="5179354" y="4080421"/>
            <a:ext cx="4698741" cy="382156"/>
          </a:xfrm>
          <a:prstGeom prst="rect">
            <a:avLst/>
          </a:prstGeom>
        </p:spPr>
        <p:txBody>
          <a:bodyPr vert="horz" wrap="square" lIns="0" tIns="12700" rIns="0" bIns="0" rtlCol="0">
            <a:spAutoFit/>
          </a:bodyPr>
          <a:lstStyle/>
          <a:p>
            <a:pPr marL="12700">
              <a:lnSpc>
                <a:spcPct val="100000"/>
              </a:lnSpc>
              <a:spcBef>
                <a:spcPts val="100"/>
              </a:spcBef>
            </a:pPr>
            <a:r>
              <a:rPr lang="pt-BR" sz="2400" b="1" spc="-25" dirty="0">
                <a:solidFill>
                  <a:srgbClr val="1F3763"/>
                </a:solidFill>
                <a:latin typeface="Times New Roman"/>
                <a:cs typeface="Times New Roman"/>
              </a:rPr>
              <a:t>5)</a:t>
            </a:r>
            <a:r>
              <a:rPr sz="2400" b="1" spc="-25" dirty="0">
                <a:solidFill>
                  <a:srgbClr val="1F3763"/>
                </a:solidFill>
                <a:latin typeface="Times New Roman"/>
                <a:cs typeface="Times New Roman"/>
              </a:rPr>
              <a:t>ANTENA</a:t>
            </a:r>
            <a:r>
              <a:rPr sz="2400" b="1" spc="-75" dirty="0">
                <a:solidFill>
                  <a:srgbClr val="1F3763"/>
                </a:solidFill>
                <a:latin typeface="Times New Roman"/>
                <a:cs typeface="Times New Roman"/>
              </a:rPr>
              <a:t> </a:t>
            </a:r>
            <a:r>
              <a:rPr sz="2400" b="1" spc="-10" dirty="0">
                <a:solidFill>
                  <a:srgbClr val="1F3763"/>
                </a:solidFill>
                <a:latin typeface="Times New Roman"/>
                <a:cs typeface="Times New Roman"/>
              </a:rPr>
              <a:t>LOG-PÉRIODICA</a:t>
            </a:r>
            <a:endParaRPr sz="2400" dirty="0">
              <a:latin typeface="Times New Roman"/>
              <a:cs typeface="Times New Roman"/>
            </a:endParaRPr>
          </a:p>
        </p:txBody>
      </p:sp>
      <p:pic>
        <p:nvPicPr>
          <p:cNvPr id="12" name="object 10">
            <a:extLst>
              <a:ext uri="{FF2B5EF4-FFF2-40B4-BE49-F238E27FC236}">
                <a16:creationId xmlns:a16="http://schemas.microsoft.com/office/drawing/2014/main" id="{259F6E12-51C9-44BD-AB8D-4D8B99DE3A7A}"/>
              </a:ext>
            </a:extLst>
          </p:cNvPr>
          <p:cNvPicPr/>
          <p:nvPr/>
        </p:nvPicPr>
        <p:blipFill>
          <a:blip r:embed="rId5" cstate="print"/>
          <a:stretch>
            <a:fillRect/>
          </a:stretch>
        </p:blipFill>
        <p:spPr>
          <a:xfrm>
            <a:off x="5991560" y="4665599"/>
            <a:ext cx="2199601" cy="1735201"/>
          </a:xfrm>
          <a:prstGeom prst="rect">
            <a:avLst/>
          </a:prstGeom>
        </p:spPr>
      </p:pic>
      <p:sp>
        <p:nvSpPr>
          <p:cNvPr id="13" name="object 11">
            <a:extLst>
              <a:ext uri="{FF2B5EF4-FFF2-40B4-BE49-F238E27FC236}">
                <a16:creationId xmlns:a16="http://schemas.microsoft.com/office/drawing/2014/main" id="{9B0DAF95-4CF7-40B6-8062-FD4E24B1493F}"/>
              </a:ext>
            </a:extLst>
          </p:cNvPr>
          <p:cNvSpPr txBox="1"/>
          <p:nvPr/>
        </p:nvSpPr>
        <p:spPr>
          <a:xfrm>
            <a:off x="8191162" y="1103299"/>
            <a:ext cx="3746840" cy="382156"/>
          </a:xfrm>
          <a:prstGeom prst="rect">
            <a:avLst/>
          </a:prstGeom>
        </p:spPr>
        <p:txBody>
          <a:bodyPr vert="horz" wrap="square" lIns="0" tIns="12700" rIns="0" bIns="0" rtlCol="0">
            <a:spAutoFit/>
          </a:bodyPr>
          <a:lstStyle/>
          <a:p>
            <a:pPr marL="12700">
              <a:lnSpc>
                <a:spcPct val="100000"/>
              </a:lnSpc>
              <a:spcBef>
                <a:spcPts val="100"/>
              </a:spcBef>
            </a:pPr>
            <a:r>
              <a:rPr lang="pt-BR" sz="2400" b="1" dirty="0">
                <a:solidFill>
                  <a:srgbClr val="1F3763"/>
                </a:solidFill>
                <a:latin typeface="Times New Roman"/>
                <a:cs typeface="Times New Roman"/>
              </a:rPr>
              <a:t>3)</a:t>
            </a:r>
            <a:r>
              <a:rPr sz="2400" b="1" dirty="0">
                <a:solidFill>
                  <a:srgbClr val="1F3763"/>
                </a:solidFill>
                <a:latin typeface="Times New Roman"/>
                <a:cs typeface="Times New Roman"/>
              </a:rPr>
              <a:t>ANTENA</a:t>
            </a:r>
            <a:r>
              <a:rPr sz="2400" b="1" spc="-120" dirty="0">
                <a:solidFill>
                  <a:srgbClr val="1F3763"/>
                </a:solidFill>
                <a:latin typeface="Times New Roman"/>
                <a:cs typeface="Times New Roman"/>
              </a:rPr>
              <a:t> </a:t>
            </a:r>
            <a:r>
              <a:rPr sz="2400" b="1" spc="-10" dirty="0">
                <a:solidFill>
                  <a:srgbClr val="1F3763"/>
                </a:solidFill>
                <a:latin typeface="Times New Roman"/>
                <a:cs typeface="Times New Roman"/>
              </a:rPr>
              <a:t>HELICOIDAL</a:t>
            </a:r>
            <a:endParaRPr sz="2400" dirty="0">
              <a:latin typeface="Times New Roman"/>
              <a:cs typeface="Times New Roman"/>
            </a:endParaRPr>
          </a:p>
        </p:txBody>
      </p:sp>
      <p:pic>
        <p:nvPicPr>
          <p:cNvPr id="14" name="object 12">
            <a:extLst>
              <a:ext uri="{FF2B5EF4-FFF2-40B4-BE49-F238E27FC236}">
                <a16:creationId xmlns:a16="http://schemas.microsoft.com/office/drawing/2014/main" id="{EB233E58-BE26-4E2F-A806-AD31B735CE8C}"/>
              </a:ext>
            </a:extLst>
          </p:cNvPr>
          <p:cNvPicPr/>
          <p:nvPr/>
        </p:nvPicPr>
        <p:blipFill>
          <a:blip r:embed="rId6" cstate="print"/>
          <a:stretch>
            <a:fillRect/>
          </a:stretch>
        </p:blipFill>
        <p:spPr>
          <a:xfrm>
            <a:off x="8857708" y="1906209"/>
            <a:ext cx="2494884" cy="1712875"/>
          </a:xfrm>
          <a:prstGeom prst="rect">
            <a:avLst/>
          </a:prstGeom>
        </p:spPr>
      </p:pic>
      <p:pic>
        <p:nvPicPr>
          <p:cNvPr id="15" name="object 6">
            <a:extLst>
              <a:ext uri="{FF2B5EF4-FFF2-40B4-BE49-F238E27FC236}">
                <a16:creationId xmlns:a16="http://schemas.microsoft.com/office/drawing/2014/main" id="{A2172583-B61A-4010-A0EC-2FC3271892EC}"/>
              </a:ext>
            </a:extLst>
          </p:cNvPr>
          <p:cNvPicPr/>
          <p:nvPr/>
        </p:nvPicPr>
        <p:blipFill>
          <a:blip r:embed="rId7" cstate="print"/>
          <a:stretch>
            <a:fillRect/>
          </a:stretch>
        </p:blipFill>
        <p:spPr>
          <a:xfrm>
            <a:off x="856538" y="4458957"/>
            <a:ext cx="2536558" cy="1990801"/>
          </a:xfrm>
          <a:prstGeom prst="rect">
            <a:avLst/>
          </a:prstGeom>
        </p:spPr>
      </p:pic>
    </p:spTree>
    <p:extLst>
      <p:ext uri="{BB962C8B-B14F-4D97-AF65-F5344CB8AC3E}">
        <p14:creationId xmlns:p14="http://schemas.microsoft.com/office/powerpoint/2010/main" val="4158453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2">
            <a:extLst>
              <a:ext uri="{FF2B5EF4-FFF2-40B4-BE49-F238E27FC236}">
                <a16:creationId xmlns:a16="http://schemas.microsoft.com/office/drawing/2014/main" id="{2AAAC816-DFC7-4FEB-85B3-9A5D59C99C6D}"/>
              </a:ext>
            </a:extLst>
          </p:cNvPr>
          <p:cNvSpPr txBox="1">
            <a:spLocks noGrp="1"/>
          </p:cNvSpPr>
          <p:nvPr>
            <p:ph type="title"/>
          </p:nvPr>
        </p:nvSpPr>
        <p:spPr>
          <a:xfrm>
            <a:off x="856538" y="230321"/>
            <a:ext cx="8583854" cy="505267"/>
          </a:xfrm>
          <a:prstGeom prst="rect">
            <a:avLst/>
          </a:prstGeom>
        </p:spPr>
        <p:txBody>
          <a:bodyPr vert="horz" wrap="square" lIns="0" tIns="12700" rIns="0" bIns="0" rtlCol="0">
            <a:spAutoFit/>
          </a:bodyPr>
          <a:lstStyle/>
          <a:p>
            <a:pPr marL="12700">
              <a:lnSpc>
                <a:spcPct val="100000"/>
              </a:lnSpc>
              <a:spcBef>
                <a:spcPts val="100"/>
              </a:spcBef>
              <a:tabLst>
                <a:tab pos="455295" algn="l"/>
              </a:tabLst>
            </a:pPr>
            <a:r>
              <a:rPr sz="3200" b="1" spc="-10" dirty="0">
                <a:latin typeface="+mn-lt"/>
              </a:rPr>
              <a:t>CARACTERÍSTICAS</a:t>
            </a:r>
            <a:r>
              <a:rPr sz="3200" b="1" spc="-120" dirty="0">
                <a:latin typeface="+mn-lt"/>
              </a:rPr>
              <a:t> </a:t>
            </a:r>
            <a:r>
              <a:rPr sz="3200" b="1" spc="-25" dirty="0">
                <a:latin typeface="+mn-lt"/>
              </a:rPr>
              <a:t>DAS</a:t>
            </a:r>
            <a:r>
              <a:rPr sz="3200" b="1" spc="-160" dirty="0">
                <a:latin typeface="+mn-lt"/>
              </a:rPr>
              <a:t> </a:t>
            </a:r>
            <a:r>
              <a:rPr sz="3200" b="1" spc="-10" dirty="0">
                <a:latin typeface="+mn-lt"/>
              </a:rPr>
              <a:t>ANTENAS</a:t>
            </a:r>
          </a:p>
        </p:txBody>
      </p:sp>
      <p:sp>
        <p:nvSpPr>
          <p:cNvPr id="17" name="object 4">
            <a:extLst>
              <a:ext uri="{FF2B5EF4-FFF2-40B4-BE49-F238E27FC236}">
                <a16:creationId xmlns:a16="http://schemas.microsoft.com/office/drawing/2014/main" id="{97BA4787-21B1-4332-ABE1-B2D052A34295}"/>
              </a:ext>
            </a:extLst>
          </p:cNvPr>
          <p:cNvSpPr txBox="1"/>
          <p:nvPr/>
        </p:nvSpPr>
        <p:spPr>
          <a:xfrm>
            <a:off x="7476743" y="845184"/>
            <a:ext cx="780415" cy="39179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1F3763"/>
                </a:solidFill>
                <a:latin typeface="Calibri"/>
                <a:cs typeface="Calibri"/>
              </a:rPr>
              <a:t>Onde:</a:t>
            </a:r>
            <a:endParaRPr sz="2400" dirty="0">
              <a:latin typeface="Calibri"/>
              <a:cs typeface="Calibri"/>
            </a:endParaRPr>
          </a:p>
        </p:txBody>
      </p:sp>
      <p:sp>
        <p:nvSpPr>
          <p:cNvPr id="18" name="object 5">
            <a:extLst>
              <a:ext uri="{FF2B5EF4-FFF2-40B4-BE49-F238E27FC236}">
                <a16:creationId xmlns:a16="http://schemas.microsoft.com/office/drawing/2014/main" id="{E4F00D28-BDB7-43AD-BAF3-FF095C6484C1}"/>
              </a:ext>
            </a:extLst>
          </p:cNvPr>
          <p:cNvSpPr txBox="1"/>
          <p:nvPr/>
        </p:nvSpPr>
        <p:spPr>
          <a:xfrm>
            <a:off x="7425943" y="1211069"/>
            <a:ext cx="3807460" cy="3171190"/>
          </a:xfrm>
          <a:prstGeom prst="rect">
            <a:avLst/>
          </a:prstGeom>
        </p:spPr>
        <p:txBody>
          <a:bodyPr vert="horz" wrap="square" lIns="0" tIns="139700" rIns="0" bIns="0" rtlCol="0">
            <a:spAutoFit/>
          </a:bodyPr>
          <a:lstStyle/>
          <a:p>
            <a:pPr marL="406400" indent="-342900">
              <a:lnSpc>
                <a:spcPct val="100000"/>
              </a:lnSpc>
              <a:spcBef>
                <a:spcPts val="1100"/>
              </a:spcBef>
              <a:buFont typeface="Symbol"/>
              <a:buChar char=""/>
              <a:tabLst>
                <a:tab pos="406400" algn="l"/>
              </a:tabLst>
            </a:pPr>
            <a:r>
              <a:rPr sz="2400" b="1" dirty="0">
                <a:solidFill>
                  <a:srgbClr val="1F3763"/>
                </a:solidFill>
                <a:latin typeface="Times New Roman"/>
                <a:cs typeface="Times New Roman"/>
              </a:rPr>
              <a:t>G</a:t>
            </a:r>
            <a:r>
              <a:rPr sz="2400" b="1" spc="-5" dirty="0">
                <a:solidFill>
                  <a:srgbClr val="1F3763"/>
                </a:solidFill>
                <a:latin typeface="Times New Roman"/>
                <a:cs typeface="Times New Roman"/>
              </a:rPr>
              <a:t> </a:t>
            </a:r>
            <a:r>
              <a:rPr sz="2400" dirty="0">
                <a:solidFill>
                  <a:srgbClr val="1F3763"/>
                </a:solidFill>
                <a:latin typeface="Times New Roman"/>
                <a:cs typeface="Times New Roman"/>
              </a:rPr>
              <a:t>é</a:t>
            </a:r>
            <a:r>
              <a:rPr sz="2400" spc="-5" dirty="0">
                <a:solidFill>
                  <a:srgbClr val="1F3763"/>
                </a:solidFill>
                <a:latin typeface="Times New Roman"/>
                <a:cs typeface="Times New Roman"/>
              </a:rPr>
              <a:t> </a:t>
            </a:r>
            <a:r>
              <a:rPr sz="2400" dirty="0">
                <a:solidFill>
                  <a:srgbClr val="1F3763"/>
                </a:solidFill>
                <a:latin typeface="Times New Roman"/>
                <a:cs typeface="Times New Roman"/>
              </a:rPr>
              <a:t>o</a:t>
            </a:r>
            <a:r>
              <a:rPr sz="2400" spc="-5" dirty="0">
                <a:solidFill>
                  <a:srgbClr val="1F3763"/>
                </a:solidFill>
                <a:latin typeface="Times New Roman"/>
                <a:cs typeface="Times New Roman"/>
              </a:rPr>
              <a:t> </a:t>
            </a:r>
            <a:r>
              <a:rPr sz="2400" dirty="0">
                <a:solidFill>
                  <a:srgbClr val="1F3763"/>
                </a:solidFill>
                <a:latin typeface="Times New Roman"/>
                <a:cs typeface="Times New Roman"/>
              </a:rPr>
              <a:t>ganho da </a:t>
            </a:r>
            <a:r>
              <a:rPr sz="2400" spc="-10" dirty="0">
                <a:solidFill>
                  <a:srgbClr val="1F3763"/>
                </a:solidFill>
                <a:latin typeface="Times New Roman"/>
                <a:cs typeface="Times New Roman"/>
              </a:rPr>
              <a:t>antena.</a:t>
            </a:r>
            <a:endParaRPr sz="2400" dirty="0">
              <a:latin typeface="Times New Roman"/>
              <a:cs typeface="Times New Roman"/>
            </a:endParaRPr>
          </a:p>
          <a:p>
            <a:pPr marL="406400" marR="761365" indent="-343535">
              <a:lnSpc>
                <a:spcPct val="107000"/>
              </a:lnSpc>
              <a:spcBef>
                <a:spcPts val="800"/>
              </a:spcBef>
              <a:buFont typeface="Symbol"/>
              <a:buChar char=""/>
              <a:tabLst>
                <a:tab pos="406400" algn="l"/>
              </a:tabLst>
            </a:pPr>
            <a:r>
              <a:rPr sz="2400" b="1" dirty="0">
                <a:solidFill>
                  <a:srgbClr val="1F3763"/>
                </a:solidFill>
                <a:latin typeface="Times New Roman"/>
                <a:cs typeface="Times New Roman"/>
              </a:rPr>
              <a:t>Ae</a:t>
            </a:r>
            <a:r>
              <a:rPr sz="2400" b="1" spc="-10" dirty="0">
                <a:solidFill>
                  <a:srgbClr val="1F3763"/>
                </a:solidFill>
                <a:latin typeface="Times New Roman"/>
                <a:cs typeface="Times New Roman"/>
              </a:rPr>
              <a:t> </a:t>
            </a:r>
            <a:r>
              <a:rPr sz="2400" dirty="0">
                <a:solidFill>
                  <a:srgbClr val="1F3763"/>
                </a:solidFill>
                <a:latin typeface="Times New Roman"/>
                <a:cs typeface="Times New Roman"/>
              </a:rPr>
              <a:t>é</a:t>
            </a:r>
            <a:r>
              <a:rPr sz="2400" spc="-15" dirty="0">
                <a:solidFill>
                  <a:srgbClr val="1F3763"/>
                </a:solidFill>
                <a:latin typeface="Times New Roman"/>
                <a:cs typeface="Times New Roman"/>
              </a:rPr>
              <a:t> </a:t>
            </a:r>
            <a:r>
              <a:rPr sz="2400" dirty="0">
                <a:solidFill>
                  <a:srgbClr val="1F3763"/>
                </a:solidFill>
                <a:latin typeface="Times New Roman"/>
                <a:cs typeface="Times New Roman"/>
              </a:rPr>
              <a:t>a</a:t>
            </a:r>
            <a:r>
              <a:rPr sz="2400" spc="-10" dirty="0">
                <a:solidFill>
                  <a:srgbClr val="1F3763"/>
                </a:solidFill>
                <a:latin typeface="Times New Roman"/>
                <a:cs typeface="Times New Roman"/>
              </a:rPr>
              <a:t> </a:t>
            </a:r>
            <a:r>
              <a:rPr sz="2400" dirty="0" err="1">
                <a:solidFill>
                  <a:srgbClr val="1F3763"/>
                </a:solidFill>
                <a:latin typeface="Times New Roman"/>
                <a:cs typeface="Times New Roman"/>
              </a:rPr>
              <a:t>área</a:t>
            </a:r>
            <a:r>
              <a:rPr sz="2400" spc="-15" dirty="0">
                <a:solidFill>
                  <a:srgbClr val="1F3763"/>
                </a:solidFill>
                <a:latin typeface="Times New Roman"/>
                <a:cs typeface="Times New Roman"/>
              </a:rPr>
              <a:t> </a:t>
            </a:r>
            <a:r>
              <a:rPr sz="2400" dirty="0" err="1">
                <a:solidFill>
                  <a:srgbClr val="1F3763"/>
                </a:solidFill>
                <a:latin typeface="Times New Roman"/>
                <a:cs typeface="Times New Roman"/>
              </a:rPr>
              <a:t>efe</a:t>
            </a:r>
            <a:r>
              <a:rPr lang="pt-BR" sz="2400" dirty="0">
                <a:solidFill>
                  <a:srgbClr val="1F3763"/>
                </a:solidFill>
                <a:latin typeface="Times New Roman"/>
                <a:cs typeface="Times New Roman"/>
              </a:rPr>
              <a:t>c</a:t>
            </a:r>
            <a:r>
              <a:rPr sz="2400" dirty="0" err="1">
                <a:solidFill>
                  <a:srgbClr val="1F3763"/>
                </a:solidFill>
                <a:latin typeface="Times New Roman"/>
                <a:cs typeface="Times New Roman"/>
              </a:rPr>
              <a:t>tiva</a:t>
            </a:r>
            <a:r>
              <a:rPr sz="2400" spc="-15" dirty="0">
                <a:solidFill>
                  <a:srgbClr val="1F3763"/>
                </a:solidFill>
                <a:latin typeface="Times New Roman"/>
                <a:cs typeface="Times New Roman"/>
              </a:rPr>
              <a:t> </a:t>
            </a:r>
            <a:r>
              <a:rPr sz="2400" spc="-25" dirty="0">
                <a:solidFill>
                  <a:srgbClr val="1F3763"/>
                </a:solidFill>
                <a:latin typeface="Times New Roman"/>
                <a:cs typeface="Times New Roman"/>
              </a:rPr>
              <a:t>da </a:t>
            </a:r>
            <a:r>
              <a:rPr sz="2400" dirty="0">
                <a:solidFill>
                  <a:srgbClr val="1F3763"/>
                </a:solidFill>
                <a:latin typeface="Times New Roman"/>
                <a:cs typeface="Times New Roman"/>
              </a:rPr>
              <a:t>antena</a:t>
            </a:r>
            <a:r>
              <a:rPr sz="2400" spc="-10" dirty="0">
                <a:solidFill>
                  <a:srgbClr val="1F3763"/>
                </a:solidFill>
                <a:latin typeface="Times New Roman"/>
                <a:cs typeface="Times New Roman"/>
              </a:rPr>
              <a:t> </a:t>
            </a:r>
            <a:r>
              <a:rPr sz="2400" dirty="0">
                <a:solidFill>
                  <a:srgbClr val="1F3763"/>
                </a:solidFill>
                <a:latin typeface="Times New Roman"/>
                <a:cs typeface="Times New Roman"/>
              </a:rPr>
              <a:t>em </a:t>
            </a:r>
            <a:r>
              <a:rPr sz="2400" spc="-25" dirty="0">
                <a:solidFill>
                  <a:srgbClr val="1F3763"/>
                </a:solidFill>
                <a:latin typeface="Times New Roman"/>
                <a:cs typeface="Times New Roman"/>
              </a:rPr>
              <a:t>m</a:t>
            </a:r>
            <a:r>
              <a:rPr sz="2025" spc="-37" baseline="28806" dirty="0">
                <a:solidFill>
                  <a:srgbClr val="1F3763"/>
                </a:solidFill>
                <a:latin typeface="Times New Roman"/>
                <a:cs typeface="Times New Roman"/>
              </a:rPr>
              <a:t>2</a:t>
            </a:r>
            <a:r>
              <a:rPr sz="2400" spc="-25" dirty="0">
                <a:solidFill>
                  <a:srgbClr val="1F3763"/>
                </a:solidFill>
                <a:latin typeface="Times New Roman"/>
                <a:cs typeface="Times New Roman"/>
              </a:rPr>
              <a:t>.</a:t>
            </a:r>
            <a:endParaRPr sz="2400" dirty="0">
              <a:latin typeface="Times New Roman"/>
              <a:cs typeface="Times New Roman"/>
            </a:endParaRPr>
          </a:p>
          <a:p>
            <a:pPr marL="406400" marR="298450" indent="-343535">
              <a:lnSpc>
                <a:spcPct val="107000"/>
              </a:lnSpc>
              <a:spcBef>
                <a:spcPts val="795"/>
              </a:spcBef>
              <a:buFont typeface="Symbol"/>
              <a:buChar char=""/>
              <a:tabLst>
                <a:tab pos="406400" algn="l"/>
              </a:tabLst>
            </a:pPr>
            <a:r>
              <a:rPr sz="2400" b="1" dirty="0">
                <a:solidFill>
                  <a:srgbClr val="1F3763"/>
                </a:solidFill>
                <a:latin typeface="Times New Roman"/>
                <a:cs typeface="Times New Roman"/>
              </a:rPr>
              <a:t>η </a:t>
            </a:r>
            <a:r>
              <a:rPr sz="2400" dirty="0">
                <a:solidFill>
                  <a:srgbClr val="1F3763"/>
                </a:solidFill>
                <a:latin typeface="Times New Roman"/>
                <a:cs typeface="Times New Roman"/>
              </a:rPr>
              <a:t>é</a:t>
            </a:r>
            <a:r>
              <a:rPr sz="2400" spc="-5" dirty="0">
                <a:solidFill>
                  <a:srgbClr val="1F3763"/>
                </a:solidFill>
                <a:latin typeface="Times New Roman"/>
                <a:cs typeface="Times New Roman"/>
              </a:rPr>
              <a:t> </a:t>
            </a:r>
            <a:r>
              <a:rPr sz="2400" dirty="0">
                <a:solidFill>
                  <a:srgbClr val="1F3763"/>
                </a:solidFill>
                <a:latin typeface="Times New Roman"/>
                <a:cs typeface="Times New Roman"/>
              </a:rPr>
              <a:t>a</a:t>
            </a:r>
            <a:r>
              <a:rPr sz="2400" spc="-5" dirty="0">
                <a:solidFill>
                  <a:srgbClr val="1F3763"/>
                </a:solidFill>
                <a:latin typeface="Times New Roman"/>
                <a:cs typeface="Times New Roman"/>
              </a:rPr>
              <a:t> </a:t>
            </a:r>
            <a:r>
              <a:rPr sz="2400" dirty="0">
                <a:solidFill>
                  <a:srgbClr val="1F3763"/>
                </a:solidFill>
                <a:latin typeface="Times New Roman"/>
                <a:cs typeface="Times New Roman"/>
              </a:rPr>
              <a:t>eficiência</a:t>
            </a:r>
            <a:r>
              <a:rPr sz="2400" spc="-5" dirty="0">
                <a:solidFill>
                  <a:srgbClr val="1F3763"/>
                </a:solidFill>
                <a:latin typeface="Times New Roman"/>
                <a:cs typeface="Times New Roman"/>
              </a:rPr>
              <a:t> </a:t>
            </a:r>
            <a:r>
              <a:rPr sz="2400" dirty="0">
                <a:solidFill>
                  <a:srgbClr val="1F3763"/>
                </a:solidFill>
                <a:latin typeface="Times New Roman"/>
                <a:cs typeface="Times New Roman"/>
              </a:rPr>
              <a:t>da</a:t>
            </a:r>
            <a:r>
              <a:rPr sz="2400" spc="-5" dirty="0">
                <a:solidFill>
                  <a:srgbClr val="1F3763"/>
                </a:solidFill>
                <a:latin typeface="Times New Roman"/>
                <a:cs typeface="Times New Roman"/>
              </a:rPr>
              <a:t> </a:t>
            </a:r>
            <a:r>
              <a:rPr sz="2400" spc="-10" dirty="0">
                <a:solidFill>
                  <a:srgbClr val="1F3763"/>
                </a:solidFill>
                <a:latin typeface="Times New Roman"/>
                <a:cs typeface="Times New Roman"/>
              </a:rPr>
              <a:t>antena </a:t>
            </a:r>
            <a:r>
              <a:rPr sz="2400" dirty="0">
                <a:solidFill>
                  <a:srgbClr val="1F3763"/>
                </a:solidFill>
                <a:latin typeface="Times New Roman"/>
                <a:cs typeface="Times New Roman"/>
              </a:rPr>
              <a:t>(geralmente</a:t>
            </a:r>
            <a:r>
              <a:rPr sz="2400" spc="-15" dirty="0">
                <a:solidFill>
                  <a:srgbClr val="1F3763"/>
                </a:solidFill>
                <a:latin typeface="Times New Roman"/>
                <a:cs typeface="Times New Roman"/>
              </a:rPr>
              <a:t> </a:t>
            </a:r>
            <a:r>
              <a:rPr sz="2400" dirty="0">
                <a:solidFill>
                  <a:srgbClr val="1F3763"/>
                </a:solidFill>
                <a:latin typeface="Times New Roman"/>
                <a:cs typeface="Times New Roman"/>
              </a:rPr>
              <a:t>entre</a:t>
            </a:r>
            <a:r>
              <a:rPr sz="2400" spc="-15" dirty="0">
                <a:solidFill>
                  <a:srgbClr val="1F3763"/>
                </a:solidFill>
                <a:latin typeface="Times New Roman"/>
                <a:cs typeface="Times New Roman"/>
              </a:rPr>
              <a:t> </a:t>
            </a:r>
            <a:r>
              <a:rPr sz="2400" dirty="0">
                <a:solidFill>
                  <a:srgbClr val="1F3763"/>
                </a:solidFill>
                <a:latin typeface="Times New Roman"/>
                <a:cs typeface="Times New Roman"/>
              </a:rPr>
              <a:t>0</a:t>
            </a:r>
            <a:r>
              <a:rPr sz="2400" spc="-15" dirty="0">
                <a:solidFill>
                  <a:srgbClr val="1F3763"/>
                </a:solidFill>
                <a:latin typeface="Times New Roman"/>
                <a:cs typeface="Times New Roman"/>
              </a:rPr>
              <a:t> </a:t>
            </a:r>
            <a:r>
              <a:rPr sz="2400" dirty="0">
                <a:solidFill>
                  <a:srgbClr val="1F3763"/>
                </a:solidFill>
                <a:latin typeface="Times New Roman"/>
                <a:cs typeface="Times New Roman"/>
              </a:rPr>
              <a:t>e</a:t>
            </a:r>
            <a:r>
              <a:rPr sz="2400" spc="-10" dirty="0">
                <a:solidFill>
                  <a:srgbClr val="1F3763"/>
                </a:solidFill>
                <a:latin typeface="Times New Roman"/>
                <a:cs typeface="Times New Roman"/>
              </a:rPr>
              <a:t> </a:t>
            </a:r>
            <a:r>
              <a:rPr sz="2400" spc="-25" dirty="0">
                <a:solidFill>
                  <a:srgbClr val="1F3763"/>
                </a:solidFill>
                <a:latin typeface="Times New Roman"/>
                <a:cs typeface="Times New Roman"/>
              </a:rPr>
              <a:t>1).</a:t>
            </a:r>
            <a:endParaRPr sz="2400" dirty="0">
              <a:latin typeface="Times New Roman"/>
              <a:cs typeface="Times New Roman"/>
            </a:endParaRPr>
          </a:p>
          <a:p>
            <a:pPr marL="406400" marR="68580" indent="-343535">
              <a:lnSpc>
                <a:spcPct val="107000"/>
              </a:lnSpc>
              <a:spcBef>
                <a:spcPts val="800"/>
              </a:spcBef>
              <a:buFont typeface="Symbol"/>
              <a:buChar char=""/>
              <a:tabLst>
                <a:tab pos="406400" algn="l"/>
              </a:tabLst>
            </a:pPr>
            <a:r>
              <a:rPr sz="2400" b="1" dirty="0">
                <a:solidFill>
                  <a:srgbClr val="1F3763"/>
                </a:solidFill>
                <a:latin typeface="Times New Roman"/>
                <a:cs typeface="Times New Roman"/>
              </a:rPr>
              <a:t>λ</a:t>
            </a:r>
            <a:r>
              <a:rPr sz="2400" b="1" spc="-25" dirty="0">
                <a:solidFill>
                  <a:srgbClr val="1F3763"/>
                </a:solidFill>
                <a:latin typeface="Times New Roman"/>
                <a:cs typeface="Times New Roman"/>
              </a:rPr>
              <a:t> </a:t>
            </a:r>
            <a:r>
              <a:rPr sz="2400" dirty="0">
                <a:solidFill>
                  <a:srgbClr val="1F3763"/>
                </a:solidFill>
                <a:latin typeface="Times New Roman"/>
                <a:cs typeface="Times New Roman"/>
              </a:rPr>
              <a:t>é</a:t>
            </a:r>
            <a:r>
              <a:rPr sz="2400" spc="-10" dirty="0">
                <a:solidFill>
                  <a:srgbClr val="1F3763"/>
                </a:solidFill>
                <a:latin typeface="Times New Roman"/>
                <a:cs typeface="Times New Roman"/>
              </a:rPr>
              <a:t> </a:t>
            </a:r>
            <a:r>
              <a:rPr sz="2400" dirty="0">
                <a:solidFill>
                  <a:srgbClr val="1F3763"/>
                </a:solidFill>
                <a:latin typeface="Times New Roman"/>
                <a:cs typeface="Times New Roman"/>
              </a:rPr>
              <a:t>o</a:t>
            </a:r>
            <a:r>
              <a:rPr sz="2400" spc="-5" dirty="0">
                <a:solidFill>
                  <a:srgbClr val="1F3763"/>
                </a:solidFill>
                <a:latin typeface="Times New Roman"/>
                <a:cs typeface="Times New Roman"/>
              </a:rPr>
              <a:t> </a:t>
            </a:r>
            <a:r>
              <a:rPr sz="2400" dirty="0">
                <a:solidFill>
                  <a:srgbClr val="1F3763"/>
                </a:solidFill>
                <a:latin typeface="Times New Roman"/>
                <a:cs typeface="Times New Roman"/>
              </a:rPr>
              <a:t>comprimento</a:t>
            </a:r>
            <a:r>
              <a:rPr sz="2400" spc="-10" dirty="0">
                <a:solidFill>
                  <a:srgbClr val="1F3763"/>
                </a:solidFill>
                <a:latin typeface="Times New Roman"/>
                <a:cs typeface="Times New Roman"/>
              </a:rPr>
              <a:t> </a:t>
            </a:r>
            <a:r>
              <a:rPr sz="2400" dirty="0">
                <a:solidFill>
                  <a:srgbClr val="1F3763"/>
                </a:solidFill>
                <a:latin typeface="Times New Roman"/>
                <a:cs typeface="Times New Roman"/>
              </a:rPr>
              <a:t>de</a:t>
            </a:r>
            <a:r>
              <a:rPr sz="2400" spc="-10" dirty="0">
                <a:solidFill>
                  <a:srgbClr val="1F3763"/>
                </a:solidFill>
                <a:latin typeface="Times New Roman"/>
                <a:cs typeface="Times New Roman"/>
              </a:rPr>
              <a:t> </a:t>
            </a:r>
            <a:r>
              <a:rPr sz="2400" spc="-20" dirty="0">
                <a:solidFill>
                  <a:srgbClr val="1F3763"/>
                </a:solidFill>
                <a:latin typeface="Times New Roman"/>
                <a:cs typeface="Times New Roman"/>
              </a:rPr>
              <a:t>onda </a:t>
            </a:r>
            <a:r>
              <a:rPr sz="2400" dirty="0">
                <a:solidFill>
                  <a:srgbClr val="1F3763"/>
                </a:solidFill>
                <a:latin typeface="Times New Roman"/>
                <a:cs typeface="Times New Roman"/>
              </a:rPr>
              <a:t>em </a:t>
            </a:r>
            <a:r>
              <a:rPr sz="2400" spc="-10" dirty="0">
                <a:solidFill>
                  <a:srgbClr val="1F3763"/>
                </a:solidFill>
                <a:latin typeface="Times New Roman"/>
                <a:cs typeface="Times New Roman"/>
              </a:rPr>
              <a:t>metros.</a:t>
            </a:r>
            <a:endParaRPr sz="2400" dirty="0">
              <a:latin typeface="Times New Roman"/>
              <a:cs typeface="Times New Roman"/>
            </a:endParaRPr>
          </a:p>
        </p:txBody>
      </p:sp>
      <p:sp>
        <p:nvSpPr>
          <p:cNvPr id="19" name="object 6">
            <a:extLst>
              <a:ext uri="{FF2B5EF4-FFF2-40B4-BE49-F238E27FC236}">
                <a16:creationId xmlns:a16="http://schemas.microsoft.com/office/drawing/2014/main" id="{61048254-7604-48F5-B2A7-515958DF68EB}"/>
              </a:ext>
            </a:extLst>
          </p:cNvPr>
          <p:cNvSpPr txBox="1"/>
          <p:nvPr/>
        </p:nvSpPr>
        <p:spPr>
          <a:xfrm>
            <a:off x="7476743" y="4457913"/>
            <a:ext cx="3835400" cy="1692275"/>
          </a:xfrm>
          <a:prstGeom prst="rect">
            <a:avLst/>
          </a:prstGeom>
        </p:spPr>
        <p:txBody>
          <a:bodyPr vert="horz" wrap="square" lIns="0" tIns="12700" rIns="0" bIns="0" rtlCol="0">
            <a:spAutoFit/>
          </a:bodyPr>
          <a:lstStyle/>
          <a:p>
            <a:pPr marL="12700" marR="5715">
              <a:lnSpc>
                <a:spcPct val="107000"/>
              </a:lnSpc>
              <a:spcBef>
                <a:spcPts val="100"/>
              </a:spcBef>
            </a:pPr>
            <a:r>
              <a:rPr sz="2400" b="1" dirty="0">
                <a:solidFill>
                  <a:srgbClr val="1F3763"/>
                </a:solidFill>
                <a:latin typeface="Times New Roman"/>
                <a:cs typeface="Times New Roman"/>
              </a:rPr>
              <a:t>P</a:t>
            </a:r>
            <a:r>
              <a:rPr sz="2400" b="1" spc="75" dirty="0">
                <a:solidFill>
                  <a:srgbClr val="1F3763"/>
                </a:solidFill>
                <a:latin typeface="Times New Roman"/>
                <a:cs typeface="Times New Roman"/>
              </a:rPr>
              <a:t> </a:t>
            </a:r>
            <a:r>
              <a:rPr sz="2400" dirty="0">
                <a:solidFill>
                  <a:srgbClr val="1F3763"/>
                </a:solidFill>
                <a:latin typeface="Times New Roman"/>
                <a:cs typeface="Times New Roman"/>
              </a:rPr>
              <a:t>é</a:t>
            </a:r>
            <a:r>
              <a:rPr sz="2400" spc="75" dirty="0">
                <a:solidFill>
                  <a:srgbClr val="1F3763"/>
                </a:solidFill>
                <a:latin typeface="Times New Roman"/>
                <a:cs typeface="Times New Roman"/>
              </a:rPr>
              <a:t> </a:t>
            </a:r>
            <a:r>
              <a:rPr sz="2400" dirty="0">
                <a:solidFill>
                  <a:srgbClr val="1F3763"/>
                </a:solidFill>
                <a:latin typeface="Times New Roman"/>
                <a:cs typeface="Times New Roman"/>
              </a:rPr>
              <a:t>a</a:t>
            </a:r>
            <a:r>
              <a:rPr sz="2400" spc="85" dirty="0">
                <a:solidFill>
                  <a:srgbClr val="1F3763"/>
                </a:solidFill>
                <a:latin typeface="Times New Roman"/>
                <a:cs typeface="Times New Roman"/>
              </a:rPr>
              <a:t> </a:t>
            </a:r>
            <a:r>
              <a:rPr sz="2400" dirty="0">
                <a:solidFill>
                  <a:srgbClr val="1F3763"/>
                </a:solidFill>
                <a:latin typeface="Times New Roman"/>
                <a:cs typeface="Times New Roman"/>
              </a:rPr>
              <a:t>potência</a:t>
            </a:r>
            <a:r>
              <a:rPr sz="2400" spc="75" dirty="0">
                <a:solidFill>
                  <a:srgbClr val="1F3763"/>
                </a:solidFill>
                <a:latin typeface="Times New Roman"/>
                <a:cs typeface="Times New Roman"/>
              </a:rPr>
              <a:t> </a:t>
            </a:r>
            <a:r>
              <a:rPr sz="2400" dirty="0">
                <a:solidFill>
                  <a:srgbClr val="1F3763"/>
                </a:solidFill>
                <a:latin typeface="Times New Roman"/>
                <a:cs typeface="Times New Roman"/>
              </a:rPr>
              <a:t>de</a:t>
            </a:r>
            <a:r>
              <a:rPr sz="2400" spc="80" dirty="0">
                <a:solidFill>
                  <a:srgbClr val="1F3763"/>
                </a:solidFill>
                <a:latin typeface="Times New Roman"/>
                <a:cs typeface="Times New Roman"/>
              </a:rPr>
              <a:t> </a:t>
            </a:r>
            <a:r>
              <a:rPr sz="2400" dirty="0">
                <a:solidFill>
                  <a:srgbClr val="1F3763"/>
                </a:solidFill>
                <a:latin typeface="Times New Roman"/>
                <a:cs typeface="Times New Roman"/>
              </a:rPr>
              <a:t>irradiação</a:t>
            </a:r>
            <a:r>
              <a:rPr sz="2400" spc="75" dirty="0">
                <a:solidFill>
                  <a:srgbClr val="1F3763"/>
                </a:solidFill>
                <a:latin typeface="Times New Roman"/>
                <a:cs typeface="Times New Roman"/>
              </a:rPr>
              <a:t> </a:t>
            </a:r>
            <a:r>
              <a:rPr sz="2400" spc="-25" dirty="0">
                <a:solidFill>
                  <a:srgbClr val="1F3763"/>
                </a:solidFill>
                <a:latin typeface="Times New Roman"/>
                <a:cs typeface="Times New Roman"/>
              </a:rPr>
              <a:t>da </a:t>
            </a:r>
            <a:r>
              <a:rPr sz="2400" spc="-10" dirty="0">
                <a:solidFill>
                  <a:srgbClr val="1F3763"/>
                </a:solidFill>
                <a:latin typeface="Times New Roman"/>
                <a:cs typeface="Times New Roman"/>
              </a:rPr>
              <a:t>antena</a:t>
            </a:r>
            <a:endParaRPr sz="2400" dirty="0">
              <a:latin typeface="Times New Roman"/>
              <a:cs typeface="Times New Roman"/>
            </a:endParaRPr>
          </a:p>
          <a:p>
            <a:pPr marL="12700" marR="5080">
              <a:lnSpc>
                <a:spcPct val="107000"/>
              </a:lnSpc>
              <a:spcBef>
                <a:spcPts val="795"/>
              </a:spcBef>
              <a:tabLst>
                <a:tab pos="469265" algn="l"/>
                <a:tab pos="740410" algn="l"/>
                <a:tab pos="1011555" algn="l"/>
                <a:tab pos="2179955" algn="l"/>
                <a:tab pos="2602865" algn="l"/>
              </a:tabLst>
            </a:pPr>
            <a:r>
              <a:rPr sz="2400" b="1" spc="-25" dirty="0">
                <a:solidFill>
                  <a:srgbClr val="1F3763"/>
                </a:solidFill>
                <a:latin typeface="Times New Roman"/>
                <a:cs typeface="Times New Roman"/>
              </a:rPr>
              <a:t>Pr</a:t>
            </a:r>
            <a:r>
              <a:rPr sz="2400" b="1" dirty="0">
                <a:solidFill>
                  <a:srgbClr val="1F3763"/>
                </a:solidFill>
                <a:latin typeface="Times New Roman"/>
                <a:cs typeface="Times New Roman"/>
              </a:rPr>
              <a:t>	</a:t>
            </a:r>
            <a:r>
              <a:rPr sz="2400" spc="-50" dirty="0">
                <a:solidFill>
                  <a:srgbClr val="1F3763"/>
                </a:solidFill>
                <a:latin typeface="Times New Roman"/>
                <a:cs typeface="Times New Roman"/>
              </a:rPr>
              <a:t>é</a:t>
            </a:r>
            <a:r>
              <a:rPr sz="2400" dirty="0">
                <a:solidFill>
                  <a:srgbClr val="1F3763"/>
                </a:solidFill>
                <a:latin typeface="Times New Roman"/>
                <a:cs typeface="Times New Roman"/>
              </a:rPr>
              <a:t>	</a:t>
            </a:r>
            <a:r>
              <a:rPr sz="2400" spc="-50" dirty="0">
                <a:solidFill>
                  <a:srgbClr val="1F3763"/>
                </a:solidFill>
                <a:latin typeface="Times New Roman"/>
                <a:cs typeface="Times New Roman"/>
              </a:rPr>
              <a:t>a</a:t>
            </a:r>
            <a:r>
              <a:rPr sz="2400" dirty="0">
                <a:solidFill>
                  <a:srgbClr val="1F3763"/>
                </a:solidFill>
                <a:latin typeface="Times New Roman"/>
                <a:cs typeface="Times New Roman"/>
              </a:rPr>
              <a:t>	</a:t>
            </a:r>
            <a:r>
              <a:rPr sz="2400" spc="-10" dirty="0">
                <a:solidFill>
                  <a:srgbClr val="1F3763"/>
                </a:solidFill>
                <a:latin typeface="Times New Roman"/>
                <a:cs typeface="Times New Roman"/>
              </a:rPr>
              <a:t>potência</a:t>
            </a:r>
            <a:r>
              <a:rPr sz="2400" dirty="0">
                <a:solidFill>
                  <a:srgbClr val="1F3763"/>
                </a:solidFill>
                <a:latin typeface="Times New Roman"/>
                <a:cs typeface="Times New Roman"/>
              </a:rPr>
              <a:t>	</a:t>
            </a:r>
            <a:r>
              <a:rPr sz="2400" spc="-25" dirty="0">
                <a:solidFill>
                  <a:srgbClr val="1F3763"/>
                </a:solidFill>
                <a:latin typeface="Times New Roman"/>
                <a:cs typeface="Times New Roman"/>
              </a:rPr>
              <a:t>de</a:t>
            </a:r>
            <a:r>
              <a:rPr sz="2400" dirty="0">
                <a:solidFill>
                  <a:srgbClr val="1F3763"/>
                </a:solidFill>
                <a:latin typeface="Times New Roman"/>
                <a:cs typeface="Times New Roman"/>
              </a:rPr>
              <a:t>	</a:t>
            </a:r>
            <a:r>
              <a:rPr sz="2400" spc="-10" dirty="0">
                <a:solidFill>
                  <a:srgbClr val="1F3763"/>
                </a:solidFill>
                <a:latin typeface="Times New Roman"/>
                <a:cs typeface="Times New Roman"/>
              </a:rPr>
              <a:t>irradiação </a:t>
            </a:r>
            <a:r>
              <a:rPr sz="2400" dirty="0">
                <a:solidFill>
                  <a:srgbClr val="1F3763"/>
                </a:solidFill>
                <a:latin typeface="Times New Roman"/>
                <a:cs typeface="Times New Roman"/>
              </a:rPr>
              <a:t>de</a:t>
            </a:r>
            <a:r>
              <a:rPr sz="2400" spc="-5" dirty="0">
                <a:solidFill>
                  <a:srgbClr val="1F3763"/>
                </a:solidFill>
                <a:latin typeface="Times New Roman"/>
                <a:cs typeface="Times New Roman"/>
              </a:rPr>
              <a:t> </a:t>
            </a:r>
            <a:r>
              <a:rPr sz="2400" dirty="0">
                <a:solidFill>
                  <a:srgbClr val="1F3763"/>
                </a:solidFill>
                <a:latin typeface="Times New Roman"/>
                <a:cs typeface="Times New Roman"/>
              </a:rPr>
              <a:t>uma</a:t>
            </a:r>
            <a:r>
              <a:rPr sz="2400" spc="-10" dirty="0">
                <a:solidFill>
                  <a:srgbClr val="1F3763"/>
                </a:solidFill>
                <a:latin typeface="Times New Roman"/>
                <a:cs typeface="Times New Roman"/>
              </a:rPr>
              <a:t> </a:t>
            </a:r>
            <a:r>
              <a:rPr sz="2400" dirty="0">
                <a:solidFill>
                  <a:srgbClr val="1F3763"/>
                </a:solidFill>
                <a:latin typeface="Times New Roman"/>
                <a:cs typeface="Times New Roman"/>
              </a:rPr>
              <a:t>antena</a:t>
            </a:r>
            <a:r>
              <a:rPr sz="2400" spc="-5" dirty="0">
                <a:solidFill>
                  <a:srgbClr val="1F3763"/>
                </a:solidFill>
                <a:latin typeface="Times New Roman"/>
                <a:cs typeface="Times New Roman"/>
              </a:rPr>
              <a:t> </a:t>
            </a:r>
            <a:r>
              <a:rPr sz="2400" dirty="0">
                <a:solidFill>
                  <a:srgbClr val="1F3763"/>
                </a:solidFill>
                <a:latin typeface="Times New Roman"/>
                <a:cs typeface="Times New Roman"/>
              </a:rPr>
              <a:t>de</a:t>
            </a:r>
            <a:r>
              <a:rPr sz="2400" spc="-10" dirty="0">
                <a:solidFill>
                  <a:srgbClr val="1F3763"/>
                </a:solidFill>
                <a:latin typeface="Times New Roman"/>
                <a:cs typeface="Times New Roman"/>
              </a:rPr>
              <a:t> referência.</a:t>
            </a:r>
            <a:endParaRPr sz="2400" dirty="0">
              <a:latin typeface="Times New Roman"/>
              <a:cs typeface="Times New Roman"/>
            </a:endParaRPr>
          </a:p>
        </p:txBody>
      </p:sp>
      <p:sp>
        <p:nvSpPr>
          <p:cNvPr id="20" name="object 3">
            <a:extLst>
              <a:ext uri="{FF2B5EF4-FFF2-40B4-BE49-F238E27FC236}">
                <a16:creationId xmlns:a16="http://schemas.microsoft.com/office/drawing/2014/main" id="{DCF03BC5-C709-40BD-99FA-E80842BDADEB}"/>
              </a:ext>
            </a:extLst>
          </p:cNvPr>
          <p:cNvSpPr txBox="1"/>
          <p:nvPr/>
        </p:nvSpPr>
        <p:spPr>
          <a:xfrm>
            <a:off x="544220" y="1129371"/>
            <a:ext cx="6644005" cy="4079065"/>
          </a:xfrm>
          <a:prstGeom prst="rect">
            <a:avLst/>
          </a:prstGeom>
        </p:spPr>
        <p:txBody>
          <a:bodyPr vert="horz" wrap="square" lIns="0" tIns="46355" rIns="0" bIns="0" rtlCol="0">
            <a:spAutoFit/>
          </a:bodyPr>
          <a:lstStyle/>
          <a:p>
            <a:pPr marL="2721610">
              <a:lnSpc>
                <a:spcPct val="100000"/>
              </a:lnSpc>
              <a:spcBef>
                <a:spcPts val="365"/>
              </a:spcBef>
            </a:pPr>
            <a:r>
              <a:rPr sz="3200" b="1" spc="-10" dirty="0">
                <a:solidFill>
                  <a:srgbClr val="1F3763"/>
                </a:solidFill>
                <a:latin typeface="Times New Roman"/>
                <a:cs typeface="Times New Roman"/>
              </a:rPr>
              <a:t>Ganho:</a:t>
            </a:r>
            <a:endParaRPr sz="3200" dirty="0">
              <a:latin typeface="Times New Roman"/>
              <a:cs typeface="Times New Roman"/>
            </a:endParaRPr>
          </a:p>
          <a:p>
            <a:pPr marL="433705" marR="5080" indent="-421640">
              <a:lnSpc>
                <a:spcPts val="3080"/>
              </a:lnSpc>
              <a:spcBef>
                <a:spcPts val="135"/>
              </a:spcBef>
            </a:pPr>
            <a:r>
              <a:rPr sz="2400" dirty="0">
                <a:solidFill>
                  <a:srgbClr val="1F3763"/>
                </a:solidFill>
                <a:latin typeface="Times New Roman"/>
                <a:cs typeface="Times New Roman"/>
              </a:rPr>
              <a:t>O</a:t>
            </a:r>
            <a:r>
              <a:rPr sz="2400" spc="-20" dirty="0">
                <a:solidFill>
                  <a:srgbClr val="1F3763"/>
                </a:solidFill>
                <a:latin typeface="Times New Roman"/>
                <a:cs typeface="Times New Roman"/>
              </a:rPr>
              <a:t> </a:t>
            </a:r>
            <a:r>
              <a:rPr sz="2400" dirty="0">
                <a:solidFill>
                  <a:srgbClr val="1F3763"/>
                </a:solidFill>
                <a:latin typeface="Times New Roman"/>
                <a:cs typeface="Times New Roman"/>
              </a:rPr>
              <a:t>ganho</a:t>
            </a:r>
            <a:r>
              <a:rPr sz="2400" spc="-10" dirty="0">
                <a:solidFill>
                  <a:srgbClr val="1F3763"/>
                </a:solidFill>
                <a:latin typeface="Times New Roman"/>
                <a:cs typeface="Times New Roman"/>
              </a:rPr>
              <a:t> </a:t>
            </a:r>
            <a:r>
              <a:rPr sz="2400" dirty="0">
                <a:solidFill>
                  <a:srgbClr val="1F3763"/>
                </a:solidFill>
                <a:latin typeface="Times New Roman"/>
                <a:cs typeface="Times New Roman"/>
              </a:rPr>
              <a:t>de</a:t>
            </a:r>
            <a:r>
              <a:rPr sz="2400" spc="-10" dirty="0">
                <a:solidFill>
                  <a:srgbClr val="1F3763"/>
                </a:solidFill>
                <a:latin typeface="Times New Roman"/>
                <a:cs typeface="Times New Roman"/>
              </a:rPr>
              <a:t> </a:t>
            </a:r>
            <a:r>
              <a:rPr sz="2400" dirty="0">
                <a:solidFill>
                  <a:srgbClr val="1F3763"/>
                </a:solidFill>
                <a:latin typeface="Times New Roman"/>
                <a:cs typeface="Times New Roman"/>
              </a:rPr>
              <a:t>uma</a:t>
            </a:r>
            <a:r>
              <a:rPr sz="2400" spc="-15" dirty="0">
                <a:solidFill>
                  <a:srgbClr val="1F3763"/>
                </a:solidFill>
                <a:latin typeface="Times New Roman"/>
                <a:cs typeface="Times New Roman"/>
              </a:rPr>
              <a:t> </a:t>
            </a:r>
            <a:r>
              <a:rPr sz="2400" dirty="0">
                <a:solidFill>
                  <a:srgbClr val="1F3763"/>
                </a:solidFill>
                <a:latin typeface="Times New Roman"/>
                <a:cs typeface="Times New Roman"/>
              </a:rPr>
              <a:t>antena</a:t>
            </a:r>
            <a:r>
              <a:rPr sz="2400" spc="-10" dirty="0">
                <a:solidFill>
                  <a:srgbClr val="1F3763"/>
                </a:solidFill>
                <a:latin typeface="Times New Roman"/>
                <a:cs typeface="Times New Roman"/>
              </a:rPr>
              <a:t> </a:t>
            </a:r>
            <a:r>
              <a:rPr sz="2400" dirty="0">
                <a:solidFill>
                  <a:srgbClr val="1F3763"/>
                </a:solidFill>
                <a:latin typeface="Times New Roman"/>
                <a:cs typeface="Times New Roman"/>
              </a:rPr>
              <a:t>é</a:t>
            </a:r>
            <a:r>
              <a:rPr sz="2400" spc="-15" dirty="0">
                <a:solidFill>
                  <a:srgbClr val="1F3763"/>
                </a:solidFill>
                <a:latin typeface="Times New Roman"/>
                <a:cs typeface="Times New Roman"/>
              </a:rPr>
              <a:t> </a:t>
            </a:r>
            <a:r>
              <a:rPr sz="2400" dirty="0">
                <a:solidFill>
                  <a:srgbClr val="1F3763"/>
                </a:solidFill>
                <a:latin typeface="Times New Roman"/>
                <a:cs typeface="Times New Roman"/>
              </a:rPr>
              <a:t>a</a:t>
            </a:r>
            <a:r>
              <a:rPr sz="2400" spc="-10" dirty="0">
                <a:solidFill>
                  <a:srgbClr val="1F3763"/>
                </a:solidFill>
                <a:latin typeface="Times New Roman"/>
                <a:cs typeface="Times New Roman"/>
              </a:rPr>
              <a:t> </a:t>
            </a:r>
            <a:r>
              <a:rPr sz="2400" dirty="0">
                <a:solidFill>
                  <a:srgbClr val="1F3763"/>
                </a:solidFill>
                <a:latin typeface="Times New Roman"/>
                <a:cs typeface="Times New Roman"/>
              </a:rPr>
              <a:t>capacidade</a:t>
            </a:r>
            <a:r>
              <a:rPr sz="2400" spc="-5" dirty="0">
                <a:solidFill>
                  <a:srgbClr val="1F3763"/>
                </a:solidFill>
                <a:latin typeface="Times New Roman"/>
                <a:cs typeface="Times New Roman"/>
              </a:rPr>
              <a:t> </a:t>
            </a:r>
            <a:r>
              <a:rPr sz="2400" dirty="0">
                <a:solidFill>
                  <a:srgbClr val="1F3763"/>
                </a:solidFill>
                <a:latin typeface="Times New Roman"/>
                <a:cs typeface="Times New Roman"/>
              </a:rPr>
              <a:t>de</a:t>
            </a:r>
            <a:r>
              <a:rPr sz="2400" spc="-10" dirty="0">
                <a:solidFill>
                  <a:srgbClr val="1F3763"/>
                </a:solidFill>
                <a:latin typeface="Times New Roman"/>
                <a:cs typeface="Times New Roman"/>
              </a:rPr>
              <a:t> </a:t>
            </a:r>
            <a:r>
              <a:rPr sz="2400" dirty="0">
                <a:solidFill>
                  <a:srgbClr val="1F3763"/>
                </a:solidFill>
                <a:latin typeface="Times New Roman"/>
                <a:cs typeface="Times New Roman"/>
              </a:rPr>
              <a:t>direcionar</a:t>
            </a:r>
            <a:r>
              <a:rPr sz="2400" spc="-10" dirty="0">
                <a:solidFill>
                  <a:srgbClr val="1F3763"/>
                </a:solidFill>
                <a:latin typeface="Times New Roman"/>
                <a:cs typeface="Times New Roman"/>
              </a:rPr>
              <a:t> </a:t>
            </a:r>
            <a:r>
              <a:rPr sz="2400" spc="-60" dirty="0">
                <a:solidFill>
                  <a:srgbClr val="1F3763"/>
                </a:solidFill>
                <a:latin typeface="Times New Roman"/>
                <a:cs typeface="Times New Roman"/>
              </a:rPr>
              <a:t>e </a:t>
            </a:r>
            <a:r>
              <a:rPr sz="2400" dirty="0">
                <a:solidFill>
                  <a:srgbClr val="1F3763"/>
                </a:solidFill>
                <a:latin typeface="Times New Roman"/>
                <a:cs typeface="Times New Roman"/>
              </a:rPr>
              <a:t>concentrar</a:t>
            </a:r>
            <a:r>
              <a:rPr sz="2400" spc="-15" dirty="0">
                <a:solidFill>
                  <a:srgbClr val="1F3763"/>
                </a:solidFill>
                <a:latin typeface="Times New Roman"/>
                <a:cs typeface="Times New Roman"/>
              </a:rPr>
              <a:t> </a:t>
            </a:r>
            <a:r>
              <a:rPr sz="2400" dirty="0">
                <a:solidFill>
                  <a:srgbClr val="1F3763"/>
                </a:solidFill>
                <a:latin typeface="Times New Roman"/>
                <a:cs typeface="Times New Roman"/>
              </a:rPr>
              <a:t>o</a:t>
            </a:r>
            <a:r>
              <a:rPr sz="2400" spc="-15" dirty="0">
                <a:solidFill>
                  <a:srgbClr val="1F3763"/>
                </a:solidFill>
                <a:latin typeface="Times New Roman"/>
                <a:cs typeface="Times New Roman"/>
              </a:rPr>
              <a:t> </a:t>
            </a:r>
            <a:r>
              <a:rPr sz="2400" dirty="0">
                <a:solidFill>
                  <a:srgbClr val="1F3763"/>
                </a:solidFill>
                <a:latin typeface="Times New Roman"/>
                <a:cs typeface="Times New Roman"/>
              </a:rPr>
              <a:t>sinal</a:t>
            </a:r>
            <a:r>
              <a:rPr sz="2400" spc="-10" dirty="0">
                <a:solidFill>
                  <a:srgbClr val="1F3763"/>
                </a:solidFill>
                <a:latin typeface="Times New Roman"/>
                <a:cs typeface="Times New Roman"/>
              </a:rPr>
              <a:t> </a:t>
            </a:r>
            <a:r>
              <a:rPr sz="2400" dirty="0">
                <a:solidFill>
                  <a:srgbClr val="1F3763"/>
                </a:solidFill>
                <a:latin typeface="Times New Roman"/>
                <a:cs typeface="Times New Roman"/>
              </a:rPr>
              <a:t>em</a:t>
            </a:r>
            <a:r>
              <a:rPr sz="2400" spc="-15" dirty="0">
                <a:solidFill>
                  <a:srgbClr val="1F3763"/>
                </a:solidFill>
                <a:latin typeface="Times New Roman"/>
                <a:cs typeface="Times New Roman"/>
              </a:rPr>
              <a:t> </a:t>
            </a:r>
            <a:r>
              <a:rPr sz="2400" dirty="0" err="1">
                <a:solidFill>
                  <a:srgbClr val="1F3763"/>
                </a:solidFill>
                <a:latin typeface="Times New Roman"/>
                <a:cs typeface="Times New Roman"/>
              </a:rPr>
              <a:t>uma</a:t>
            </a:r>
            <a:r>
              <a:rPr sz="2400" spc="-20" dirty="0">
                <a:solidFill>
                  <a:srgbClr val="1F3763"/>
                </a:solidFill>
                <a:latin typeface="Times New Roman"/>
                <a:cs typeface="Times New Roman"/>
              </a:rPr>
              <a:t> </a:t>
            </a:r>
            <a:r>
              <a:rPr lang="pt-PT" sz="2400" dirty="0">
                <a:solidFill>
                  <a:srgbClr val="1F3763"/>
                </a:solidFill>
                <a:latin typeface="Times New Roman"/>
                <a:cs typeface="Times New Roman"/>
              </a:rPr>
              <a:t>determinada</a:t>
            </a:r>
            <a:r>
              <a:rPr sz="2400" spc="-15" dirty="0">
                <a:solidFill>
                  <a:srgbClr val="1F3763"/>
                </a:solidFill>
                <a:latin typeface="Times New Roman"/>
                <a:cs typeface="Times New Roman"/>
              </a:rPr>
              <a:t> </a:t>
            </a:r>
            <a:r>
              <a:rPr lang="pt-BR" sz="2400" spc="-10" dirty="0">
                <a:solidFill>
                  <a:srgbClr val="1F3763"/>
                </a:solidFill>
                <a:latin typeface="Times New Roman"/>
                <a:cs typeface="Times New Roman"/>
              </a:rPr>
              <a:t>d</a:t>
            </a:r>
            <a:r>
              <a:rPr lang="pt-AO" sz="2400" spc="-10" dirty="0">
                <a:solidFill>
                  <a:srgbClr val="1F3763"/>
                </a:solidFill>
                <a:latin typeface="Times New Roman"/>
                <a:cs typeface="Times New Roman"/>
              </a:rPr>
              <a:t>irecção</a:t>
            </a:r>
            <a:r>
              <a:rPr lang="pt-BR" sz="2400" spc="-10" dirty="0">
                <a:solidFill>
                  <a:srgbClr val="1F3763"/>
                </a:solidFill>
                <a:latin typeface="Times New Roman"/>
                <a:cs typeface="Times New Roman"/>
              </a:rPr>
              <a:t>.</a:t>
            </a:r>
            <a:endParaRPr sz="2400" dirty="0">
              <a:latin typeface="Times New Roman"/>
              <a:cs typeface="Times New Roman"/>
            </a:endParaRPr>
          </a:p>
          <a:p>
            <a:pPr marL="2913380" marR="69850" indent="-2828925">
              <a:lnSpc>
                <a:spcPts val="3080"/>
              </a:lnSpc>
              <a:spcBef>
                <a:spcPts val="5"/>
              </a:spcBef>
            </a:pPr>
            <a:r>
              <a:rPr sz="2400" dirty="0">
                <a:solidFill>
                  <a:srgbClr val="1F3763"/>
                </a:solidFill>
                <a:latin typeface="Calibri"/>
                <a:cs typeface="Calibri"/>
              </a:rPr>
              <a:t>ganho</a:t>
            </a:r>
            <a:r>
              <a:rPr sz="2400" spc="-65" dirty="0">
                <a:solidFill>
                  <a:srgbClr val="1F3763"/>
                </a:solidFill>
                <a:latin typeface="Calibri"/>
                <a:cs typeface="Calibri"/>
              </a:rPr>
              <a:t> </a:t>
            </a:r>
            <a:r>
              <a:rPr sz="2400" dirty="0">
                <a:solidFill>
                  <a:srgbClr val="1F3763"/>
                </a:solidFill>
                <a:latin typeface="Calibri"/>
                <a:cs typeface="Calibri"/>
              </a:rPr>
              <a:t>de</a:t>
            </a:r>
            <a:r>
              <a:rPr sz="2400" spc="-60" dirty="0">
                <a:solidFill>
                  <a:srgbClr val="1F3763"/>
                </a:solidFill>
                <a:latin typeface="Calibri"/>
                <a:cs typeface="Calibri"/>
              </a:rPr>
              <a:t> </a:t>
            </a:r>
            <a:r>
              <a:rPr sz="2400" dirty="0">
                <a:solidFill>
                  <a:srgbClr val="1F3763"/>
                </a:solidFill>
                <a:latin typeface="Calibri"/>
                <a:cs typeface="Calibri"/>
              </a:rPr>
              <a:t>uma</a:t>
            </a:r>
            <a:r>
              <a:rPr sz="2400" spc="-60" dirty="0">
                <a:solidFill>
                  <a:srgbClr val="1F3763"/>
                </a:solidFill>
                <a:latin typeface="Calibri"/>
                <a:cs typeface="Calibri"/>
              </a:rPr>
              <a:t> </a:t>
            </a:r>
            <a:r>
              <a:rPr sz="2400" dirty="0">
                <a:solidFill>
                  <a:srgbClr val="1F3763"/>
                </a:solidFill>
                <a:latin typeface="Calibri"/>
                <a:cs typeface="Calibri"/>
              </a:rPr>
              <a:t>antena</a:t>
            </a:r>
            <a:r>
              <a:rPr sz="2400" spc="-55" dirty="0">
                <a:solidFill>
                  <a:srgbClr val="1F3763"/>
                </a:solidFill>
                <a:latin typeface="Calibri"/>
                <a:cs typeface="Calibri"/>
              </a:rPr>
              <a:t> </a:t>
            </a:r>
            <a:r>
              <a:rPr sz="2400" dirty="0">
                <a:solidFill>
                  <a:srgbClr val="1F3763"/>
                </a:solidFill>
                <a:latin typeface="Calibri"/>
                <a:cs typeface="Calibri"/>
              </a:rPr>
              <a:t>pode</a:t>
            </a:r>
            <a:r>
              <a:rPr sz="2400" spc="-55" dirty="0">
                <a:solidFill>
                  <a:srgbClr val="1F3763"/>
                </a:solidFill>
                <a:latin typeface="Calibri"/>
                <a:cs typeface="Calibri"/>
              </a:rPr>
              <a:t> </a:t>
            </a:r>
            <a:r>
              <a:rPr sz="2400" dirty="0">
                <a:solidFill>
                  <a:srgbClr val="1F3763"/>
                </a:solidFill>
                <a:latin typeface="Calibri"/>
                <a:cs typeface="Calibri"/>
              </a:rPr>
              <a:t>ser</a:t>
            </a:r>
            <a:r>
              <a:rPr sz="2400" spc="-55" dirty="0">
                <a:solidFill>
                  <a:srgbClr val="1F3763"/>
                </a:solidFill>
                <a:latin typeface="Calibri"/>
                <a:cs typeface="Calibri"/>
              </a:rPr>
              <a:t> </a:t>
            </a:r>
            <a:r>
              <a:rPr sz="2400" spc="-10" dirty="0">
                <a:solidFill>
                  <a:srgbClr val="1F3763"/>
                </a:solidFill>
                <a:latin typeface="Calibri"/>
                <a:cs typeface="Calibri"/>
              </a:rPr>
              <a:t>expressa</a:t>
            </a:r>
            <a:r>
              <a:rPr sz="2400" spc="-55" dirty="0">
                <a:solidFill>
                  <a:srgbClr val="1F3763"/>
                </a:solidFill>
                <a:latin typeface="Calibri"/>
                <a:cs typeface="Calibri"/>
              </a:rPr>
              <a:t> </a:t>
            </a:r>
            <a:r>
              <a:rPr sz="2400" dirty="0">
                <a:solidFill>
                  <a:srgbClr val="1F3763"/>
                </a:solidFill>
                <a:latin typeface="Calibri"/>
                <a:cs typeface="Calibri"/>
              </a:rPr>
              <a:t>da</a:t>
            </a:r>
            <a:r>
              <a:rPr sz="2400" spc="-60" dirty="0">
                <a:solidFill>
                  <a:srgbClr val="1F3763"/>
                </a:solidFill>
                <a:latin typeface="Calibri"/>
                <a:cs typeface="Calibri"/>
              </a:rPr>
              <a:t> </a:t>
            </a:r>
            <a:r>
              <a:rPr sz="2400" spc="-10" dirty="0">
                <a:solidFill>
                  <a:srgbClr val="1F3763"/>
                </a:solidFill>
                <a:latin typeface="Calibri"/>
                <a:cs typeface="Calibri"/>
              </a:rPr>
              <a:t>seguinte forma:</a:t>
            </a:r>
            <a:endParaRPr sz="2400" dirty="0">
              <a:latin typeface="Calibri"/>
              <a:cs typeface="Calibri"/>
            </a:endParaRPr>
          </a:p>
          <a:p>
            <a:pPr marL="2756535">
              <a:lnSpc>
                <a:spcPct val="100000"/>
              </a:lnSpc>
              <a:spcBef>
                <a:spcPts val="65"/>
              </a:spcBef>
            </a:pPr>
            <a:r>
              <a:rPr sz="3600" dirty="0">
                <a:solidFill>
                  <a:srgbClr val="0070C0"/>
                </a:solidFill>
                <a:latin typeface="Calibri"/>
                <a:cs typeface="Calibri"/>
              </a:rPr>
              <a:t>G</a:t>
            </a:r>
            <a:r>
              <a:rPr sz="3600" spc="-15" dirty="0">
                <a:solidFill>
                  <a:srgbClr val="0070C0"/>
                </a:solidFill>
                <a:latin typeface="Calibri"/>
                <a:cs typeface="Calibri"/>
              </a:rPr>
              <a:t> </a:t>
            </a:r>
            <a:r>
              <a:rPr sz="3600" dirty="0">
                <a:solidFill>
                  <a:srgbClr val="0070C0"/>
                </a:solidFill>
                <a:latin typeface="Calibri"/>
                <a:cs typeface="Calibri"/>
              </a:rPr>
              <a:t>=</a:t>
            </a:r>
            <a:r>
              <a:rPr sz="3600" spc="-5" dirty="0">
                <a:solidFill>
                  <a:srgbClr val="0070C0"/>
                </a:solidFill>
                <a:latin typeface="Calibri"/>
                <a:cs typeface="Calibri"/>
              </a:rPr>
              <a:t> </a:t>
            </a:r>
            <a:r>
              <a:rPr sz="3600" dirty="0">
                <a:solidFill>
                  <a:srgbClr val="0070C0"/>
                </a:solidFill>
                <a:latin typeface="Calibri"/>
                <a:cs typeface="Calibri"/>
              </a:rPr>
              <a:t>4π</a:t>
            </a:r>
            <a:r>
              <a:rPr sz="3600" spc="-10" dirty="0">
                <a:solidFill>
                  <a:srgbClr val="0070C0"/>
                </a:solidFill>
                <a:latin typeface="Calibri"/>
                <a:cs typeface="Calibri"/>
              </a:rPr>
              <a:t> </a:t>
            </a:r>
            <a:r>
              <a:rPr sz="3600" dirty="0">
                <a:solidFill>
                  <a:srgbClr val="0070C0"/>
                </a:solidFill>
                <a:latin typeface="Calibri"/>
                <a:cs typeface="Calibri"/>
              </a:rPr>
              <a:t>*</a:t>
            </a:r>
            <a:r>
              <a:rPr sz="3600" spc="-5" dirty="0">
                <a:solidFill>
                  <a:srgbClr val="0070C0"/>
                </a:solidFill>
                <a:latin typeface="Calibri"/>
                <a:cs typeface="Calibri"/>
              </a:rPr>
              <a:t> </a:t>
            </a:r>
            <a:r>
              <a:rPr sz="3600" dirty="0">
                <a:solidFill>
                  <a:srgbClr val="0070C0"/>
                </a:solidFill>
                <a:latin typeface="Calibri"/>
                <a:cs typeface="Calibri"/>
              </a:rPr>
              <a:t>Ae</a:t>
            </a:r>
            <a:r>
              <a:rPr sz="3600" spc="-15" dirty="0">
                <a:solidFill>
                  <a:srgbClr val="0070C0"/>
                </a:solidFill>
                <a:latin typeface="Calibri"/>
                <a:cs typeface="Calibri"/>
              </a:rPr>
              <a:t> </a:t>
            </a:r>
            <a:r>
              <a:rPr sz="3600" dirty="0">
                <a:solidFill>
                  <a:srgbClr val="0070C0"/>
                </a:solidFill>
                <a:latin typeface="Calibri"/>
                <a:cs typeface="Calibri"/>
              </a:rPr>
              <a:t>*</a:t>
            </a:r>
            <a:r>
              <a:rPr sz="3600" spc="-10" dirty="0">
                <a:solidFill>
                  <a:srgbClr val="0070C0"/>
                </a:solidFill>
                <a:latin typeface="Calibri"/>
                <a:cs typeface="Calibri"/>
              </a:rPr>
              <a:t> </a:t>
            </a:r>
            <a:r>
              <a:rPr sz="3600" dirty="0">
                <a:solidFill>
                  <a:srgbClr val="0070C0"/>
                </a:solidFill>
                <a:latin typeface="Calibri"/>
                <a:cs typeface="Calibri"/>
              </a:rPr>
              <a:t>η</a:t>
            </a:r>
            <a:r>
              <a:rPr sz="3600" spc="-15" dirty="0">
                <a:solidFill>
                  <a:srgbClr val="0070C0"/>
                </a:solidFill>
                <a:latin typeface="Calibri"/>
                <a:cs typeface="Calibri"/>
              </a:rPr>
              <a:t> </a:t>
            </a:r>
            <a:r>
              <a:rPr sz="3600" dirty="0">
                <a:solidFill>
                  <a:srgbClr val="0070C0"/>
                </a:solidFill>
                <a:latin typeface="Calibri"/>
                <a:cs typeface="Calibri"/>
              </a:rPr>
              <a:t>/</a:t>
            </a:r>
            <a:r>
              <a:rPr sz="3600" spc="-15" dirty="0">
                <a:solidFill>
                  <a:srgbClr val="0070C0"/>
                </a:solidFill>
                <a:latin typeface="Calibri"/>
                <a:cs typeface="Calibri"/>
              </a:rPr>
              <a:t> </a:t>
            </a:r>
            <a:r>
              <a:rPr sz="3600" spc="-25" dirty="0">
                <a:solidFill>
                  <a:srgbClr val="0070C0"/>
                </a:solidFill>
                <a:latin typeface="Calibri"/>
                <a:cs typeface="Calibri"/>
              </a:rPr>
              <a:t>λ²</a:t>
            </a:r>
            <a:endParaRPr sz="3600" dirty="0">
              <a:solidFill>
                <a:srgbClr val="0070C0"/>
              </a:solidFill>
              <a:latin typeface="Calibri"/>
              <a:cs typeface="Calibri"/>
            </a:endParaRPr>
          </a:p>
          <a:p>
            <a:pPr marL="1652270" marR="101600" indent="-1536700">
              <a:lnSpc>
                <a:spcPct val="107000"/>
              </a:lnSpc>
            </a:pPr>
            <a:r>
              <a:rPr sz="2400" dirty="0">
                <a:solidFill>
                  <a:srgbClr val="1F3763"/>
                </a:solidFill>
                <a:latin typeface="Calibri"/>
                <a:cs typeface="Calibri"/>
              </a:rPr>
              <a:t>A</a:t>
            </a:r>
            <a:r>
              <a:rPr sz="2400" spc="-60" dirty="0">
                <a:solidFill>
                  <a:srgbClr val="1F3763"/>
                </a:solidFill>
                <a:latin typeface="Calibri"/>
                <a:cs typeface="Calibri"/>
              </a:rPr>
              <a:t> </a:t>
            </a:r>
            <a:r>
              <a:rPr sz="2400" dirty="0">
                <a:solidFill>
                  <a:srgbClr val="1F3763"/>
                </a:solidFill>
                <a:latin typeface="Calibri"/>
                <a:cs typeface="Calibri"/>
              </a:rPr>
              <a:t>fórmula</a:t>
            </a:r>
            <a:r>
              <a:rPr sz="2400" spc="-60" dirty="0">
                <a:solidFill>
                  <a:srgbClr val="1F3763"/>
                </a:solidFill>
                <a:latin typeface="Calibri"/>
                <a:cs typeface="Calibri"/>
              </a:rPr>
              <a:t> </a:t>
            </a:r>
            <a:r>
              <a:rPr sz="2400" dirty="0">
                <a:solidFill>
                  <a:srgbClr val="1F3763"/>
                </a:solidFill>
                <a:latin typeface="Calibri"/>
                <a:cs typeface="Calibri"/>
              </a:rPr>
              <a:t>geral</a:t>
            </a:r>
            <a:r>
              <a:rPr sz="2400" spc="-70" dirty="0">
                <a:solidFill>
                  <a:srgbClr val="1F3763"/>
                </a:solidFill>
                <a:latin typeface="Calibri"/>
                <a:cs typeface="Calibri"/>
              </a:rPr>
              <a:t> </a:t>
            </a:r>
            <a:r>
              <a:rPr sz="2400" dirty="0">
                <a:solidFill>
                  <a:srgbClr val="1F3763"/>
                </a:solidFill>
                <a:latin typeface="Calibri"/>
                <a:cs typeface="Calibri"/>
              </a:rPr>
              <a:t>para</a:t>
            </a:r>
            <a:r>
              <a:rPr sz="2400" spc="-60" dirty="0">
                <a:solidFill>
                  <a:srgbClr val="1F3763"/>
                </a:solidFill>
                <a:latin typeface="Calibri"/>
                <a:cs typeface="Calibri"/>
              </a:rPr>
              <a:t> </a:t>
            </a:r>
            <a:r>
              <a:rPr sz="2400" dirty="0">
                <a:solidFill>
                  <a:srgbClr val="1F3763"/>
                </a:solidFill>
                <a:latin typeface="Calibri"/>
                <a:cs typeface="Calibri"/>
              </a:rPr>
              <a:t>o</a:t>
            </a:r>
            <a:r>
              <a:rPr sz="2400" spc="-65" dirty="0">
                <a:solidFill>
                  <a:srgbClr val="1F3763"/>
                </a:solidFill>
                <a:latin typeface="Calibri"/>
                <a:cs typeface="Calibri"/>
              </a:rPr>
              <a:t> </a:t>
            </a:r>
            <a:r>
              <a:rPr sz="2400" dirty="0">
                <a:solidFill>
                  <a:srgbClr val="1F3763"/>
                </a:solidFill>
                <a:latin typeface="Calibri"/>
                <a:cs typeface="Calibri"/>
              </a:rPr>
              <a:t>ganho</a:t>
            </a:r>
            <a:r>
              <a:rPr sz="2400" spc="-70" dirty="0">
                <a:solidFill>
                  <a:srgbClr val="1F3763"/>
                </a:solidFill>
                <a:latin typeface="Calibri"/>
                <a:cs typeface="Calibri"/>
              </a:rPr>
              <a:t> </a:t>
            </a:r>
            <a:r>
              <a:rPr sz="2400" dirty="0">
                <a:solidFill>
                  <a:srgbClr val="1F3763"/>
                </a:solidFill>
                <a:latin typeface="Calibri"/>
                <a:cs typeface="Calibri"/>
              </a:rPr>
              <a:t>de</a:t>
            </a:r>
            <a:r>
              <a:rPr sz="2400" spc="-55" dirty="0">
                <a:solidFill>
                  <a:srgbClr val="1F3763"/>
                </a:solidFill>
                <a:latin typeface="Calibri"/>
                <a:cs typeface="Calibri"/>
              </a:rPr>
              <a:t> </a:t>
            </a:r>
            <a:r>
              <a:rPr sz="2400" dirty="0">
                <a:solidFill>
                  <a:srgbClr val="1F3763"/>
                </a:solidFill>
                <a:latin typeface="Calibri"/>
                <a:cs typeface="Calibri"/>
              </a:rPr>
              <a:t>uma</a:t>
            </a:r>
            <a:r>
              <a:rPr sz="2400" spc="-60" dirty="0">
                <a:solidFill>
                  <a:srgbClr val="1F3763"/>
                </a:solidFill>
                <a:latin typeface="Calibri"/>
                <a:cs typeface="Calibri"/>
              </a:rPr>
              <a:t> </a:t>
            </a:r>
            <a:r>
              <a:rPr sz="2400" dirty="0">
                <a:solidFill>
                  <a:srgbClr val="1F3763"/>
                </a:solidFill>
                <a:latin typeface="Calibri"/>
                <a:cs typeface="Calibri"/>
              </a:rPr>
              <a:t>antena</a:t>
            </a:r>
            <a:r>
              <a:rPr sz="2400" spc="-60" dirty="0">
                <a:solidFill>
                  <a:srgbClr val="1F3763"/>
                </a:solidFill>
                <a:latin typeface="Calibri"/>
                <a:cs typeface="Calibri"/>
              </a:rPr>
              <a:t> </a:t>
            </a:r>
            <a:r>
              <a:rPr sz="2400" dirty="0">
                <a:solidFill>
                  <a:srgbClr val="1F3763"/>
                </a:solidFill>
                <a:latin typeface="Calibri"/>
                <a:cs typeface="Calibri"/>
              </a:rPr>
              <a:t>(G)</a:t>
            </a:r>
            <a:r>
              <a:rPr sz="2400" spc="-60" dirty="0">
                <a:solidFill>
                  <a:srgbClr val="1F3763"/>
                </a:solidFill>
                <a:latin typeface="Calibri"/>
                <a:cs typeface="Calibri"/>
              </a:rPr>
              <a:t> </a:t>
            </a:r>
            <a:r>
              <a:rPr sz="2400" spc="-25" dirty="0">
                <a:solidFill>
                  <a:srgbClr val="1F3763"/>
                </a:solidFill>
                <a:latin typeface="Calibri"/>
                <a:cs typeface="Calibri"/>
              </a:rPr>
              <a:t>em </a:t>
            </a:r>
            <a:r>
              <a:rPr sz="2400" dirty="0">
                <a:solidFill>
                  <a:srgbClr val="1F3763"/>
                </a:solidFill>
                <a:latin typeface="Calibri"/>
                <a:cs typeface="Calibri"/>
              </a:rPr>
              <a:t>decibéis</a:t>
            </a:r>
            <a:r>
              <a:rPr sz="2400" spc="-45" dirty="0">
                <a:solidFill>
                  <a:srgbClr val="1F3763"/>
                </a:solidFill>
                <a:latin typeface="Calibri"/>
                <a:cs typeface="Calibri"/>
              </a:rPr>
              <a:t> </a:t>
            </a:r>
            <a:r>
              <a:rPr sz="2400" dirty="0">
                <a:solidFill>
                  <a:srgbClr val="1F3763"/>
                </a:solidFill>
                <a:latin typeface="Calibri"/>
                <a:cs typeface="Calibri"/>
              </a:rPr>
              <a:t>(dB)</a:t>
            </a:r>
            <a:r>
              <a:rPr sz="2400" spc="-40" dirty="0">
                <a:solidFill>
                  <a:srgbClr val="1F3763"/>
                </a:solidFill>
                <a:latin typeface="Calibri"/>
                <a:cs typeface="Calibri"/>
              </a:rPr>
              <a:t> </a:t>
            </a:r>
            <a:r>
              <a:rPr sz="2400" dirty="0">
                <a:solidFill>
                  <a:srgbClr val="1F3763"/>
                </a:solidFill>
                <a:latin typeface="Calibri"/>
                <a:cs typeface="Calibri"/>
              </a:rPr>
              <a:t>é</a:t>
            </a:r>
            <a:r>
              <a:rPr sz="2400" spc="-40" dirty="0">
                <a:solidFill>
                  <a:srgbClr val="1F3763"/>
                </a:solidFill>
                <a:latin typeface="Calibri"/>
                <a:cs typeface="Calibri"/>
              </a:rPr>
              <a:t> </a:t>
            </a:r>
            <a:r>
              <a:rPr sz="2400" dirty="0">
                <a:solidFill>
                  <a:srgbClr val="1F3763"/>
                </a:solidFill>
                <a:latin typeface="Calibri"/>
                <a:cs typeface="Calibri"/>
              </a:rPr>
              <a:t>dada</a:t>
            </a:r>
            <a:r>
              <a:rPr sz="2400" spc="-40" dirty="0">
                <a:solidFill>
                  <a:srgbClr val="1F3763"/>
                </a:solidFill>
                <a:latin typeface="Calibri"/>
                <a:cs typeface="Calibri"/>
              </a:rPr>
              <a:t> </a:t>
            </a:r>
            <a:r>
              <a:rPr sz="2400" spc="-20" dirty="0">
                <a:solidFill>
                  <a:srgbClr val="1F3763"/>
                </a:solidFill>
                <a:latin typeface="Calibri"/>
                <a:cs typeface="Calibri"/>
              </a:rPr>
              <a:t>por:</a:t>
            </a:r>
            <a:endParaRPr lang="pt-AO" sz="2400" spc="-20" dirty="0">
              <a:solidFill>
                <a:srgbClr val="1F3763"/>
              </a:solidFill>
              <a:latin typeface="Calibri"/>
              <a:cs typeface="Calibri"/>
            </a:endParaRPr>
          </a:p>
          <a:p>
            <a:pPr marL="2924175">
              <a:lnSpc>
                <a:spcPct val="100000"/>
              </a:lnSpc>
              <a:spcBef>
                <a:spcPts val="200"/>
              </a:spcBef>
            </a:pPr>
            <a:r>
              <a:rPr lang="pt-AO" sz="3600" spc="-10" dirty="0">
                <a:solidFill>
                  <a:srgbClr val="0070C0"/>
                </a:solidFill>
                <a:latin typeface="Calibri"/>
                <a:cs typeface="Calibri"/>
              </a:rPr>
              <a:t>G(dB)=10log(P/Pr)</a:t>
            </a:r>
            <a:endParaRPr lang="pt-AO" sz="3600" dirty="0">
              <a:solidFill>
                <a:srgbClr val="0070C0"/>
              </a:solidFill>
              <a:latin typeface="Calibri"/>
              <a:cs typeface="Calibri"/>
            </a:endParaRPr>
          </a:p>
        </p:txBody>
      </p:sp>
      <p:sp>
        <p:nvSpPr>
          <p:cNvPr id="3" name="Retângulo 2">
            <a:extLst>
              <a:ext uri="{FF2B5EF4-FFF2-40B4-BE49-F238E27FC236}">
                <a16:creationId xmlns:a16="http://schemas.microsoft.com/office/drawing/2014/main" id="{A4DFDD14-1DD8-4860-BDB0-07006FA791F4}"/>
              </a:ext>
            </a:extLst>
          </p:cNvPr>
          <p:cNvSpPr/>
          <p:nvPr/>
        </p:nvSpPr>
        <p:spPr>
          <a:xfrm>
            <a:off x="544220" y="5950570"/>
            <a:ext cx="5869459" cy="707886"/>
          </a:xfrm>
          <a:prstGeom prst="rect">
            <a:avLst/>
          </a:prstGeom>
        </p:spPr>
        <p:txBody>
          <a:bodyPr wrap="square">
            <a:spAutoFit/>
          </a:bodyPr>
          <a:lstStyle/>
          <a:p>
            <a:pPr algn="just"/>
            <a:r>
              <a:rPr lang="pt-BR" sz="2000" b="1" dirty="0">
                <a:solidFill>
                  <a:srgbClr val="FF0000"/>
                </a:solidFill>
              </a:rPr>
              <a:t>Nota: </a:t>
            </a:r>
            <a:r>
              <a:rPr lang="pt-BR" sz="2000" dirty="0"/>
              <a:t>A irradiação pode ser imaginada como um processo de transmissão de energia eléctrica. </a:t>
            </a:r>
            <a:endParaRPr lang="pt-PT" sz="2000" dirty="0"/>
          </a:p>
        </p:txBody>
      </p:sp>
    </p:spTree>
    <p:extLst>
      <p:ext uri="{BB962C8B-B14F-4D97-AF65-F5344CB8AC3E}">
        <p14:creationId xmlns:p14="http://schemas.microsoft.com/office/powerpoint/2010/main" val="291211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15BFC7E4-53F4-411A-894D-4D22201BB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B993283E-2470-4360-99D6-1B78E78F76C6}"/>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
        <p:nvSpPr>
          <p:cNvPr id="16" name="object 5">
            <a:extLst>
              <a:ext uri="{FF2B5EF4-FFF2-40B4-BE49-F238E27FC236}">
                <a16:creationId xmlns:a16="http://schemas.microsoft.com/office/drawing/2014/main" id="{FC62F7E3-5DA3-46B4-A2B0-48B4F88299A3}"/>
              </a:ext>
            </a:extLst>
          </p:cNvPr>
          <p:cNvSpPr txBox="1"/>
          <p:nvPr/>
        </p:nvSpPr>
        <p:spPr>
          <a:xfrm>
            <a:off x="711098" y="1258062"/>
            <a:ext cx="10699584" cy="1982594"/>
          </a:xfrm>
          <a:prstGeom prst="rect">
            <a:avLst/>
          </a:prstGeom>
        </p:spPr>
        <p:txBody>
          <a:bodyPr vert="horz" wrap="square" lIns="0" tIns="12700" rIns="0" bIns="0" rtlCol="0">
            <a:spAutoFit/>
          </a:bodyPr>
          <a:lstStyle/>
          <a:p>
            <a:pPr marL="12700" marR="5080" algn="just">
              <a:lnSpc>
                <a:spcPct val="100000"/>
              </a:lnSpc>
              <a:spcBef>
                <a:spcPts val="100"/>
              </a:spcBef>
            </a:pPr>
            <a:r>
              <a:rPr sz="3200" spc="-70" dirty="0">
                <a:cs typeface="Times New Roman"/>
              </a:rPr>
              <a:t>Vale </a:t>
            </a:r>
            <a:r>
              <a:rPr sz="3200" spc="-5" dirty="0">
                <a:cs typeface="Times New Roman"/>
              </a:rPr>
              <a:t>ressaltar que nas redes </a:t>
            </a:r>
            <a:r>
              <a:rPr sz="3200" dirty="0">
                <a:cs typeface="Times New Roman"/>
              </a:rPr>
              <a:t>de </a:t>
            </a:r>
            <a:r>
              <a:rPr sz="3200" spc="-5" dirty="0">
                <a:cs typeface="Times New Roman"/>
              </a:rPr>
              <a:t>telecomunicações, </a:t>
            </a:r>
            <a:r>
              <a:rPr sz="3200" dirty="0">
                <a:cs typeface="Times New Roman"/>
              </a:rPr>
              <a:t>na </a:t>
            </a:r>
            <a:r>
              <a:rPr sz="3200" spc="-5" dirty="0">
                <a:cs typeface="Times New Roman"/>
              </a:rPr>
              <a:t>maioria dos </a:t>
            </a:r>
            <a:r>
              <a:rPr sz="3200" dirty="0">
                <a:cs typeface="Times New Roman"/>
              </a:rPr>
              <a:t> </a:t>
            </a:r>
            <a:r>
              <a:rPr sz="3200" spc="-10" dirty="0">
                <a:cs typeface="Times New Roman"/>
              </a:rPr>
              <a:t>casos, </a:t>
            </a:r>
            <a:r>
              <a:rPr sz="3200" dirty="0">
                <a:cs typeface="Times New Roman"/>
              </a:rPr>
              <a:t>a </a:t>
            </a:r>
            <a:r>
              <a:rPr sz="3200" spc="-5" dirty="0">
                <a:cs typeface="Times New Roman"/>
              </a:rPr>
              <a:t>comunicação entre </a:t>
            </a:r>
            <a:r>
              <a:rPr sz="3200" dirty="0">
                <a:cs typeface="Times New Roman"/>
              </a:rPr>
              <a:t>a </a:t>
            </a:r>
            <a:r>
              <a:rPr sz="3200" spc="-5" dirty="0">
                <a:cs typeface="Times New Roman"/>
              </a:rPr>
              <a:t>fonte da informação, entre os nós </a:t>
            </a:r>
            <a:r>
              <a:rPr sz="3200" dirty="0">
                <a:cs typeface="Times New Roman"/>
              </a:rPr>
              <a:t>da </a:t>
            </a:r>
            <a:r>
              <a:rPr sz="3200" spc="-585" dirty="0">
                <a:cs typeface="Times New Roman"/>
              </a:rPr>
              <a:t> </a:t>
            </a:r>
            <a:r>
              <a:rPr sz="3200" spc="-5" dirty="0">
                <a:cs typeface="Times New Roman"/>
              </a:rPr>
              <a:t>rede </a:t>
            </a:r>
            <a:r>
              <a:rPr sz="3200" dirty="0">
                <a:cs typeface="Times New Roman"/>
              </a:rPr>
              <a:t>e o </a:t>
            </a:r>
            <a:r>
              <a:rPr sz="3200" spc="-5" dirty="0">
                <a:cs typeface="Times New Roman"/>
              </a:rPr>
              <a:t>destino da informação, envolve três elementos básicos </a:t>
            </a:r>
            <a:r>
              <a:rPr sz="3200" dirty="0">
                <a:cs typeface="Times New Roman"/>
              </a:rPr>
              <a:t>da </a:t>
            </a:r>
            <a:r>
              <a:rPr sz="3200" spc="-585" dirty="0">
                <a:cs typeface="Times New Roman"/>
              </a:rPr>
              <a:t> </a:t>
            </a:r>
            <a:r>
              <a:rPr sz="3200" spc="-5" dirty="0">
                <a:cs typeface="Times New Roman"/>
              </a:rPr>
              <a:t>comunicação.</a:t>
            </a:r>
            <a:endParaRPr sz="3200" dirty="0">
              <a:cs typeface="Times New Roman"/>
            </a:endParaRPr>
          </a:p>
        </p:txBody>
      </p:sp>
      <p:pic>
        <p:nvPicPr>
          <p:cNvPr id="17" name="object 7">
            <a:extLst>
              <a:ext uri="{FF2B5EF4-FFF2-40B4-BE49-F238E27FC236}">
                <a16:creationId xmlns:a16="http://schemas.microsoft.com/office/drawing/2014/main" id="{C4E73DFB-9398-4790-A12C-F2956967B88A}"/>
              </a:ext>
            </a:extLst>
          </p:cNvPr>
          <p:cNvPicPr/>
          <p:nvPr/>
        </p:nvPicPr>
        <p:blipFill>
          <a:blip r:embed="rId3" cstate="print"/>
          <a:stretch>
            <a:fillRect/>
          </a:stretch>
        </p:blipFill>
        <p:spPr>
          <a:xfrm>
            <a:off x="2655586" y="3323236"/>
            <a:ext cx="6880828" cy="3361766"/>
          </a:xfrm>
          <a:prstGeom prst="rect">
            <a:avLst/>
          </a:prstGeom>
        </p:spPr>
      </p:pic>
    </p:spTree>
    <p:extLst>
      <p:ext uri="{BB962C8B-B14F-4D97-AF65-F5344CB8AC3E}">
        <p14:creationId xmlns:p14="http://schemas.microsoft.com/office/powerpoint/2010/main" val="3674876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0377" y="73051"/>
            <a:ext cx="707625" cy="584915"/>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2">
            <a:extLst>
              <a:ext uri="{FF2B5EF4-FFF2-40B4-BE49-F238E27FC236}">
                <a16:creationId xmlns:a16="http://schemas.microsoft.com/office/drawing/2014/main" id="{2AAAC816-DFC7-4FEB-85B3-9A5D59C99C6D}"/>
              </a:ext>
            </a:extLst>
          </p:cNvPr>
          <p:cNvSpPr txBox="1">
            <a:spLocks noGrp="1"/>
          </p:cNvSpPr>
          <p:nvPr>
            <p:ph type="title"/>
          </p:nvPr>
        </p:nvSpPr>
        <p:spPr>
          <a:xfrm>
            <a:off x="856538" y="261099"/>
            <a:ext cx="8583854" cy="443711"/>
          </a:xfrm>
          <a:prstGeom prst="rect">
            <a:avLst/>
          </a:prstGeom>
        </p:spPr>
        <p:txBody>
          <a:bodyPr vert="horz" wrap="square" lIns="0" tIns="12700" rIns="0" bIns="0" rtlCol="0">
            <a:spAutoFit/>
          </a:bodyPr>
          <a:lstStyle/>
          <a:p>
            <a:pPr marL="12700">
              <a:lnSpc>
                <a:spcPct val="100000"/>
              </a:lnSpc>
              <a:spcBef>
                <a:spcPts val="100"/>
              </a:spcBef>
              <a:tabLst>
                <a:tab pos="455295" algn="l"/>
              </a:tabLst>
            </a:pPr>
            <a:r>
              <a:rPr sz="2800" b="1" spc="-10" dirty="0">
                <a:latin typeface="+mn-lt"/>
              </a:rPr>
              <a:t>CARACTERÍSTICAS</a:t>
            </a:r>
            <a:r>
              <a:rPr sz="2800" b="1" spc="-120" dirty="0">
                <a:latin typeface="+mn-lt"/>
              </a:rPr>
              <a:t> </a:t>
            </a:r>
            <a:r>
              <a:rPr sz="2800" b="1" spc="-25" dirty="0">
                <a:latin typeface="+mn-lt"/>
              </a:rPr>
              <a:t>DAS</a:t>
            </a:r>
            <a:r>
              <a:rPr sz="2800" b="1" spc="-160" dirty="0">
                <a:latin typeface="+mn-lt"/>
              </a:rPr>
              <a:t> </a:t>
            </a:r>
            <a:r>
              <a:rPr sz="2800" b="1" spc="-10" dirty="0">
                <a:latin typeface="+mn-lt"/>
              </a:rPr>
              <a:t>ANTENAS</a:t>
            </a:r>
          </a:p>
        </p:txBody>
      </p:sp>
      <p:sp>
        <p:nvSpPr>
          <p:cNvPr id="8" name="object 3">
            <a:extLst>
              <a:ext uri="{FF2B5EF4-FFF2-40B4-BE49-F238E27FC236}">
                <a16:creationId xmlns:a16="http://schemas.microsoft.com/office/drawing/2014/main" id="{9CB101F5-1BAD-4B56-A96E-9EFABBA40965}"/>
              </a:ext>
            </a:extLst>
          </p:cNvPr>
          <p:cNvSpPr txBox="1"/>
          <p:nvPr/>
        </p:nvSpPr>
        <p:spPr>
          <a:xfrm>
            <a:off x="617664" y="2249178"/>
            <a:ext cx="7404734" cy="3156585"/>
          </a:xfrm>
          <a:prstGeom prst="rect">
            <a:avLst/>
          </a:prstGeom>
        </p:spPr>
        <p:txBody>
          <a:bodyPr vert="horz" wrap="square" lIns="0" tIns="12700" rIns="0" bIns="0" rtlCol="0">
            <a:spAutoFit/>
          </a:bodyPr>
          <a:lstStyle/>
          <a:p>
            <a:pPr marL="1090295" marR="954405" indent="-212090">
              <a:lnSpc>
                <a:spcPct val="107000"/>
              </a:lnSpc>
              <a:spcBef>
                <a:spcPts val="100"/>
              </a:spcBef>
              <a:tabLst>
                <a:tab pos="4037329" algn="l"/>
              </a:tabLst>
            </a:pPr>
            <a:r>
              <a:rPr sz="2400" dirty="0">
                <a:solidFill>
                  <a:srgbClr val="1F3763"/>
                </a:solidFill>
                <a:latin typeface="Times New Roman"/>
                <a:cs typeface="Times New Roman"/>
              </a:rPr>
              <a:t>concentrar</a:t>
            </a:r>
            <a:r>
              <a:rPr sz="2400" spc="-10" dirty="0">
                <a:solidFill>
                  <a:srgbClr val="1F3763"/>
                </a:solidFill>
                <a:latin typeface="Times New Roman"/>
                <a:cs typeface="Times New Roman"/>
              </a:rPr>
              <a:t> </a:t>
            </a:r>
            <a:r>
              <a:rPr sz="2400" dirty="0">
                <a:solidFill>
                  <a:srgbClr val="1F3763"/>
                </a:solidFill>
                <a:latin typeface="Times New Roman"/>
                <a:cs typeface="Times New Roman"/>
              </a:rPr>
              <a:t>o</a:t>
            </a:r>
            <a:r>
              <a:rPr sz="2400" spc="-10" dirty="0">
                <a:solidFill>
                  <a:srgbClr val="1F3763"/>
                </a:solidFill>
                <a:latin typeface="Times New Roman"/>
                <a:cs typeface="Times New Roman"/>
              </a:rPr>
              <a:t> </a:t>
            </a:r>
            <a:r>
              <a:rPr sz="2400" dirty="0">
                <a:solidFill>
                  <a:srgbClr val="1F3763"/>
                </a:solidFill>
                <a:latin typeface="Times New Roman"/>
                <a:cs typeface="Times New Roman"/>
              </a:rPr>
              <a:t>sinal</a:t>
            </a:r>
            <a:r>
              <a:rPr sz="2400" spc="-10" dirty="0">
                <a:solidFill>
                  <a:srgbClr val="1F3763"/>
                </a:solidFill>
                <a:latin typeface="Times New Roman"/>
                <a:cs typeface="Times New Roman"/>
              </a:rPr>
              <a:t> </a:t>
            </a:r>
            <a:r>
              <a:rPr sz="2400" dirty="0">
                <a:solidFill>
                  <a:srgbClr val="1F3763"/>
                </a:solidFill>
                <a:latin typeface="Times New Roman"/>
                <a:cs typeface="Times New Roman"/>
              </a:rPr>
              <a:t>em</a:t>
            </a:r>
            <a:r>
              <a:rPr sz="2400" spc="-10" dirty="0">
                <a:solidFill>
                  <a:srgbClr val="1F3763"/>
                </a:solidFill>
                <a:latin typeface="Times New Roman"/>
                <a:cs typeface="Times New Roman"/>
              </a:rPr>
              <a:t> </a:t>
            </a:r>
            <a:r>
              <a:rPr sz="2400" dirty="0">
                <a:solidFill>
                  <a:srgbClr val="1F3763"/>
                </a:solidFill>
                <a:latin typeface="Times New Roman"/>
                <a:cs typeface="Times New Roman"/>
              </a:rPr>
              <a:t>uma</a:t>
            </a:r>
            <a:r>
              <a:rPr sz="2400" spc="-15" dirty="0">
                <a:solidFill>
                  <a:srgbClr val="1F3763"/>
                </a:solidFill>
                <a:latin typeface="Times New Roman"/>
                <a:cs typeface="Times New Roman"/>
              </a:rPr>
              <a:t> </a:t>
            </a:r>
            <a:r>
              <a:rPr sz="2400" dirty="0">
                <a:solidFill>
                  <a:srgbClr val="1F3763"/>
                </a:solidFill>
                <a:latin typeface="Times New Roman"/>
                <a:cs typeface="Times New Roman"/>
              </a:rPr>
              <a:t>direção</a:t>
            </a:r>
            <a:r>
              <a:rPr sz="2400" spc="-10" dirty="0">
                <a:solidFill>
                  <a:srgbClr val="1F3763"/>
                </a:solidFill>
                <a:latin typeface="Times New Roman"/>
                <a:cs typeface="Times New Roman"/>
              </a:rPr>
              <a:t> específica. </a:t>
            </a:r>
            <a:r>
              <a:rPr sz="2400" dirty="0">
                <a:solidFill>
                  <a:srgbClr val="1F3763"/>
                </a:solidFill>
                <a:latin typeface="Times New Roman"/>
                <a:cs typeface="Times New Roman"/>
              </a:rPr>
              <a:t>diretividade</a:t>
            </a:r>
            <a:r>
              <a:rPr sz="2400" spc="-25" dirty="0">
                <a:solidFill>
                  <a:srgbClr val="1F3763"/>
                </a:solidFill>
                <a:latin typeface="Times New Roman"/>
                <a:cs typeface="Times New Roman"/>
              </a:rPr>
              <a:t> </a:t>
            </a:r>
            <a:r>
              <a:rPr sz="2400" dirty="0">
                <a:solidFill>
                  <a:srgbClr val="1F3763"/>
                </a:solidFill>
                <a:latin typeface="Times New Roman"/>
                <a:cs typeface="Times New Roman"/>
              </a:rPr>
              <a:t>é</a:t>
            </a:r>
            <a:r>
              <a:rPr sz="2400" spc="-15" dirty="0">
                <a:solidFill>
                  <a:srgbClr val="1F3763"/>
                </a:solidFill>
                <a:latin typeface="Times New Roman"/>
                <a:cs typeface="Times New Roman"/>
              </a:rPr>
              <a:t> </a:t>
            </a:r>
            <a:r>
              <a:rPr sz="2400" spc="-10" dirty="0">
                <a:solidFill>
                  <a:srgbClr val="1F3763"/>
                </a:solidFill>
                <a:latin typeface="Times New Roman"/>
                <a:cs typeface="Times New Roman"/>
              </a:rPr>
              <a:t>expressa</a:t>
            </a:r>
            <a:r>
              <a:rPr sz="2400" dirty="0">
                <a:solidFill>
                  <a:srgbClr val="1F3763"/>
                </a:solidFill>
                <a:latin typeface="Times New Roman"/>
                <a:cs typeface="Times New Roman"/>
              </a:rPr>
              <a:t>	da</a:t>
            </a:r>
            <a:r>
              <a:rPr sz="2400" spc="-35" dirty="0">
                <a:solidFill>
                  <a:srgbClr val="1F3763"/>
                </a:solidFill>
                <a:latin typeface="Times New Roman"/>
                <a:cs typeface="Times New Roman"/>
              </a:rPr>
              <a:t> </a:t>
            </a:r>
            <a:r>
              <a:rPr sz="2400" dirty="0">
                <a:solidFill>
                  <a:srgbClr val="1F3763"/>
                </a:solidFill>
                <a:latin typeface="Times New Roman"/>
                <a:cs typeface="Times New Roman"/>
              </a:rPr>
              <a:t>seguinte</a:t>
            </a:r>
            <a:r>
              <a:rPr sz="2400" spc="-25" dirty="0">
                <a:solidFill>
                  <a:srgbClr val="1F3763"/>
                </a:solidFill>
                <a:latin typeface="Times New Roman"/>
                <a:cs typeface="Times New Roman"/>
              </a:rPr>
              <a:t> </a:t>
            </a:r>
            <a:r>
              <a:rPr sz="2400" spc="-10" dirty="0">
                <a:solidFill>
                  <a:srgbClr val="1F3763"/>
                </a:solidFill>
                <a:latin typeface="Times New Roman"/>
                <a:cs typeface="Times New Roman"/>
              </a:rPr>
              <a:t>forma:</a:t>
            </a:r>
            <a:endParaRPr sz="2400" dirty="0">
              <a:latin typeface="Times New Roman"/>
              <a:cs typeface="Times New Roman"/>
            </a:endParaRPr>
          </a:p>
          <a:p>
            <a:pPr marL="3325495" marR="1475740" indent="492759">
              <a:lnSpc>
                <a:spcPct val="107000"/>
              </a:lnSpc>
            </a:pPr>
            <a:r>
              <a:rPr sz="2400" dirty="0">
                <a:solidFill>
                  <a:srgbClr val="1F3763"/>
                </a:solidFill>
                <a:latin typeface="Calibri"/>
                <a:cs typeface="Calibri"/>
              </a:rPr>
              <a:t>D</a:t>
            </a:r>
            <a:r>
              <a:rPr sz="2400" spc="-20" dirty="0">
                <a:solidFill>
                  <a:srgbClr val="1F3763"/>
                </a:solidFill>
                <a:latin typeface="Calibri"/>
                <a:cs typeface="Calibri"/>
              </a:rPr>
              <a:t> </a:t>
            </a:r>
            <a:r>
              <a:rPr sz="2400" dirty="0">
                <a:solidFill>
                  <a:srgbClr val="1F3763"/>
                </a:solidFill>
                <a:latin typeface="Calibri"/>
                <a:cs typeface="Calibri"/>
              </a:rPr>
              <a:t>=</a:t>
            </a:r>
            <a:r>
              <a:rPr sz="2400" spc="-10" dirty="0">
                <a:solidFill>
                  <a:srgbClr val="1F3763"/>
                </a:solidFill>
                <a:latin typeface="Calibri"/>
                <a:cs typeface="Calibri"/>
              </a:rPr>
              <a:t> </a:t>
            </a:r>
            <a:r>
              <a:rPr sz="2400" dirty="0">
                <a:solidFill>
                  <a:srgbClr val="1F3763"/>
                </a:solidFill>
                <a:latin typeface="Calibri"/>
                <a:cs typeface="Calibri"/>
              </a:rPr>
              <a:t>4π</a:t>
            </a:r>
            <a:r>
              <a:rPr sz="2400" spc="-15" dirty="0">
                <a:solidFill>
                  <a:srgbClr val="1F3763"/>
                </a:solidFill>
                <a:latin typeface="Calibri"/>
                <a:cs typeface="Calibri"/>
              </a:rPr>
              <a:t> </a:t>
            </a:r>
            <a:r>
              <a:rPr sz="2400" dirty="0">
                <a:solidFill>
                  <a:srgbClr val="1F3763"/>
                </a:solidFill>
                <a:latin typeface="Calibri"/>
                <a:cs typeface="Calibri"/>
              </a:rPr>
              <a:t>*</a:t>
            </a:r>
            <a:r>
              <a:rPr sz="2400" spc="-5" dirty="0">
                <a:solidFill>
                  <a:srgbClr val="1F3763"/>
                </a:solidFill>
                <a:latin typeface="Calibri"/>
                <a:cs typeface="Calibri"/>
              </a:rPr>
              <a:t> </a:t>
            </a:r>
            <a:r>
              <a:rPr sz="2400" dirty="0">
                <a:solidFill>
                  <a:srgbClr val="1F3763"/>
                </a:solidFill>
                <a:latin typeface="Calibri"/>
                <a:cs typeface="Calibri"/>
              </a:rPr>
              <a:t>(Ae</a:t>
            </a:r>
            <a:r>
              <a:rPr sz="2400" spc="-5" dirty="0">
                <a:solidFill>
                  <a:srgbClr val="1F3763"/>
                </a:solidFill>
                <a:latin typeface="Calibri"/>
                <a:cs typeface="Calibri"/>
              </a:rPr>
              <a:t> </a:t>
            </a:r>
            <a:r>
              <a:rPr sz="2400" dirty="0">
                <a:solidFill>
                  <a:srgbClr val="1F3763"/>
                </a:solidFill>
                <a:latin typeface="Calibri"/>
                <a:cs typeface="Calibri"/>
              </a:rPr>
              <a:t>/</a:t>
            </a:r>
            <a:r>
              <a:rPr sz="2400" spc="-20" dirty="0">
                <a:solidFill>
                  <a:srgbClr val="1F3763"/>
                </a:solidFill>
                <a:latin typeface="Calibri"/>
                <a:cs typeface="Calibri"/>
              </a:rPr>
              <a:t> </a:t>
            </a:r>
            <a:r>
              <a:rPr sz="2400" spc="-25" dirty="0">
                <a:solidFill>
                  <a:srgbClr val="1F3763"/>
                </a:solidFill>
                <a:latin typeface="Calibri"/>
                <a:cs typeface="Calibri"/>
              </a:rPr>
              <a:t>λ²) </a:t>
            </a:r>
            <a:r>
              <a:rPr sz="2400" spc="-10" dirty="0">
                <a:solidFill>
                  <a:srgbClr val="1F3763"/>
                </a:solidFill>
                <a:latin typeface="Calibri"/>
                <a:cs typeface="Calibri"/>
              </a:rPr>
              <a:t>Onde:</a:t>
            </a:r>
            <a:endParaRPr sz="2400" dirty="0">
              <a:latin typeface="Calibri"/>
              <a:cs typeface="Calibri"/>
            </a:endParaRPr>
          </a:p>
          <a:p>
            <a:pPr marL="2038350" indent="-219710">
              <a:lnSpc>
                <a:spcPct val="100000"/>
              </a:lnSpc>
              <a:spcBef>
                <a:spcPts val="200"/>
              </a:spcBef>
              <a:buChar char="•"/>
              <a:tabLst>
                <a:tab pos="2038350" algn="l"/>
              </a:tabLst>
            </a:pPr>
            <a:r>
              <a:rPr sz="2400" dirty="0">
                <a:solidFill>
                  <a:srgbClr val="1F3763"/>
                </a:solidFill>
                <a:latin typeface="Calibri"/>
                <a:cs typeface="Calibri"/>
              </a:rPr>
              <a:t>D</a:t>
            </a:r>
            <a:r>
              <a:rPr sz="2400" spc="-40" dirty="0">
                <a:solidFill>
                  <a:srgbClr val="1F3763"/>
                </a:solidFill>
                <a:latin typeface="Calibri"/>
                <a:cs typeface="Calibri"/>
              </a:rPr>
              <a:t> </a:t>
            </a:r>
            <a:r>
              <a:rPr sz="2400" dirty="0">
                <a:solidFill>
                  <a:srgbClr val="1F3763"/>
                </a:solidFill>
                <a:latin typeface="Calibri"/>
                <a:cs typeface="Calibri"/>
              </a:rPr>
              <a:t>é</a:t>
            </a:r>
            <a:r>
              <a:rPr sz="2400" spc="-25" dirty="0">
                <a:solidFill>
                  <a:srgbClr val="1F3763"/>
                </a:solidFill>
                <a:latin typeface="Calibri"/>
                <a:cs typeface="Calibri"/>
              </a:rPr>
              <a:t> </a:t>
            </a:r>
            <a:r>
              <a:rPr sz="2400" dirty="0">
                <a:solidFill>
                  <a:srgbClr val="1F3763"/>
                </a:solidFill>
                <a:latin typeface="Calibri"/>
                <a:cs typeface="Calibri"/>
              </a:rPr>
              <a:t>a</a:t>
            </a:r>
            <a:r>
              <a:rPr sz="2400" spc="-25" dirty="0">
                <a:solidFill>
                  <a:srgbClr val="1F3763"/>
                </a:solidFill>
                <a:latin typeface="Calibri"/>
                <a:cs typeface="Calibri"/>
              </a:rPr>
              <a:t> </a:t>
            </a:r>
            <a:r>
              <a:rPr sz="2400" spc="-10" dirty="0">
                <a:solidFill>
                  <a:srgbClr val="1F3763"/>
                </a:solidFill>
                <a:latin typeface="Calibri"/>
                <a:cs typeface="Calibri"/>
              </a:rPr>
              <a:t>diretividade</a:t>
            </a:r>
            <a:r>
              <a:rPr sz="2400" spc="-30" dirty="0">
                <a:solidFill>
                  <a:srgbClr val="1F3763"/>
                </a:solidFill>
                <a:latin typeface="Calibri"/>
                <a:cs typeface="Calibri"/>
              </a:rPr>
              <a:t> </a:t>
            </a:r>
            <a:r>
              <a:rPr sz="2400" dirty="0">
                <a:solidFill>
                  <a:srgbClr val="1F3763"/>
                </a:solidFill>
                <a:latin typeface="Calibri"/>
                <a:cs typeface="Calibri"/>
              </a:rPr>
              <a:t>da</a:t>
            </a:r>
            <a:r>
              <a:rPr sz="2400" spc="-30" dirty="0">
                <a:solidFill>
                  <a:srgbClr val="1F3763"/>
                </a:solidFill>
                <a:latin typeface="Calibri"/>
                <a:cs typeface="Calibri"/>
              </a:rPr>
              <a:t> </a:t>
            </a:r>
            <a:r>
              <a:rPr sz="2400" spc="-10" dirty="0">
                <a:solidFill>
                  <a:srgbClr val="1F3763"/>
                </a:solidFill>
                <a:latin typeface="Calibri"/>
                <a:cs typeface="Calibri"/>
              </a:rPr>
              <a:t>antena.</a:t>
            </a:r>
            <a:endParaRPr sz="2400" dirty="0">
              <a:latin typeface="Calibri"/>
              <a:cs typeface="Calibri"/>
            </a:endParaRPr>
          </a:p>
          <a:p>
            <a:pPr marL="1981835" indent="-219710">
              <a:lnSpc>
                <a:spcPct val="100000"/>
              </a:lnSpc>
              <a:spcBef>
                <a:spcPts val="200"/>
              </a:spcBef>
              <a:buChar char="•"/>
              <a:tabLst>
                <a:tab pos="1981835" algn="l"/>
              </a:tabLst>
            </a:pPr>
            <a:r>
              <a:rPr sz="2400" dirty="0">
                <a:solidFill>
                  <a:srgbClr val="1F3763"/>
                </a:solidFill>
                <a:latin typeface="Calibri"/>
                <a:cs typeface="Calibri"/>
              </a:rPr>
              <a:t>Ae</a:t>
            </a:r>
            <a:r>
              <a:rPr sz="2400" spc="-40" dirty="0">
                <a:solidFill>
                  <a:srgbClr val="1F3763"/>
                </a:solidFill>
                <a:latin typeface="Calibri"/>
                <a:cs typeface="Calibri"/>
              </a:rPr>
              <a:t> </a:t>
            </a:r>
            <a:r>
              <a:rPr sz="2400" dirty="0">
                <a:solidFill>
                  <a:srgbClr val="1F3763"/>
                </a:solidFill>
                <a:latin typeface="Calibri"/>
                <a:cs typeface="Calibri"/>
              </a:rPr>
              <a:t>é</a:t>
            </a:r>
            <a:r>
              <a:rPr sz="2400" spc="-40" dirty="0">
                <a:solidFill>
                  <a:srgbClr val="1F3763"/>
                </a:solidFill>
                <a:latin typeface="Calibri"/>
                <a:cs typeface="Calibri"/>
              </a:rPr>
              <a:t> </a:t>
            </a:r>
            <a:r>
              <a:rPr sz="2400" dirty="0">
                <a:solidFill>
                  <a:srgbClr val="1F3763"/>
                </a:solidFill>
                <a:latin typeface="Calibri"/>
                <a:cs typeface="Calibri"/>
              </a:rPr>
              <a:t>a</a:t>
            </a:r>
            <a:r>
              <a:rPr sz="2400" spc="-40" dirty="0">
                <a:solidFill>
                  <a:srgbClr val="1F3763"/>
                </a:solidFill>
                <a:latin typeface="Calibri"/>
                <a:cs typeface="Calibri"/>
              </a:rPr>
              <a:t> </a:t>
            </a:r>
            <a:r>
              <a:rPr sz="2400" dirty="0">
                <a:solidFill>
                  <a:srgbClr val="1F3763"/>
                </a:solidFill>
                <a:latin typeface="Calibri"/>
                <a:cs typeface="Calibri"/>
              </a:rPr>
              <a:t>área</a:t>
            </a:r>
            <a:r>
              <a:rPr sz="2400" spc="-40" dirty="0">
                <a:solidFill>
                  <a:srgbClr val="1F3763"/>
                </a:solidFill>
                <a:latin typeface="Calibri"/>
                <a:cs typeface="Calibri"/>
              </a:rPr>
              <a:t> </a:t>
            </a:r>
            <a:r>
              <a:rPr sz="2400" spc="-20" dirty="0">
                <a:solidFill>
                  <a:srgbClr val="1F3763"/>
                </a:solidFill>
                <a:latin typeface="Calibri"/>
                <a:cs typeface="Calibri"/>
              </a:rPr>
              <a:t>efetiva</a:t>
            </a:r>
            <a:r>
              <a:rPr sz="2400" spc="-35" dirty="0">
                <a:solidFill>
                  <a:srgbClr val="1F3763"/>
                </a:solidFill>
                <a:latin typeface="Calibri"/>
                <a:cs typeface="Calibri"/>
              </a:rPr>
              <a:t> </a:t>
            </a:r>
            <a:r>
              <a:rPr sz="2400" dirty="0">
                <a:solidFill>
                  <a:srgbClr val="1F3763"/>
                </a:solidFill>
                <a:latin typeface="Calibri"/>
                <a:cs typeface="Calibri"/>
              </a:rPr>
              <a:t>da</a:t>
            </a:r>
            <a:r>
              <a:rPr sz="2400" spc="-45" dirty="0">
                <a:solidFill>
                  <a:srgbClr val="1F3763"/>
                </a:solidFill>
                <a:latin typeface="Calibri"/>
                <a:cs typeface="Calibri"/>
              </a:rPr>
              <a:t> </a:t>
            </a:r>
            <a:r>
              <a:rPr sz="2400" spc="-10" dirty="0">
                <a:solidFill>
                  <a:srgbClr val="1F3763"/>
                </a:solidFill>
                <a:latin typeface="Calibri"/>
                <a:cs typeface="Calibri"/>
              </a:rPr>
              <a:t>antena.</a:t>
            </a:r>
            <a:endParaRPr sz="2400" dirty="0">
              <a:latin typeface="Calibri"/>
              <a:cs typeface="Calibri"/>
            </a:endParaRPr>
          </a:p>
          <a:p>
            <a:pPr marL="231775" marR="5080" indent="-219710">
              <a:lnSpc>
                <a:spcPct val="107000"/>
              </a:lnSpc>
              <a:buChar char="•"/>
              <a:tabLst>
                <a:tab pos="3234690" algn="l"/>
              </a:tabLst>
            </a:pPr>
            <a:r>
              <a:rPr sz="2400" dirty="0">
                <a:solidFill>
                  <a:srgbClr val="1F3763"/>
                </a:solidFill>
                <a:latin typeface="Calibri"/>
                <a:cs typeface="Calibri"/>
              </a:rPr>
              <a:t>λ</a:t>
            </a:r>
            <a:r>
              <a:rPr sz="2400" spc="-50" dirty="0">
                <a:solidFill>
                  <a:srgbClr val="1F3763"/>
                </a:solidFill>
                <a:latin typeface="Calibri"/>
                <a:cs typeface="Calibri"/>
              </a:rPr>
              <a:t> </a:t>
            </a:r>
            <a:r>
              <a:rPr sz="2400" dirty="0">
                <a:solidFill>
                  <a:srgbClr val="1F3763"/>
                </a:solidFill>
                <a:latin typeface="Calibri"/>
                <a:cs typeface="Calibri"/>
              </a:rPr>
              <a:t>é</a:t>
            </a:r>
            <a:r>
              <a:rPr sz="2400" spc="-45" dirty="0">
                <a:solidFill>
                  <a:srgbClr val="1F3763"/>
                </a:solidFill>
                <a:latin typeface="Calibri"/>
                <a:cs typeface="Calibri"/>
              </a:rPr>
              <a:t> </a:t>
            </a:r>
            <a:r>
              <a:rPr sz="2400" dirty="0">
                <a:solidFill>
                  <a:srgbClr val="1F3763"/>
                </a:solidFill>
                <a:latin typeface="Calibri"/>
                <a:cs typeface="Calibri"/>
              </a:rPr>
              <a:t>o</a:t>
            </a:r>
            <a:r>
              <a:rPr sz="2400" spc="-50" dirty="0">
                <a:solidFill>
                  <a:srgbClr val="1F3763"/>
                </a:solidFill>
                <a:latin typeface="Calibri"/>
                <a:cs typeface="Calibri"/>
              </a:rPr>
              <a:t> </a:t>
            </a:r>
            <a:r>
              <a:rPr sz="2400" spc="-10" dirty="0">
                <a:solidFill>
                  <a:srgbClr val="1F3763"/>
                </a:solidFill>
                <a:latin typeface="Calibri"/>
                <a:cs typeface="Calibri"/>
              </a:rPr>
              <a:t>comprimento</a:t>
            </a:r>
            <a:r>
              <a:rPr sz="2400" spc="-50" dirty="0">
                <a:solidFill>
                  <a:srgbClr val="1F3763"/>
                </a:solidFill>
                <a:latin typeface="Calibri"/>
                <a:cs typeface="Calibri"/>
              </a:rPr>
              <a:t> </a:t>
            </a:r>
            <a:r>
              <a:rPr sz="2400" dirty="0">
                <a:solidFill>
                  <a:srgbClr val="1F3763"/>
                </a:solidFill>
                <a:latin typeface="Calibri"/>
                <a:cs typeface="Calibri"/>
              </a:rPr>
              <a:t>de</a:t>
            </a:r>
            <a:r>
              <a:rPr sz="2400" spc="-45" dirty="0">
                <a:solidFill>
                  <a:srgbClr val="1F3763"/>
                </a:solidFill>
                <a:latin typeface="Calibri"/>
                <a:cs typeface="Calibri"/>
              </a:rPr>
              <a:t> </a:t>
            </a:r>
            <a:r>
              <a:rPr sz="2400" dirty="0">
                <a:solidFill>
                  <a:srgbClr val="1F3763"/>
                </a:solidFill>
                <a:latin typeface="Calibri"/>
                <a:cs typeface="Calibri"/>
              </a:rPr>
              <a:t>onda</a:t>
            </a:r>
            <a:r>
              <a:rPr sz="2400" spc="-45" dirty="0">
                <a:solidFill>
                  <a:srgbClr val="1F3763"/>
                </a:solidFill>
                <a:latin typeface="Calibri"/>
                <a:cs typeface="Calibri"/>
              </a:rPr>
              <a:t> </a:t>
            </a:r>
            <a:r>
              <a:rPr sz="2400" dirty="0">
                <a:solidFill>
                  <a:srgbClr val="1F3763"/>
                </a:solidFill>
                <a:latin typeface="Calibri"/>
                <a:cs typeface="Calibri"/>
              </a:rPr>
              <a:t>da</a:t>
            </a:r>
            <a:r>
              <a:rPr sz="2400" spc="-45" dirty="0">
                <a:solidFill>
                  <a:srgbClr val="1F3763"/>
                </a:solidFill>
                <a:latin typeface="Calibri"/>
                <a:cs typeface="Calibri"/>
              </a:rPr>
              <a:t> </a:t>
            </a:r>
            <a:r>
              <a:rPr sz="2400" dirty="0">
                <a:solidFill>
                  <a:srgbClr val="1F3763"/>
                </a:solidFill>
                <a:latin typeface="Calibri"/>
                <a:cs typeface="Calibri"/>
              </a:rPr>
              <a:t>frequência</a:t>
            </a:r>
            <a:r>
              <a:rPr sz="2400" spc="-45" dirty="0">
                <a:solidFill>
                  <a:srgbClr val="1F3763"/>
                </a:solidFill>
                <a:latin typeface="Calibri"/>
                <a:cs typeface="Calibri"/>
              </a:rPr>
              <a:t> </a:t>
            </a:r>
            <a:r>
              <a:rPr sz="2400" dirty="0">
                <a:solidFill>
                  <a:srgbClr val="1F3763"/>
                </a:solidFill>
                <a:latin typeface="Calibri"/>
                <a:cs typeface="Calibri"/>
              </a:rPr>
              <a:t>de</a:t>
            </a:r>
            <a:r>
              <a:rPr sz="2400" spc="-50" dirty="0">
                <a:solidFill>
                  <a:srgbClr val="1F3763"/>
                </a:solidFill>
                <a:latin typeface="Calibri"/>
                <a:cs typeface="Calibri"/>
              </a:rPr>
              <a:t> </a:t>
            </a:r>
            <a:r>
              <a:rPr sz="2400" dirty="0">
                <a:solidFill>
                  <a:srgbClr val="1F3763"/>
                </a:solidFill>
                <a:latin typeface="Calibri"/>
                <a:cs typeface="Calibri"/>
              </a:rPr>
              <a:t>operação</a:t>
            </a:r>
            <a:r>
              <a:rPr sz="2400" spc="-50" dirty="0">
                <a:solidFill>
                  <a:srgbClr val="1F3763"/>
                </a:solidFill>
                <a:latin typeface="Calibri"/>
                <a:cs typeface="Calibri"/>
              </a:rPr>
              <a:t> </a:t>
            </a:r>
            <a:r>
              <a:rPr sz="2400" spc="-25" dirty="0">
                <a:solidFill>
                  <a:srgbClr val="1F3763"/>
                </a:solidFill>
                <a:latin typeface="Calibri"/>
                <a:cs typeface="Calibri"/>
              </a:rPr>
              <a:t>da 	</a:t>
            </a:r>
            <a:r>
              <a:rPr sz="2400" spc="-10" dirty="0">
                <a:solidFill>
                  <a:srgbClr val="1F3763"/>
                </a:solidFill>
                <a:latin typeface="Calibri"/>
                <a:cs typeface="Calibri"/>
              </a:rPr>
              <a:t>antena.</a:t>
            </a:r>
            <a:endParaRPr sz="2400" dirty="0">
              <a:latin typeface="Calibri"/>
              <a:cs typeface="Calibri"/>
            </a:endParaRPr>
          </a:p>
        </p:txBody>
      </p:sp>
      <p:sp>
        <p:nvSpPr>
          <p:cNvPr id="9" name="object 5">
            <a:extLst>
              <a:ext uri="{FF2B5EF4-FFF2-40B4-BE49-F238E27FC236}">
                <a16:creationId xmlns:a16="http://schemas.microsoft.com/office/drawing/2014/main" id="{0A555ABC-F431-4F78-9CF9-E825CCBC0846}"/>
              </a:ext>
            </a:extLst>
          </p:cNvPr>
          <p:cNvSpPr txBox="1"/>
          <p:nvPr/>
        </p:nvSpPr>
        <p:spPr>
          <a:xfrm>
            <a:off x="8084781" y="2221714"/>
            <a:ext cx="3512185" cy="4446270"/>
          </a:xfrm>
          <a:prstGeom prst="rect">
            <a:avLst/>
          </a:prstGeom>
        </p:spPr>
        <p:txBody>
          <a:bodyPr vert="horz" wrap="square" lIns="0" tIns="12700" rIns="0" bIns="0" rtlCol="0">
            <a:spAutoFit/>
          </a:bodyPr>
          <a:lstStyle/>
          <a:p>
            <a:pPr marL="12700" marR="130810">
              <a:lnSpc>
                <a:spcPct val="107000"/>
              </a:lnSpc>
              <a:spcBef>
                <a:spcPts val="100"/>
              </a:spcBef>
            </a:pPr>
            <a:r>
              <a:rPr sz="2400" spc="-20" dirty="0">
                <a:solidFill>
                  <a:srgbClr val="1F3763"/>
                </a:solidFill>
                <a:latin typeface="Times New Roman"/>
                <a:cs typeface="Times New Roman"/>
              </a:rPr>
              <a:t>A</a:t>
            </a:r>
            <a:r>
              <a:rPr sz="2400" spc="-140" dirty="0">
                <a:solidFill>
                  <a:srgbClr val="1F3763"/>
                </a:solidFill>
                <a:latin typeface="Times New Roman"/>
                <a:cs typeface="Times New Roman"/>
              </a:rPr>
              <a:t> </a:t>
            </a:r>
            <a:r>
              <a:rPr sz="2400" dirty="0">
                <a:solidFill>
                  <a:srgbClr val="1F3763"/>
                </a:solidFill>
                <a:latin typeface="Times New Roman"/>
                <a:cs typeface="Times New Roman"/>
              </a:rPr>
              <a:t>diretividade</a:t>
            </a:r>
            <a:r>
              <a:rPr sz="2400" spc="-10" dirty="0">
                <a:solidFill>
                  <a:srgbClr val="1F3763"/>
                </a:solidFill>
                <a:latin typeface="Times New Roman"/>
                <a:cs typeface="Times New Roman"/>
              </a:rPr>
              <a:t> </a:t>
            </a:r>
            <a:r>
              <a:rPr sz="2400" dirty="0">
                <a:solidFill>
                  <a:srgbClr val="1F3763"/>
                </a:solidFill>
                <a:latin typeface="Times New Roman"/>
                <a:cs typeface="Times New Roman"/>
              </a:rPr>
              <a:t>e</a:t>
            </a:r>
            <a:r>
              <a:rPr sz="2400" spc="-10" dirty="0">
                <a:solidFill>
                  <a:srgbClr val="1F3763"/>
                </a:solidFill>
                <a:latin typeface="Times New Roman"/>
                <a:cs typeface="Times New Roman"/>
              </a:rPr>
              <a:t> </a:t>
            </a:r>
            <a:r>
              <a:rPr sz="2400" dirty="0">
                <a:solidFill>
                  <a:srgbClr val="1F3763"/>
                </a:solidFill>
                <a:latin typeface="Times New Roman"/>
                <a:cs typeface="Times New Roman"/>
              </a:rPr>
              <a:t>o</a:t>
            </a:r>
            <a:r>
              <a:rPr sz="2400" spc="-10" dirty="0">
                <a:solidFill>
                  <a:srgbClr val="1F3763"/>
                </a:solidFill>
                <a:latin typeface="Times New Roman"/>
                <a:cs typeface="Times New Roman"/>
              </a:rPr>
              <a:t> </a:t>
            </a:r>
            <a:r>
              <a:rPr sz="2400" dirty="0">
                <a:solidFill>
                  <a:srgbClr val="1F3763"/>
                </a:solidFill>
                <a:latin typeface="Times New Roman"/>
                <a:cs typeface="Times New Roman"/>
              </a:rPr>
              <a:t>ganho</a:t>
            </a:r>
            <a:r>
              <a:rPr sz="2400" spc="-10" dirty="0">
                <a:solidFill>
                  <a:srgbClr val="1F3763"/>
                </a:solidFill>
                <a:latin typeface="Times New Roman"/>
                <a:cs typeface="Times New Roman"/>
              </a:rPr>
              <a:t> </a:t>
            </a:r>
            <a:r>
              <a:rPr sz="2400" spc="-25" dirty="0">
                <a:solidFill>
                  <a:srgbClr val="1F3763"/>
                </a:solidFill>
                <a:latin typeface="Times New Roman"/>
                <a:cs typeface="Times New Roman"/>
              </a:rPr>
              <a:t>de </a:t>
            </a:r>
            <a:r>
              <a:rPr sz="2400" dirty="0">
                <a:solidFill>
                  <a:srgbClr val="1F3763"/>
                </a:solidFill>
                <a:latin typeface="Times New Roman"/>
                <a:cs typeface="Times New Roman"/>
              </a:rPr>
              <a:t>uma</a:t>
            </a:r>
            <a:r>
              <a:rPr sz="2400" spc="-10" dirty="0">
                <a:solidFill>
                  <a:srgbClr val="1F3763"/>
                </a:solidFill>
                <a:latin typeface="Times New Roman"/>
                <a:cs typeface="Times New Roman"/>
              </a:rPr>
              <a:t> </a:t>
            </a:r>
            <a:r>
              <a:rPr sz="2400" dirty="0">
                <a:solidFill>
                  <a:srgbClr val="1F3763"/>
                </a:solidFill>
                <a:latin typeface="Times New Roman"/>
                <a:cs typeface="Times New Roman"/>
              </a:rPr>
              <a:t>antena</a:t>
            </a:r>
            <a:r>
              <a:rPr sz="2400" spc="-5" dirty="0">
                <a:solidFill>
                  <a:srgbClr val="1F3763"/>
                </a:solidFill>
                <a:latin typeface="Times New Roman"/>
                <a:cs typeface="Times New Roman"/>
              </a:rPr>
              <a:t> </a:t>
            </a:r>
            <a:r>
              <a:rPr sz="2400" spc="-10" dirty="0">
                <a:solidFill>
                  <a:srgbClr val="1F3763"/>
                </a:solidFill>
                <a:latin typeface="Times New Roman"/>
                <a:cs typeface="Times New Roman"/>
              </a:rPr>
              <a:t>estão </a:t>
            </a:r>
            <a:r>
              <a:rPr sz="2400" dirty="0">
                <a:solidFill>
                  <a:srgbClr val="1F3763"/>
                </a:solidFill>
                <a:latin typeface="Times New Roman"/>
                <a:cs typeface="Times New Roman"/>
              </a:rPr>
              <a:t>relacionados</a:t>
            </a:r>
            <a:r>
              <a:rPr sz="2400" spc="-45" dirty="0">
                <a:solidFill>
                  <a:srgbClr val="1F3763"/>
                </a:solidFill>
                <a:latin typeface="Times New Roman"/>
                <a:cs typeface="Times New Roman"/>
              </a:rPr>
              <a:t> </a:t>
            </a:r>
            <a:r>
              <a:rPr sz="2400" dirty="0">
                <a:solidFill>
                  <a:srgbClr val="1F3763"/>
                </a:solidFill>
                <a:latin typeface="Times New Roman"/>
                <a:cs typeface="Times New Roman"/>
              </a:rPr>
              <a:t>pela</a:t>
            </a:r>
            <a:r>
              <a:rPr sz="2400" spc="-35" dirty="0">
                <a:solidFill>
                  <a:srgbClr val="1F3763"/>
                </a:solidFill>
                <a:latin typeface="Times New Roman"/>
                <a:cs typeface="Times New Roman"/>
              </a:rPr>
              <a:t> </a:t>
            </a:r>
            <a:r>
              <a:rPr sz="2400" spc="-10" dirty="0">
                <a:solidFill>
                  <a:srgbClr val="1F3763"/>
                </a:solidFill>
                <a:latin typeface="Times New Roman"/>
                <a:cs typeface="Times New Roman"/>
              </a:rPr>
              <a:t>seguinte fórmula:</a:t>
            </a:r>
            <a:endParaRPr sz="2400" dirty="0">
              <a:latin typeface="Times New Roman"/>
              <a:cs typeface="Times New Roman"/>
            </a:endParaRPr>
          </a:p>
          <a:p>
            <a:pPr marL="927100">
              <a:lnSpc>
                <a:spcPct val="100000"/>
              </a:lnSpc>
              <a:spcBef>
                <a:spcPts val="1000"/>
              </a:spcBef>
            </a:pPr>
            <a:r>
              <a:rPr sz="2400" dirty="0">
                <a:solidFill>
                  <a:srgbClr val="1F3763"/>
                </a:solidFill>
                <a:latin typeface="Times New Roman"/>
                <a:cs typeface="Times New Roman"/>
              </a:rPr>
              <a:t>G</a:t>
            </a:r>
            <a:r>
              <a:rPr sz="2400" spc="-20" dirty="0">
                <a:solidFill>
                  <a:srgbClr val="1F3763"/>
                </a:solidFill>
                <a:latin typeface="Times New Roman"/>
                <a:cs typeface="Times New Roman"/>
              </a:rPr>
              <a:t> </a:t>
            </a:r>
            <a:r>
              <a:rPr sz="2400" dirty="0">
                <a:solidFill>
                  <a:srgbClr val="1F3763"/>
                </a:solidFill>
                <a:latin typeface="Times New Roman"/>
                <a:cs typeface="Times New Roman"/>
              </a:rPr>
              <a:t>=</a:t>
            </a:r>
            <a:r>
              <a:rPr sz="2400" spc="-10" dirty="0">
                <a:solidFill>
                  <a:srgbClr val="1F3763"/>
                </a:solidFill>
                <a:latin typeface="Times New Roman"/>
                <a:cs typeface="Times New Roman"/>
              </a:rPr>
              <a:t> </a:t>
            </a:r>
            <a:r>
              <a:rPr sz="2400" dirty="0">
                <a:solidFill>
                  <a:srgbClr val="1F3763"/>
                </a:solidFill>
                <a:latin typeface="Times New Roman"/>
                <a:cs typeface="Times New Roman"/>
              </a:rPr>
              <a:t>D</a:t>
            </a:r>
            <a:r>
              <a:rPr sz="2400" spc="-15" dirty="0">
                <a:solidFill>
                  <a:srgbClr val="1F3763"/>
                </a:solidFill>
                <a:latin typeface="Times New Roman"/>
                <a:cs typeface="Times New Roman"/>
              </a:rPr>
              <a:t> </a:t>
            </a:r>
            <a:r>
              <a:rPr sz="2400" dirty="0">
                <a:solidFill>
                  <a:srgbClr val="1F3763"/>
                </a:solidFill>
                <a:latin typeface="Times New Roman"/>
                <a:cs typeface="Times New Roman"/>
              </a:rPr>
              <a:t>*</a:t>
            </a:r>
            <a:r>
              <a:rPr sz="2400" spc="-5" dirty="0">
                <a:solidFill>
                  <a:srgbClr val="1F3763"/>
                </a:solidFill>
                <a:latin typeface="Times New Roman"/>
                <a:cs typeface="Times New Roman"/>
              </a:rPr>
              <a:t> </a:t>
            </a:r>
            <a:r>
              <a:rPr sz="2400" spc="-50" dirty="0">
                <a:solidFill>
                  <a:srgbClr val="1F3763"/>
                </a:solidFill>
                <a:latin typeface="Times New Roman"/>
                <a:cs typeface="Times New Roman"/>
              </a:rPr>
              <a:t>η</a:t>
            </a:r>
            <a:endParaRPr sz="2400" dirty="0">
              <a:latin typeface="Times New Roman"/>
              <a:cs typeface="Times New Roman"/>
            </a:endParaRPr>
          </a:p>
          <a:p>
            <a:pPr marL="12700">
              <a:lnSpc>
                <a:spcPct val="100000"/>
              </a:lnSpc>
              <a:spcBef>
                <a:spcPts val="1000"/>
              </a:spcBef>
            </a:pPr>
            <a:r>
              <a:rPr sz="2400" spc="-10" dirty="0">
                <a:solidFill>
                  <a:srgbClr val="1F3763"/>
                </a:solidFill>
                <a:latin typeface="Times New Roman"/>
                <a:cs typeface="Times New Roman"/>
              </a:rPr>
              <a:t>Onde:</a:t>
            </a:r>
            <a:endParaRPr sz="2400" dirty="0">
              <a:latin typeface="Times New Roman"/>
              <a:cs typeface="Times New Roman"/>
            </a:endParaRPr>
          </a:p>
          <a:p>
            <a:pPr marL="12700">
              <a:lnSpc>
                <a:spcPct val="100000"/>
              </a:lnSpc>
              <a:spcBef>
                <a:spcPts val="1000"/>
              </a:spcBef>
            </a:pPr>
            <a:r>
              <a:rPr sz="2400" dirty="0">
                <a:solidFill>
                  <a:srgbClr val="1F3763"/>
                </a:solidFill>
                <a:latin typeface="Times New Roman"/>
                <a:cs typeface="Times New Roman"/>
              </a:rPr>
              <a:t>G</a:t>
            </a:r>
            <a:r>
              <a:rPr sz="2400" spc="-20" dirty="0">
                <a:solidFill>
                  <a:srgbClr val="1F3763"/>
                </a:solidFill>
                <a:latin typeface="Times New Roman"/>
                <a:cs typeface="Times New Roman"/>
              </a:rPr>
              <a:t> </a:t>
            </a:r>
            <a:r>
              <a:rPr sz="2400" dirty="0">
                <a:solidFill>
                  <a:srgbClr val="1F3763"/>
                </a:solidFill>
                <a:latin typeface="Times New Roman"/>
                <a:cs typeface="Times New Roman"/>
              </a:rPr>
              <a:t>é</a:t>
            </a:r>
            <a:r>
              <a:rPr sz="2400" spc="-5" dirty="0">
                <a:solidFill>
                  <a:srgbClr val="1F3763"/>
                </a:solidFill>
                <a:latin typeface="Times New Roman"/>
                <a:cs typeface="Times New Roman"/>
              </a:rPr>
              <a:t> </a:t>
            </a:r>
            <a:r>
              <a:rPr sz="2400" dirty="0">
                <a:solidFill>
                  <a:srgbClr val="1F3763"/>
                </a:solidFill>
                <a:latin typeface="Times New Roman"/>
                <a:cs typeface="Times New Roman"/>
              </a:rPr>
              <a:t>o</a:t>
            </a:r>
            <a:r>
              <a:rPr sz="2400" spc="-5" dirty="0">
                <a:solidFill>
                  <a:srgbClr val="1F3763"/>
                </a:solidFill>
                <a:latin typeface="Times New Roman"/>
                <a:cs typeface="Times New Roman"/>
              </a:rPr>
              <a:t> </a:t>
            </a:r>
            <a:r>
              <a:rPr sz="2400" dirty="0">
                <a:solidFill>
                  <a:srgbClr val="1F3763"/>
                </a:solidFill>
                <a:latin typeface="Times New Roman"/>
                <a:cs typeface="Times New Roman"/>
              </a:rPr>
              <a:t>ganho</a:t>
            </a:r>
            <a:r>
              <a:rPr sz="2400" spc="-10" dirty="0">
                <a:solidFill>
                  <a:srgbClr val="1F3763"/>
                </a:solidFill>
                <a:latin typeface="Times New Roman"/>
                <a:cs typeface="Times New Roman"/>
              </a:rPr>
              <a:t> </a:t>
            </a:r>
            <a:r>
              <a:rPr sz="2400" dirty="0">
                <a:solidFill>
                  <a:srgbClr val="1F3763"/>
                </a:solidFill>
                <a:latin typeface="Times New Roman"/>
                <a:cs typeface="Times New Roman"/>
              </a:rPr>
              <a:t>da</a:t>
            </a:r>
            <a:r>
              <a:rPr sz="2400" spc="-10" dirty="0">
                <a:solidFill>
                  <a:srgbClr val="1F3763"/>
                </a:solidFill>
                <a:latin typeface="Times New Roman"/>
                <a:cs typeface="Times New Roman"/>
              </a:rPr>
              <a:t> antena.</a:t>
            </a:r>
            <a:endParaRPr sz="2400" dirty="0">
              <a:latin typeface="Times New Roman"/>
              <a:cs typeface="Times New Roman"/>
            </a:endParaRPr>
          </a:p>
          <a:p>
            <a:pPr marL="12700">
              <a:lnSpc>
                <a:spcPct val="100000"/>
              </a:lnSpc>
              <a:spcBef>
                <a:spcPts val="1000"/>
              </a:spcBef>
            </a:pPr>
            <a:r>
              <a:rPr sz="2400" dirty="0">
                <a:solidFill>
                  <a:srgbClr val="1F3763"/>
                </a:solidFill>
                <a:latin typeface="Times New Roman"/>
                <a:cs typeface="Times New Roman"/>
              </a:rPr>
              <a:t>D</a:t>
            </a:r>
            <a:r>
              <a:rPr sz="2400" spc="-20" dirty="0">
                <a:solidFill>
                  <a:srgbClr val="1F3763"/>
                </a:solidFill>
                <a:latin typeface="Times New Roman"/>
                <a:cs typeface="Times New Roman"/>
              </a:rPr>
              <a:t> </a:t>
            </a:r>
            <a:r>
              <a:rPr sz="2400" dirty="0">
                <a:solidFill>
                  <a:srgbClr val="1F3763"/>
                </a:solidFill>
                <a:latin typeface="Times New Roman"/>
                <a:cs typeface="Times New Roman"/>
              </a:rPr>
              <a:t>é</a:t>
            </a:r>
            <a:r>
              <a:rPr sz="2400" spc="-10" dirty="0">
                <a:solidFill>
                  <a:srgbClr val="1F3763"/>
                </a:solidFill>
                <a:latin typeface="Times New Roman"/>
                <a:cs typeface="Times New Roman"/>
              </a:rPr>
              <a:t> </a:t>
            </a:r>
            <a:r>
              <a:rPr sz="2400" dirty="0">
                <a:solidFill>
                  <a:srgbClr val="1F3763"/>
                </a:solidFill>
                <a:latin typeface="Times New Roman"/>
                <a:cs typeface="Times New Roman"/>
              </a:rPr>
              <a:t>a</a:t>
            </a:r>
            <a:r>
              <a:rPr sz="2400" spc="-15" dirty="0">
                <a:solidFill>
                  <a:srgbClr val="1F3763"/>
                </a:solidFill>
                <a:latin typeface="Times New Roman"/>
                <a:cs typeface="Times New Roman"/>
              </a:rPr>
              <a:t> </a:t>
            </a:r>
            <a:r>
              <a:rPr sz="2400" dirty="0">
                <a:solidFill>
                  <a:srgbClr val="1F3763"/>
                </a:solidFill>
                <a:latin typeface="Times New Roman"/>
                <a:cs typeface="Times New Roman"/>
              </a:rPr>
              <a:t>diretividade</a:t>
            </a:r>
            <a:r>
              <a:rPr sz="2400" spc="-10" dirty="0">
                <a:solidFill>
                  <a:srgbClr val="1F3763"/>
                </a:solidFill>
                <a:latin typeface="Times New Roman"/>
                <a:cs typeface="Times New Roman"/>
              </a:rPr>
              <a:t> </a:t>
            </a:r>
            <a:r>
              <a:rPr sz="2400" dirty="0">
                <a:solidFill>
                  <a:srgbClr val="1F3763"/>
                </a:solidFill>
                <a:latin typeface="Times New Roman"/>
                <a:cs typeface="Times New Roman"/>
              </a:rPr>
              <a:t>da</a:t>
            </a:r>
            <a:r>
              <a:rPr sz="2400" spc="-15" dirty="0">
                <a:solidFill>
                  <a:srgbClr val="1F3763"/>
                </a:solidFill>
                <a:latin typeface="Times New Roman"/>
                <a:cs typeface="Times New Roman"/>
              </a:rPr>
              <a:t> </a:t>
            </a:r>
            <a:r>
              <a:rPr sz="2400" spc="-10" dirty="0">
                <a:solidFill>
                  <a:srgbClr val="1F3763"/>
                </a:solidFill>
                <a:latin typeface="Times New Roman"/>
                <a:cs typeface="Times New Roman"/>
              </a:rPr>
              <a:t>antena.</a:t>
            </a:r>
            <a:endParaRPr sz="2400" dirty="0">
              <a:latin typeface="Times New Roman"/>
              <a:cs typeface="Times New Roman"/>
            </a:endParaRPr>
          </a:p>
          <a:p>
            <a:pPr marL="12700" marR="412115">
              <a:lnSpc>
                <a:spcPct val="107000"/>
              </a:lnSpc>
              <a:spcBef>
                <a:spcPts val="800"/>
              </a:spcBef>
            </a:pPr>
            <a:r>
              <a:rPr sz="2400" dirty="0">
                <a:solidFill>
                  <a:srgbClr val="1F3763"/>
                </a:solidFill>
                <a:latin typeface="Times New Roman"/>
                <a:cs typeface="Times New Roman"/>
              </a:rPr>
              <a:t>η</a:t>
            </a:r>
            <a:r>
              <a:rPr sz="2400" spc="-5" dirty="0">
                <a:solidFill>
                  <a:srgbClr val="1F3763"/>
                </a:solidFill>
                <a:latin typeface="Times New Roman"/>
                <a:cs typeface="Times New Roman"/>
              </a:rPr>
              <a:t> </a:t>
            </a:r>
            <a:r>
              <a:rPr sz="2400" dirty="0">
                <a:solidFill>
                  <a:srgbClr val="1F3763"/>
                </a:solidFill>
                <a:latin typeface="Times New Roman"/>
                <a:cs typeface="Times New Roman"/>
              </a:rPr>
              <a:t>é</a:t>
            </a:r>
            <a:r>
              <a:rPr sz="2400" spc="-5" dirty="0">
                <a:solidFill>
                  <a:srgbClr val="1F3763"/>
                </a:solidFill>
                <a:latin typeface="Times New Roman"/>
                <a:cs typeface="Times New Roman"/>
              </a:rPr>
              <a:t> </a:t>
            </a:r>
            <a:r>
              <a:rPr sz="2400" dirty="0">
                <a:solidFill>
                  <a:srgbClr val="1F3763"/>
                </a:solidFill>
                <a:latin typeface="Times New Roman"/>
                <a:cs typeface="Times New Roman"/>
              </a:rPr>
              <a:t>a</a:t>
            </a:r>
            <a:r>
              <a:rPr sz="2400" spc="-5" dirty="0">
                <a:solidFill>
                  <a:srgbClr val="1F3763"/>
                </a:solidFill>
                <a:latin typeface="Times New Roman"/>
                <a:cs typeface="Times New Roman"/>
              </a:rPr>
              <a:t> </a:t>
            </a:r>
            <a:r>
              <a:rPr sz="2400" dirty="0">
                <a:solidFill>
                  <a:srgbClr val="1F3763"/>
                </a:solidFill>
                <a:latin typeface="Times New Roman"/>
                <a:cs typeface="Times New Roman"/>
              </a:rPr>
              <a:t>eficiência</a:t>
            </a:r>
            <a:r>
              <a:rPr sz="2400" spc="-5" dirty="0">
                <a:solidFill>
                  <a:srgbClr val="1F3763"/>
                </a:solidFill>
                <a:latin typeface="Times New Roman"/>
                <a:cs typeface="Times New Roman"/>
              </a:rPr>
              <a:t> </a:t>
            </a:r>
            <a:r>
              <a:rPr sz="2400" dirty="0">
                <a:solidFill>
                  <a:srgbClr val="1F3763"/>
                </a:solidFill>
                <a:latin typeface="Times New Roman"/>
                <a:cs typeface="Times New Roman"/>
              </a:rPr>
              <a:t>da</a:t>
            </a:r>
            <a:r>
              <a:rPr sz="2400" spc="-5" dirty="0">
                <a:solidFill>
                  <a:srgbClr val="1F3763"/>
                </a:solidFill>
                <a:latin typeface="Times New Roman"/>
                <a:cs typeface="Times New Roman"/>
              </a:rPr>
              <a:t> </a:t>
            </a:r>
            <a:r>
              <a:rPr sz="2400" spc="-10" dirty="0">
                <a:solidFill>
                  <a:srgbClr val="1F3763"/>
                </a:solidFill>
                <a:latin typeface="Times New Roman"/>
                <a:cs typeface="Times New Roman"/>
              </a:rPr>
              <a:t>antena </a:t>
            </a:r>
            <a:r>
              <a:rPr sz="2400" dirty="0">
                <a:solidFill>
                  <a:srgbClr val="1F3763"/>
                </a:solidFill>
                <a:latin typeface="Times New Roman"/>
                <a:cs typeface="Times New Roman"/>
              </a:rPr>
              <a:t>(geralmente</a:t>
            </a:r>
            <a:r>
              <a:rPr sz="2400" spc="-15" dirty="0">
                <a:solidFill>
                  <a:srgbClr val="1F3763"/>
                </a:solidFill>
                <a:latin typeface="Times New Roman"/>
                <a:cs typeface="Times New Roman"/>
              </a:rPr>
              <a:t> </a:t>
            </a:r>
            <a:r>
              <a:rPr sz="2400" dirty="0">
                <a:solidFill>
                  <a:srgbClr val="1F3763"/>
                </a:solidFill>
                <a:latin typeface="Times New Roman"/>
                <a:cs typeface="Times New Roman"/>
              </a:rPr>
              <a:t>entre</a:t>
            </a:r>
            <a:r>
              <a:rPr sz="2400" spc="-15" dirty="0">
                <a:solidFill>
                  <a:srgbClr val="1F3763"/>
                </a:solidFill>
                <a:latin typeface="Times New Roman"/>
                <a:cs typeface="Times New Roman"/>
              </a:rPr>
              <a:t> </a:t>
            </a:r>
            <a:r>
              <a:rPr sz="2400" dirty="0">
                <a:solidFill>
                  <a:srgbClr val="1F3763"/>
                </a:solidFill>
                <a:latin typeface="Times New Roman"/>
                <a:cs typeface="Times New Roman"/>
              </a:rPr>
              <a:t>0</a:t>
            </a:r>
            <a:r>
              <a:rPr sz="2400" spc="-15" dirty="0">
                <a:solidFill>
                  <a:srgbClr val="1F3763"/>
                </a:solidFill>
                <a:latin typeface="Times New Roman"/>
                <a:cs typeface="Times New Roman"/>
              </a:rPr>
              <a:t> </a:t>
            </a:r>
            <a:r>
              <a:rPr sz="2400" dirty="0">
                <a:solidFill>
                  <a:srgbClr val="1F3763"/>
                </a:solidFill>
                <a:latin typeface="Times New Roman"/>
                <a:cs typeface="Times New Roman"/>
              </a:rPr>
              <a:t>e</a:t>
            </a:r>
            <a:r>
              <a:rPr sz="2400" spc="-10" dirty="0">
                <a:solidFill>
                  <a:srgbClr val="1F3763"/>
                </a:solidFill>
                <a:latin typeface="Times New Roman"/>
                <a:cs typeface="Times New Roman"/>
              </a:rPr>
              <a:t> </a:t>
            </a:r>
            <a:r>
              <a:rPr sz="2400" spc="-25" dirty="0">
                <a:solidFill>
                  <a:srgbClr val="1F3763"/>
                </a:solidFill>
                <a:latin typeface="Times New Roman"/>
                <a:cs typeface="Times New Roman"/>
              </a:rPr>
              <a:t>1).</a:t>
            </a:r>
            <a:endParaRPr sz="2400" dirty="0">
              <a:latin typeface="Times New Roman"/>
              <a:cs typeface="Times New Roman"/>
            </a:endParaRPr>
          </a:p>
        </p:txBody>
      </p:sp>
      <p:sp>
        <p:nvSpPr>
          <p:cNvPr id="10" name="object 4">
            <a:extLst>
              <a:ext uri="{FF2B5EF4-FFF2-40B4-BE49-F238E27FC236}">
                <a16:creationId xmlns:a16="http://schemas.microsoft.com/office/drawing/2014/main" id="{0DB5DD4C-F70B-4FB8-B1AD-4DB6B251FB56}"/>
              </a:ext>
            </a:extLst>
          </p:cNvPr>
          <p:cNvSpPr txBox="1"/>
          <p:nvPr/>
        </p:nvSpPr>
        <p:spPr>
          <a:xfrm>
            <a:off x="704999" y="1079768"/>
            <a:ext cx="10909935" cy="989330"/>
          </a:xfrm>
          <a:prstGeom prst="rect">
            <a:avLst/>
          </a:prstGeom>
        </p:spPr>
        <p:txBody>
          <a:bodyPr vert="horz" wrap="square" lIns="0" tIns="12700" rIns="0" bIns="0" rtlCol="0">
            <a:spAutoFit/>
          </a:bodyPr>
          <a:lstStyle/>
          <a:p>
            <a:pPr marL="38100" marR="30480" indent="7353934">
              <a:lnSpc>
                <a:spcPct val="131700"/>
              </a:lnSpc>
              <a:spcBef>
                <a:spcPts val="100"/>
              </a:spcBef>
              <a:tabLst>
                <a:tab pos="7392034" algn="l"/>
              </a:tabLst>
            </a:pPr>
            <a:r>
              <a:rPr sz="2400" dirty="0">
                <a:solidFill>
                  <a:srgbClr val="1F3763"/>
                </a:solidFill>
                <a:latin typeface="Times New Roman"/>
                <a:cs typeface="Times New Roman"/>
              </a:rPr>
              <a:t>Relação</a:t>
            </a:r>
            <a:r>
              <a:rPr sz="2400" spc="-30" dirty="0">
                <a:solidFill>
                  <a:srgbClr val="1F3763"/>
                </a:solidFill>
                <a:latin typeface="Times New Roman"/>
                <a:cs typeface="Times New Roman"/>
              </a:rPr>
              <a:t> </a:t>
            </a:r>
            <a:r>
              <a:rPr sz="2400" dirty="0">
                <a:solidFill>
                  <a:srgbClr val="1F3763"/>
                </a:solidFill>
                <a:latin typeface="Times New Roman"/>
                <a:cs typeface="Times New Roman"/>
              </a:rPr>
              <a:t>entre</a:t>
            </a:r>
            <a:r>
              <a:rPr sz="2400" spc="-30" dirty="0">
                <a:solidFill>
                  <a:srgbClr val="1F3763"/>
                </a:solidFill>
                <a:latin typeface="Times New Roman"/>
                <a:cs typeface="Times New Roman"/>
              </a:rPr>
              <a:t> </a:t>
            </a:r>
            <a:r>
              <a:rPr sz="2400" dirty="0">
                <a:solidFill>
                  <a:srgbClr val="1F3763"/>
                </a:solidFill>
                <a:latin typeface="Times New Roman"/>
                <a:cs typeface="Times New Roman"/>
              </a:rPr>
              <a:t>Diretividade</a:t>
            </a:r>
            <a:r>
              <a:rPr sz="2400" spc="-25" dirty="0">
                <a:solidFill>
                  <a:srgbClr val="1F3763"/>
                </a:solidFill>
                <a:latin typeface="Times New Roman"/>
                <a:cs typeface="Times New Roman"/>
              </a:rPr>
              <a:t> </a:t>
            </a:r>
            <a:r>
              <a:rPr sz="2400" spc="-50" dirty="0">
                <a:solidFill>
                  <a:srgbClr val="1F3763"/>
                </a:solidFill>
                <a:latin typeface="Times New Roman"/>
                <a:cs typeface="Times New Roman"/>
              </a:rPr>
              <a:t>e </a:t>
            </a:r>
            <a:r>
              <a:rPr sz="2400" spc="-20" dirty="0">
                <a:solidFill>
                  <a:srgbClr val="1F3763"/>
                </a:solidFill>
                <a:latin typeface="Times New Roman"/>
                <a:cs typeface="Times New Roman"/>
              </a:rPr>
              <a:t>A</a:t>
            </a:r>
            <a:r>
              <a:rPr sz="2400" spc="-140" dirty="0">
                <a:solidFill>
                  <a:srgbClr val="1F3763"/>
                </a:solidFill>
                <a:latin typeface="Times New Roman"/>
                <a:cs typeface="Times New Roman"/>
              </a:rPr>
              <a:t> </a:t>
            </a:r>
            <a:r>
              <a:rPr sz="2400" dirty="0">
                <a:solidFill>
                  <a:srgbClr val="1F3763"/>
                </a:solidFill>
                <a:latin typeface="Times New Roman"/>
                <a:cs typeface="Times New Roman"/>
              </a:rPr>
              <a:t>diretividade</a:t>
            </a:r>
            <a:r>
              <a:rPr sz="2400" spc="-20" dirty="0">
                <a:solidFill>
                  <a:srgbClr val="1F3763"/>
                </a:solidFill>
                <a:latin typeface="Times New Roman"/>
                <a:cs typeface="Times New Roman"/>
              </a:rPr>
              <a:t> </a:t>
            </a:r>
            <a:r>
              <a:rPr sz="2400" dirty="0">
                <a:solidFill>
                  <a:srgbClr val="1F3763"/>
                </a:solidFill>
                <a:latin typeface="Times New Roman"/>
                <a:cs typeface="Times New Roman"/>
              </a:rPr>
              <a:t>de</a:t>
            </a:r>
            <a:r>
              <a:rPr sz="2400" spc="-10" dirty="0">
                <a:solidFill>
                  <a:srgbClr val="1F3763"/>
                </a:solidFill>
                <a:latin typeface="Times New Roman"/>
                <a:cs typeface="Times New Roman"/>
              </a:rPr>
              <a:t> </a:t>
            </a:r>
            <a:r>
              <a:rPr sz="2400" dirty="0">
                <a:solidFill>
                  <a:srgbClr val="1F3763"/>
                </a:solidFill>
                <a:latin typeface="Times New Roman"/>
                <a:cs typeface="Times New Roman"/>
              </a:rPr>
              <a:t>uma</a:t>
            </a:r>
            <a:r>
              <a:rPr sz="2400" spc="-10" dirty="0">
                <a:solidFill>
                  <a:srgbClr val="1F3763"/>
                </a:solidFill>
                <a:latin typeface="Times New Roman"/>
                <a:cs typeface="Times New Roman"/>
              </a:rPr>
              <a:t> </a:t>
            </a:r>
            <a:r>
              <a:rPr sz="2400" dirty="0">
                <a:solidFill>
                  <a:srgbClr val="1F3763"/>
                </a:solidFill>
                <a:latin typeface="Times New Roman"/>
                <a:cs typeface="Times New Roman"/>
              </a:rPr>
              <a:t>antena</a:t>
            </a:r>
            <a:r>
              <a:rPr sz="2400" spc="-10" dirty="0">
                <a:solidFill>
                  <a:srgbClr val="1F3763"/>
                </a:solidFill>
                <a:latin typeface="Times New Roman"/>
                <a:cs typeface="Times New Roman"/>
              </a:rPr>
              <a:t> refere-</a:t>
            </a:r>
            <a:r>
              <a:rPr sz="2400" dirty="0">
                <a:solidFill>
                  <a:srgbClr val="1F3763"/>
                </a:solidFill>
                <a:latin typeface="Times New Roman"/>
                <a:cs typeface="Times New Roman"/>
              </a:rPr>
              <a:t>se</a:t>
            </a:r>
            <a:r>
              <a:rPr sz="2400" spc="-10" dirty="0">
                <a:solidFill>
                  <a:srgbClr val="1F3763"/>
                </a:solidFill>
                <a:latin typeface="Times New Roman"/>
                <a:cs typeface="Times New Roman"/>
              </a:rPr>
              <a:t> </a:t>
            </a:r>
            <a:r>
              <a:rPr sz="2400" dirty="0">
                <a:solidFill>
                  <a:srgbClr val="1F3763"/>
                </a:solidFill>
                <a:latin typeface="Times New Roman"/>
                <a:cs typeface="Times New Roman"/>
              </a:rPr>
              <a:t>à</a:t>
            </a:r>
            <a:r>
              <a:rPr sz="2400" spc="-10" dirty="0">
                <a:solidFill>
                  <a:srgbClr val="1F3763"/>
                </a:solidFill>
                <a:latin typeface="Times New Roman"/>
                <a:cs typeface="Times New Roman"/>
              </a:rPr>
              <a:t> </a:t>
            </a:r>
            <a:r>
              <a:rPr sz="2400" dirty="0">
                <a:solidFill>
                  <a:srgbClr val="1F3763"/>
                </a:solidFill>
                <a:latin typeface="Times New Roman"/>
                <a:cs typeface="Times New Roman"/>
              </a:rPr>
              <a:t>sua</a:t>
            </a:r>
            <a:r>
              <a:rPr sz="2400" spc="-5" dirty="0">
                <a:solidFill>
                  <a:srgbClr val="1F3763"/>
                </a:solidFill>
                <a:latin typeface="Times New Roman"/>
                <a:cs typeface="Times New Roman"/>
              </a:rPr>
              <a:t> </a:t>
            </a:r>
            <a:r>
              <a:rPr sz="2400" dirty="0">
                <a:solidFill>
                  <a:srgbClr val="1F3763"/>
                </a:solidFill>
                <a:latin typeface="Times New Roman"/>
                <a:cs typeface="Times New Roman"/>
              </a:rPr>
              <a:t>capacidade</a:t>
            </a:r>
            <a:r>
              <a:rPr sz="2400" spc="-10" dirty="0">
                <a:solidFill>
                  <a:srgbClr val="1F3763"/>
                </a:solidFill>
                <a:latin typeface="Times New Roman"/>
                <a:cs typeface="Times New Roman"/>
              </a:rPr>
              <a:t> </a:t>
            </a:r>
            <a:r>
              <a:rPr sz="2400" spc="-25" dirty="0">
                <a:solidFill>
                  <a:srgbClr val="1F3763"/>
                </a:solidFill>
                <a:latin typeface="Times New Roman"/>
                <a:cs typeface="Times New Roman"/>
              </a:rPr>
              <a:t>de</a:t>
            </a:r>
            <a:r>
              <a:rPr sz="2400" dirty="0">
                <a:solidFill>
                  <a:srgbClr val="1F3763"/>
                </a:solidFill>
                <a:latin typeface="Times New Roman"/>
                <a:cs typeface="Times New Roman"/>
              </a:rPr>
              <a:t>	</a:t>
            </a:r>
            <a:r>
              <a:rPr sz="3600" spc="-15" baseline="16203" dirty="0">
                <a:solidFill>
                  <a:srgbClr val="1F3763"/>
                </a:solidFill>
                <a:latin typeface="Times New Roman"/>
                <a:cs typeface="Times New Roman"/>
              </a:rPr>
              <a:t>Ganho</a:t>
            </a:r>
            <a:endParaRPr sz="3600" baseline="16203" dirty="0">
              <a:latin typeface="Times New Roman"/>
              <a:cs typeface="Times New Roman"/>
            </a:endParaRPr>
          </a:p>
        </p:txBody>
      </p:sp>
      <p:sp>
        <p:nvSpPr>
          <p:cNvPr id="2" name="Retângulo 1">
            <a:extLst>
              <a:ext uri="{FF2B5EF4-FFF2-40B4-BE49-F238E27FC236}">
                <a16:creationId xmlns:a16="http://schemas.microsoft.com/office/drawing/2014/main" id="{23395349-12C4-4B03-AF1B-605DD4827C8D}"/>
              </a:ext>
            </a:extLst>
          </p:cNvPr>
          <p:cNvSpPr/>
          <p:nvPr/>
        </p:nvSpPr>
        <p:spPr>
          <a:xfrm>
            <a:off x="704999" y="874498"/>
            <a:ext cx="2540760" cy="646331"/>
          </a:xfrm>
          <a:prstGeom prst="rect">
            <a:avLst/>
          </a:prstGeom>
        </p:spPr>
        <p:txBody>
          <a:bodyPr wrap="none">
            <a:spAutoFit/>
          </a:bodyPr>
          <a:lstStyle/>
          <a:p>
            <a:r>
              <a:rPr lang="pt-AO" sz="3600" b="1" dirty="0">
                <a:cs typeface="Times New Roman"/>
              </a:rPr>
              <a:t>Diretividade</a:t>
            </a:r>
            <a:endParaRPr lang="pt-PT" sz="3600" b="1" dirty="0"/>
          </a:p>
        </p:txBody>
      </p:sp>
    </p:spTree>
    <p:extLst>
      <p:ext uri="{BB962C8B-B14F-4D97-AF65-F5344CB8AC3E}">
        <p14:creationId xmlns:p14="http://schemas.microsoft.com/office/powerpoint/2010/main" val="1128587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0377" y="73051"/>
            <a:ext cx="707625" cy="584915"/>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2">
            <a:extLst>
              <a:ext uri="{FF2B5EF4-FFF2-40B4-BE49-F238E27FC236}">
                <a16:creationId xmlns:a16="http://schemas.microsoft.com/office/drawing/2014/main" id="{2AAAC816-DFC7-4FEB-85B3-9A5D59C99C6D}"/>
              </a:ext>
            </a:extLst>
          </p:cNvPr>
          <p:cNvSpPr txBox="1">
            <a:spLocks noGrp="1"/>
          </p:cNvSpPr>
          <p:nvPr>
            <p:ph type="title"/>
          </p:nvPr>
        </p:nvSpPr>
        <p:spPr>
          <a:xfrm>
            <a:off x="856538" y="261099"/>
            <a:ext cx="8583854" cy="443711"/>
          </a:xfrm>
          <a:prstGeom prst="rect">
            <a:avLst/>
          </a:prstGeom>
        </p:spPr>
        <p:txBody>
          <a:bodyPr vert="horz" wrap="square" lIns="0" tIns="12700" rIns="0" bIns="0" rtlCol="0">
            <a:spAutoFit/>
          </a:bodyPr>
          <a:lstStyle/>
          <a:p>
            <a:pPr marL="12700">
              <a:lnSpc>
                <a:spcPct val="100000"/>
              </a:lnSpc>
              <a:spcBef>
                <a:spcPts val="100"/>
              </a:spcBef>
              <a:tabLst>
                <a:tab pos="455295" algn="l"/>
              </a:tabLst>
            </a:pPr>
            <a:r>
              <a:rPr sz="2800" b="1" spc="-10" dirty="0">
                <a:latin typeface="+mn-lt"/>
              </a:rPr>
              <a:t>CARACTERÍSTICAS</a:t>
            </a:r>
            <a:r>
              <a:rPr sz="2800" b="1" spc="-120" dirty="0">
                <a:latin typeface="+mn-lt"/>
              </a:rPr>
              <a:t> </a:t>
            </a:r>
            <a:r>
              <a:rPr sz="2800" b="1" spc="-25" dirty="0">
                <a:latin typeface="+mn-lt"/>
              </a:rPr>
              <a:t>DAS</a:t>
            </a:r>
            <a:r>
              <a:rPr sz="2800" b="1" spc="-160" dirty="0">
                <a:latin typeface="+mn-lt"/>
              </a:rPr>
              <a:t> </a:t>
            </a:r>
            <a:r>
              <a:rPr sz="2800" b="1" spc="-10" dirty="0">
                <a:latin typeface="+mn-lt"/>
              </a:rPr>
              <a:t>ANTENAS</a:t>
            </a:r>
          </a:p>
        </p:txBody>
      </p:sp>
      <p:sp>
        <p:nvSpPr>
          <p:cNvPr id="5" name="object 3">
            <a:extLst>
              <a:ext uri="{FF2B5EF4-FFF2-40B4-BE49-F238E27FC236}">
                <a16:creationId xmlns:a16="http://schemas.microsoft.com/office/drawing/2014/main" id="{9E1CAA3E-179D-4463-B68D-C189AC99E01C}"/>
              </a:ext>
            </a:extLst>
          </p:cNvPr>
          <p:cNvSpPr txBox="1"/>
          <p:nvPr/>
        </p:nvSpPr>
        <p:spPr>
          <a:xfrm>
            <a:off x="528739" y="1180833"/>
            <a:ext cx="7192645" cy="3705373"/>
          </a:xfrm>
          <a:prstGeom prst="rect">
            <a:avLst/>
          </a:prstGeom>
        </p:spPr>
        <p:txBody>
          <a:bodyPr vert="horz" wrap="square" lIns="0" tIns="12700" rIns="0" bIns="0" rtlCol="0">
            <a:spAutoFit/>
          </a:bodyPr>
          <a:lstStyle/>
          <a:p>
            <a:pPr marL="401320" marR="393065" algn="ctr">
              <a:lnSpc>
                <a:spcPct val="106900"/>
              </a:lnSpc>
              <a:spcBef>
                <a:spcPts val="100"/>
              </a:spcBef>
            </a:pPr>
            <a:r>
              <a:rPr lang="pt-BR" sz="3200" dirty="0">
                <a:solidFill>
                  <a:srgbClr val="1F3763"/>
                </a:solidFill>
                <a:latin typeface="Times New Roman"/>
                <a:cs typeface="Times New Roman"/>
              </a:rPr>
              <a:t>A largura de banda de uma antena é a faixa de </a:t>
            </a:r>
            <a:r>
              <a:rPr lang="pt-AO" sz="3200" dirty="0">
                <a:solidFill>
                  <a:srgbClr val="1F3763"/>
                </a:solidFill>
                <a:latin typeface="Times New Roman"/>
                <a:cs typeface="Times New Roman"/>
              </a:rPr>
              <a:t>f</a:t>
            </a:r>
            <a:r>
              <a:rPr lang="pt-PT" sz="3200" dirty="0" err="1">
                <a:solidFill>
                  <a:srgbClr val="1F3763"/>
                </a:solidFill>
                <a:latin typeface="Times New Roman"/>
                <a:cs typeface="Times New Roman"/>
              </a:rPr>
              <a:t>requências</a:t>
            </a:r>
            <a:r>
              <a:rPr sz="3200" spc="-35" dirty="0">
                <a:solidFill>
                  <a:srgbClr val="1F3763"/>
                </a:solidFill>
                <a:latin typeface="Times New Roman"/>
                <a:cs typeface="Times New Roman"/>
              </a:rPr>
              <a:t> </a:t>
            </a:r>
            <a:r>
              <a:rPr sz="3200" dirty="0">
                <a:solidFill>
                  <a:srgbClr val="1F3763"/>
                </a:solidFill>
                <a:latin typeface="Times New Roman"/>
                <a:cs typeface="Times New Roman"/>
              </a:rPr>
              <a:t>em</a:t>
            </a:r>
            <a:r>
              <a:rPr sz="3200" spc="-40" dirty="0">
                <a:solidFill>
                  <a:srgbClr val="1F3763"/>
                </a:solidFill>
                <a:latin typeface="Times New Roman"/>
                <a:cs typeface="Times New Roman"/>
              </a:rPr>
              <a:t> </a:t>
            </a:r>
            <a:r>
              <a:rPr sz="3200" dirty="0">
                <a:solidFill>
                  <a:srgbClr val="1F3763"/>
                </a:solidFill>
                <a:latin typeface="Times New Roman"/>
                <a:cs typeface="Times New Roman"/>
              </a:rPr>
              <a:t>que</a:t>
            </a:r>
            <a:r>
              <a:rPr sz="3200" spc="-40" dirty="0">
                <a:solidFill>
                  <a:srgbClr val="1F3763"/>
                </a:solidFill>
                <a:latin typeface="Times New Roman"/>
                <a:cs typeface="Times New Roman"/>
              </a:rPr>
              <a:t> </a:t>
            </a:r>
            <a:r>
              <a:rPr sz="3200" dirty="0">
                <a:solidFill>
                  <a:srgbClr val="1F3763"/>
                </a:solidFill>
                <a:latin typeface="Times New Roman"/>
                <a:cs typeface="Times New Roman"/>
              </a:rPr>
              <a:t>ela</a:t>
            </a:r>
            <a:r>
              <a:rPr sz="3200" spc="-35" dirty="0">
                <a:solidFill>
                  <a:srgbClr val="1F3763"/>
                </a:solidFill>
                <a:latin typeface="Times New Roman"/>
                <a:cs typeface="Times New Roman"/>
              </a:rPr>
              <a:t> </a:t>
            </a:r>
            <a:r>
              <a:rPr sz="3200" dirty="0">
                <a:solidFill>
                  <a:srgbClr val="1F3763"/>
                </a:solidFill>
                <a:latin typeface="Times New Roman"/>
                <a:cs typeface="Times New Roman"/>
              </a:rPr>
              <a:t>pode</a:t>
            </a:r>
            <a:r>
              <a:rPr sz="3200" spc="-40" dirty="0">
                <a:solidFill>
                  <a:srgbClr val="1F3763"/>
                </a:solidFill>
                <a:latin typeface="Times New Roman"/>
                <a:cs typeface="Times New Roman"/>
              </a:rPr>
              <a:t> </a:t>
            </a:r>
            <a:r>
              <a:rPr sz="3200" dirty="0">
                <a:solidFill>
                  <a:srgbClr val="1F3763"/>
                </a:solidFill>
                <a:latin typeface="Times New Roman"/>
                <a:cs typeface="Times New Roman"/>
              </a:rPr>
              <a:t>operar</a:t>
            </a:r>
            <a:r>
              <a:rPr sz="3200" spc="-30" dirty="0">
                <a:solidFill>
                  <a:srgbClr val="1F3763"/>
                </a:solidFill>
                <a:latin typeface="Times New Roman"/>
                <a:cs typeface="Times New Roman"/>
              </a:rPr>
              <a:t> </a:t>
            </a:r>
            <a:r>
              <a:rPr sz="3200" dirty="0">
                <a:solidFill>
                  <a:srgbClr val="1F3763"/>
                </a:solidFill>
                <a:latin typeface="Times New Roman"/>
                <a:cs typeface="Times New Roman"/>
              </a:rPr>
              <a:t>de</a:t>
            </a:r>
            <a:r>
              <a:rPr sz="3200" spc="-40" dirty="0">
                <a:solidFill>
                  <a:srgbClr val="1F3763"/>
                </a:solidFill>
                <a:latin typeface="Times New Roman"/>
                <a:cs typeface="Times New Roman"/>
              </a:rPr>
              <a:t> </a:t>
            </a:r>
            <a:r>
              <a:rPr sz="3200" spc="-10" dirty="0">
                <a:solidFill>
                  <a:srgbClr val="1F3763"/>
                </a:solidFill>
                <a:latin typeface="Times New Roman"/>
                <a:cs typeface="Times New Roman"/>
              </a:rPr>
              <a:t>forma </a:t>
            </a:r>
            <a:r>
              <a:rPr lang="pt-PT" sz="3200" spc="-10" dirty="0">
                <a:solidFill>
                  <a:srgbClr val="1F3763"/>
                </a:solidFill>
                <a:latin typeface="Times New Roman"/>
                <a:cs typeface="Times New Roman"/>
              </a:rPr>
              <a:t>eficiente</a:t>
            </a:r>
            <a:r>
              <a:rPr sz="3200" spc="-10" dirty="0">
                <a:solidFill>
                  <a:srgbClr val="1F3763"/>
                </a:solidFill>
                <a:latin typeface="Times New Roman"/>
                <a:cs typeface="Times New Roman"/>
              </a:rPr>
              <a:t>.</a:t>
            </a:r>
            <a:endParaRPr lang="pt-BR" sz="3200" spc="-10" dirty="0">
              <a:solidFill>
                <a:srgbClr val="1F3763"/>
              </a:solidFill>
              <a:latin typeface="Times New Roman"/>
              <a:cs typeface="Times New Roman"/>
            </a:endParaRPr>
          </a:p>
          <a:p>
            <a:pPr marL="401320" marR="393065" algn="ctr">
              <a:lnSpc>
                <a:spcPct val="106900"/>
              </a:lnSpc>
              <a:spcBef>
                <a:spcPts val="100"/>
              </a:spcBef>
            </a:pPr>
            <a:endParaRPr sz="3200" dirty="0">
              <a:latin typeface="Times New Roman"/>
              <a:cs typeface="Times New Roman"/>
            </a:endParaRPr>
          </a:p>
          <a:p>
            <a:pPr marL="12700" marR="5080" algn="ctr">
              <a:lnSpc>
                <a:spcPct val="106900"/>
              </a:lnSpc>
            </a:pPr>
            <a:r>
              <a:rPr sz="3200" spc="-25" dirty="0">
                <a:solidFill>
                  <a:srgbClr val="1F3763"/>
                </a:solidFill>
                <a:latin typeface="Times New Roman"/>
                <a:cs typeface="Times New Roman"/>
              </a:rPr>
              <a:t>A</a:t>
            </a:r>
            <a:r>
              <a:rPr sz="3200" spc="-170" dirty="0">
                <a:solidFill>
                  <a:srgbClr val="1F3763"/>
                </a:solidFill>
                <a:latin typeface="Times New Roman"/>
                <a:cs typeface="Times New Roman"/>
              </a:rPr>
              <a:t> </a:t>
            </a:r>
            <a:r>
              <a:rPr sz="3200" dirty="0">
                <a:solidFill>
                  <a:srgbClr val="1F3763"/>
                </a:solidFill>
                <a:latin typeface="Times New Roman"/>
                <a:cs typeface="Times New Roman"/>
              </a:rPr>
              <a:t>fórmula</a:t>
            </a:r>
            <a:r>
              <a:rPr sz="3200" spc="-75" dirty="0">
                <a:solidFill>
                  <a:srgbClr val="1F3763"/>
                </a:solidFill>
                <a:latin typeface="Times New Roman"/>
                <a:cs typeface="Times New Roman"/>
              </a:rPr>
              <a:t> </a:t>
            </a:r>
            <a:r>
              <a:rPr sz="3200" dirty="0">
                <a:solidFill>
                  <a:srgbClr val="1F3763"/>
                </a:solidFill>
                <a:latin typeface="Times New Roman"/>
                <a:cs typeface="Times New Roman"/>
              </a:rPr>
              <a:t>para</a:t>
            </a:r>
            <a:r>
              <a:rPr sz="3200" spc="-45" dirty="0">
                <a:solidFill>
                  <a:srgbClr val="1F3763"/>
                </a:solidFill>
                <a:latin typeface="Times New Roman"/>
                <a:cs typeface="Times New Roman"/>
              </a:rPr>
              <a:t> </a:t>
            </a:r>
            <a:r>
              <a:rPr sz="3200" dirty="0">
                <a:solidFill>
                  <a:srgbClr val="1F3763"/>
                </a:solidFill>
                <a:latin typeface="Times New Roman"/>
                <a:cs typeface="Times New Roman"/>
              </a:rPr>
              <a:t>calcular</a:t>
            </a:r>
            <a:r>
              <a:rPr sz="3200" spc="-40" dirty="0">
                <a:solidFill>
                  <a:srgbClr val="1F3763"/>
                </a:solidFill>
                <a:latin typeface="Times New Roman"/>
                <a:cs typeface="Times New Roman"/>
              </a:rPr>
              <a:t> </a:t>
            </a:r>
            <a:r>
              <a:rPr sz="3200" dirty="0">
                <a:solidFill>
                  <a:srgbClr val="1F3763"/>
                </a:solidFill>
                <a:latin typeface="Times New Roman"/>
                <a:cs typeface="Times New Roman"/>
              </a:rPr>
              <a:t>a</a:t>
            </a:r>
            <a:r>
              <a:rPr sz="3200" spc="-50" dirty="0">
                <a:solidFill>
                  <a:srgbClr val="1F3763"/>
                </a:solidFill>
                <a:latin typeface="Times New Roman"/>
                <a:cs typeface="Times New Roman"/>
              </a:rPr>
              <a:t> </a:t>
            </a:r>
            <a:r>
              <a:rPr sz="3200" dirty="0">
                <a:solidFill>
                  <a:srgbClr val="1F3763"/>
                </a:solidFill>
                <a:latin typeface="Times New Roman"/>
                <a:cs typeface="Times New Roman"/>
              </a:rPr>
              <a:t>largura</a:t>
            </a:r>
            <a:r>
              <a:rPr sz="3200" spc="-45" dirty="0">
                <a:solidFill>
                  <a:srgbClr val="1F3763"/>
                </a:solidFill>
                <a:latin typeface="Times New Roman"/>
                <a:cs typeface="Times New Roman"/>
              </a:rPr>
              <a:t> </a:t>
            </a:r>
            <a:r>
              <a:rPr sz="3200" dirty="0">
                <a:solidFill>
                  <a:srgbClr val="1F3763"/>
                </a:solidFill>
                <a:latin typeface="Times New Roman"/>
                <a:cs typeface="Times New Roman"/>
              </a:rPr>
              <a:t>de</a:t>
            </a:r>
            <a:r>
              <a:rPr sz="3200" spc="-50" dirty="0">
                <a:solidFill>
                  <a:srgbClr val="1F3763"/>
                </a:solidFill>
                <a:latin typeface="Times New Roman"/>
                <a:cs typeface="Times New Roman"/>
              </a:rPr>
              <a:t> </a:t>
            </a:r>
            <a:r>
              <a:rPr sz="3200" dirty="0">
                <a:solidFill>
                  <a:srgbClr val="1F3763"/>
                </a:solidFill>
                <a:latin typeface="Times New Roman"/>
                <a:cs typeface="Times New Roman"/>
              </a:rPr>
              <a:t>banda</a:t>
            </a:r>
            <a:r>
              <a:rPr sz="3200" spc="-45" dirty="0">
                <a:solidFill>
                  <a:srgbClr val="1F3763"/>
                </a:solidFill>
                <a:latin typeface="Times New Roman"/>
                <a:cs typeface="Times New Roman"/>
              </a:rPr>
              <a:t> </a:t>
            </a:r>
            <a:r>
              <a:rPr sz="3200" dirty="0">
                <a:solidFill>
                  <a:srgbClr val="1F3763"/>
                </a:solidFill>
                <a:latin typeface="Times New Roman"/>
                <a:cs typeface="Times New Roman"/>
              </a:rPr>
              <a:t>de</a:t>
            </a:r>
            <a:r>
              <a:rPr sz="3200" spc="-45" dirty="0">
                <a:solidFill>
                  <a:srgbClr val="1F3763"/>
                </a:solidFill>
                <a:latin typeface="Times New Roman"/>
                <a:cs typeface="Times New Roman"/>
              </a:rPr>
              <a:t> </a:t>
            </a:r>
            <a:r>
              <a:rPr sz="3200" spc="-25" dirty="0">
                <a:solidFill>
                  <a:srgbClr val="1F3763"/>
                </a:solidFill>
                <a:latin typeface="Times New Roman"/>
                <a:cs typeface="Times New Roman"/>
              </a:rPr>
              <a:t>uma </a:t>
            </a:r>
            <a:r>
              <a:rPr sz="3200" dirty="0">
                <a:solidFill>
                  <a:srgbClr val="1F3763"/>
                </a:solidFill>
                <a:latin typeface="Times New Roman"/>
                <a:cs typeface="Times New Roman"/>
              </a:rPr>
              <a:t>antena</a:t>
            </a:r>
            <a:r>
              <a:rPr sz="3200" spc="-40" dirty="0">
                <a:solidFill>
                  <a:srgbClr val="1F3763"/>
                </a:solidFill>
                <a:latin typeface="Times New Roman"/>
                <a:cs typeface="Times New Roman"/>
              </a:rPr>
              <a:t> </a:t>
            </a:r>
            <a:r>
              <a:rPr sz="3200" dirty="0">
                <a:solidFill>
                  <a:srgbClr val="1F3763"/>
                </a:solidFill>
                <a:latin typeface="Times New Roman"/>
                <a:cs typeface="Times New Roman"/>
              </a:rPr>
              <a:t>é</a:t>
            </a:r>
            <a:r>
              <a:rPr sz="3200" spc="-30" dirty="0">
                <a:solidFill>
                  <a:srgbClr val="1F3763"/>
                </a:solidFill>
                <a:latin typeface="Times New Roman"/>
                <a:cs typeface="Times New Roman"/>
              </a:rPr>
              <a:t> </a:t>
            </a:r>
            <a:r>
              <a:rPr sz="3200" dirty="0">
                <a:solidFill>
                  <a:srgbClr val="1F3763"/>
                </a:solidFill>
                <a:latin typeface="Times New Roman"/>
                <a:cs typeface="Times New Roman"/>
              </a:rPr>
              <a:t>dada</a:t>
            </a:r>
            <a:r>
              <a:rPr sz="3200" spc="-30" dirty="0">
                <a:solidFill>
                  <a:srgbClr val="1F3763"/>
                </a:solidFill>
                <a:latin typeface="Times New Roman"/>
                <a:cs typeface="Times New Roman"/>
              </a:rPr>
              <a:t> </a:t>
            </a:r>
            <a:r>
              <a:rPr sz="3200" spc="-20" dirty="0">
                <a:solidFill>
                  <a:srgbClr val="1F3763"/>
                </a:solidFill>
                <a:latin typeface="Times New Roman"/>
                <a:cs typeface="Times New Roman"/>
              </a:rPr>
              <a:t>por:</a:t>
            </a:r>
            <a:endParaRPr sz="3200" dirty="0">
              <a:latin typeface="Times New Roman"/>
              <a:cs typeface="Times New Roman"/>
            </a:endParaRPr>
          </a:p>
          <a:p>
            <a:pPr marL="2598420">
              <a:lnSpc>
                <a:spcPct val="100000"/>
              </a:lnSpc>
              <a:spcBef>
                <a:spcPts val="229"/>
              </a:spcBef>
            </a:pPr>
            <a:r>
              <a:rPr sz="3200" spc="-10" dirty="0">
                <a:solidFill>
                  <a:srgbClr val="1F3763"/>
                </a:solidFill>
                <a:latin typeface="Times New Roman"/>
                <a:cs typeface="Times New Roman"/>
              </a:rPr>
              <a:t>BW=100×{(FH−FL)</a:t>
            </a:r>
            <a:r>
              <a:rPr sz="3200" spc="-35" dirty="0">
                <a:solidFill>
                  <a:srgbClr val="1F3763"/>
                </a:solidFill>
                <a:latin typeface="Times New Roman"/>
                <a:cs typeface="Times New Roman"/>
              </a:rPr>
              <a:t> </a:t>
            </a:r>
            <a:r>
              <a:rPr sz="3200" spc="-20" dirty="0">
                <a:solidFill>
                  <a:srgbClr val="1F3763"/>
                </a:solidFill>
                <a:latin typeface="Times New Roman"/>
                <a:cs typeface="Times New Roman"/>
              </a:rPr>
              <a:t>/FC}</a:t>
            </a:r>
            <a:endParaRPr sz="3200" dirty="0">
              <a:latin typeface="Times New Roman"/>
              <a:cs typeface="Times New Roman"/>
            </a:endParaRPr>
          </a:p>
        </p:txBody>
      </p:sp>
      <p:sp>
        <p:nvSpPr>
          <p:cNvPr id="8" name="object 4">
            <a:extLst>
              <a:ext uri="{FF2B5EF4-FFF2-40B4-BE49-F238E27FC236}">
                <a16:creationId xmlns:a16="http://schemas.microsoft.com/office/drawing/2014/main" id="{471CE1A1-4B89-4E4E-B869-298360FFB16B}"/>
              </a:ext>
            </a:extLst>
          </p:cNvPr>
          <p:cNvSpPr txBox="1"/>
          <p:nvPr/>
        </p:nvSpPr>
        <p:spPr>
          <a:xfrm>
            <a:off x="8316975" y="1232903"/>
            <a:ext cx="1406573" cy="443711"/>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1F3763"/>
                </a:solidFill>
                <a:latin typeface="Times New Roman"/>
                <a:cs typeface="Times New Roman"/>
              </a:rPr>
              <a:t>Onde:</a:t>
            </a:r>
            <a:endParaRPr sz="2800" dirty="0">
              <a:latin typeface="Times New Roman"/>
              <a:cs typeface="Times New Roman"/>
            </a:endParaRPr>
          </a:p>
        </p:txBody>
      </p:sp>
      <p:sp>
        <p:nvSpPr>
          <p:cNvPr id="9" name="object 5">
            <a:extLst>
              <a:ext uri="{FF2B5EF4-FFF2-40B4-BE49-F238E27FC236}">
                <a16:creationId xmlns:a16="http://schemas.microsoft.com/office/drawing/2014/main" id="{41F82098-3E08-499B-A661-2184F703C839}"/>
              </a:ext>
            </a:extLst>
          </p:cNvPr>
          <p:cNvSpPr txBox="1"/>
          <p:nvPr/>
        </p:nvSpPr>
        <p:spPr>
          <a:xfrm>
            <a:off x="8227889" y="2204707"/>
            <a:ext cx="3710113" cy="3235501"/>
          </a:xfrm>
          <a:prstGeom prst="rect">
            <a:avLst/>
          </a:prstGeom>
        </p:spPr>
        <p:txBody>
          <a:bodyPr vert="horz" wrap="square" lIns="0" tIns="12700" rIns="0" bIns="0" rtlCol="0">
            <a:spAutoFit/>
          </a:bodyPr>
          <a:lstStyle/>
          <a:p>
            <a:pPr marL="12700" marR="65405">
              <a:lnSpc>
                <a:spcPct val="107000"/>
              </a:lnSpc>
              <a:spcBef>
                <a:spcPts val="100"/>
              </a:spcBef>
            </a:pPr>
            <a:r>
              <a:rPr sz="2800" b="1" dirty="0">
                <a:solidFill>
                  <a:srgbClr val="1F3763"/>
                </a:solidFill>
                <a:latin typeface="Times New Roman"/>
                <a:cs typeface="Times New Roman"/>
              </a:rPr>
              <a:t>BW</a:t>
            </a:r>
            <a:r>
              <a:rPr sz="2800" b="1" spc="-20" dirty="0">
                <a:solidFill>
                  <a:srgbClr val="1F3763"/>
                </a:solidFill>
                <a:latin typeface="Times New Roman"/>
                <a:cs typeface="Times New Roman"/>
              </a:rPr>
              <a:t> </a:t>
            </a:r>
            <a:r>
              <a:rPr sz="2800" dirty="0">
                <a:solidFill>
                  <a:srgbClr val="1F3763"/>
                </a:solidFill>
                <a:latin typeface="Times New Roman"/>
                <a:cs typeface="Times New Roman"/>
              </a:rPr>
              <a:t>é</a:t>
            </a:r>
            <a:r>
              <a:rPr sz="2800" spc="-20" dirty="0">
                <a:solidFill>
                  <a:srgbClr val="1F3763"/>
                </a:solidFill>
                <a:latin typeface="Times New Roman"/>
                <a:cs typeface="Times New Roman"/>
              </a:rPr>
              <a:t> </a:t>
            </a:r>
            <a:r>
              <a:rPr sz="2800" dirty="0">
                <a:solidFill>
                  <a:srgbClr val="1F3763"/>
                </a:solidFill>
                <a:latin typeface="Times New Roman"/>
                <a:cs typeface="Times New Roman"/>
              </a:rPr>
              <a:t>a</a:t>
            </a:r>
            <a:r>
              <a:rPr sz="2800" spc="-15" dirty="0">
                <a:solidFill>
                  <a:srgbClr val="1F3763"/>
                </a:solidFill>
                <a:latin typeface="Times New Roman"/>
                <a:cs typeface="Times New Roman"/>
              </a:rPr>
              <a:t> </a:t>
            </a:r>
            <a:r>
              <a:rPr sz="2800" dirty="0">
                <a:solidFill>
                  <a:srgbClr val="1F3763"/>
                </a:solidFill>
                <a:latin typeface="Times New Roman"/>
                <a:cs typeface="Times New Roman"/>
              </a:rPr>
              <a:t>largura</a:t>
            </a:r>
            <a:r>
              <a:rPr sz="2800" spc="-15" dirty="0">
                <a:solidFill>
                  <a:srgbClr val="1F3763"/>
                </a:solidFill>
                <a:latin typeface="Times New Roman"/>
                <a:cs typeface="Times New Roman"/>
              </a:rPr>
              <a:t> </a:t>
            </a:r>
            <a:r>
              <a:rPr sz="2800" dirty="0">
                <a:solidFill>
                  <a:srgbClr val="1F3763"/>
                </a:solidFill>
                <a:latin typeface="Times New Roman"/>
                <a:cs typeface="Times New Roman"/>
              </a:rPr>
              <a:t>de</a:t>
            </a:r>
            <a:r>
              <a:rPr sz="2800" spc="-15" dirty="0">
                <a:solidFill>
                  <a:srgbClr val="1F3763"/>
                </a:solidFill>
                <a:latin typeface="Times New Roman"/>
                <a:cs typeface="Times New Roman"/>
              </a:rPr>
              <a:t> </a:t>
            </a:r>
            <a:r>
              <a:rPr sz="2800" dirty="0">
                <a:solidFill>
                  <a:srgbClr val="1F3763"/>
                </a:solidFill>
                <a:latin typeface="Times New Roman"/>
                <a:cs typeface="Times New Roman"/>
              </a:rPr>
              <a:t>banda</a:t>
            </a:r>
            <a:r>
              <a:rPr sz="2800" spc="-10" dirty="0">
                <a:solidFill>
                  <a:srgbClr val="1F3763"/>
                </a:solidFill>
                <a:latin typeface="Times New Roman"/>
                <a:cs typeface="Times New Roman"/>
              </a:rPr>
              <a:t> </a:t>
            </a:r>
            <a:r>
              <a:rPr sz="2800" spc="-25" dirty="0">
                <a:solidFill>
                  <a:srgbClr val="1F3763"/>
                </a:solidFill>
                <a:latin typeface="Times New Roman"/>
                <a:cs typeface="Times New Roman"/>
              </a:rPr>
              <a:t>da </a:t>
            </a:r>
            <a:r>
              <a:rPr sz="2800" spc="-10" dirty="0">
                <a:solidFill>
                  <a:srgbClr val="1F3763"/>
                </a:solidFill>
                <a:latin typeface="Times New Roman"/>
                <a:cs typeface="Times New Roman"/>
              </a:rPr>
              <a:t>antena.</a:t>
            </a:r>
            <a:endParaRPr sz="2800" dirty="0">
              <a:latin typeface="Times New Roman"/>
              <a:cs typeface="Times New Roman"/>
            </a:endParaRPr>
          </a:p>
          <a:p>
            <a:pPr marL="12700" marR="5080">
              <a:lnSpc>
                <a:spcPct val="107000"/>
              </a:lnSpc>
            </a:pPr>
            <a:r>
              <a:rPr sz="2800" b="1" dirty="0">
                <a:solidFill>
                  <a:srgbClr val="1F3763"/>
                </a:solidFill>
                <a:latin typeface="Times New Roman"/>
                <a:cs typeface="Times New Roman"/>
              </a:rPr>
              <a:t>FH</a:t>
            </a:r>
            <a:r>
              <a:rPr sz="2800" b="1" spc="-5" dirty="0">
                <a:solidFill>
                  <a:srgbClr val="1F3763"/>
                </a:solidFill>
                <a:latin typeface="Times New Roman"/>
                <a:cs typeface="Times New Roman"/>
              </a:rPr>
              <a:t> </a:t>
            </a:r>
            <a:r>
              <a:rPr sz="2800" dirty="0">
                <a:solidFill>
                  <a:srgbClr val="1F3763"/>
                </a:solidFill>
                <a:latin typeface="Times New Roman"/>
                <a:cs typeface="Times New Roman"/>
              </a:rPr>
              <a:t>é</a:t>
            </a:r>
            <a:r>
              <a:rPr sz="2800" spc="-15" dirty="0">
                <a:solidFill>
                  <a:srgbClr val="1F3763"/>
                </a:solidFill>
                <a:latin typeface="Times New Roman"/>
                <a:cs typeface="Times New Roman"/>
              </a:rPr>
              <a:t> </a:t>
            </a:r>
            <a:r>
              <a:rPr sz="2800" dirty="0">
                <a:solidFill>
                  <a:srgbClr val="1F3763"/>
                </a:solidFill>
                <a:latin typeface="Times New Roman"/>
                <a:cs typeface="Times New Roman"/>
              </a:rPr>
              <a:t>a</a:t>
            </a:r>
            <a:r>
              <a:rPr sz="2800" spc="-10" dirty="0">
                <a:solidFill>
                  <a:srgbClr val="1F3763"/>
                </a:solidFill>
                <a:latin typeface="Times New Roman"/>
                <a:cs typeface="Times New Roman"/>
              </a:rPr>
              <a:t> </a:t>
            </a:r>
            <a:r>
              <a:rPr sz="2800" dirty="0">
                <a:solidFill>
                  <a:srgbClr val="1F3763"/>
                </a:solidFill>
                <a:latin typeface="Times New Roman"/>
                <a:cs typeface="Times New Roman"/>
              </a:rPr>
              <a:t>frequência</a:t>
            </a:r>
            <a:r>
              <a:rPr sz="2800" spc="-10" dirty="0">
                <a:solidFill>
                  <a:srgbClr val="1F3763"/>
                </a:solidFill>
                <a:latin typeface="Times New Roman"/>
                <a:cs typeface="Times New Roman"/>
              </a:rPr>
              <a:t> </a:t>
            </a:r>
            <a:r>
              <a:rPr sz="2800" dirty="0">
                <a:solidFill>
                  <a:srgbClr val="1F3763"/>
                </a:solidFill>
                <a:latin typeface="Times New Roman"/>
                <a:cs typeface="Times New Roman"/>
              </a:rPr>
              <a:t>mais</a:t>
            </a:r>
            <a:r>
              <a:rPr sz="2800" spc="-15" dirty="0">
                <a:solidFill>
                  <a:srgbClr val="1F3763"/>
                </a:solidFill>
                <a:latin typeface="Times New Roman"/>
                <a:cs typeface="Times New Roman"/>
              </a:rPr>
              <a:t> </a:t>
            </a:r>
            <a:r>
              <a:rPr sz="2800" spc="-20" dirty="0" err="1">
                <a:solidFill>
                  <a:srgbClr val="1F3763"/>
                </a:solidFill>
                <a:latin typeface="Times New Roman"/>
                <a:cs typeface="Times New Roman"/>
              </a:rPr>
              <a:t>alta.</a:t>
            </a:r>
            <a:r>
              <a:rPr sz="2800" spc="-20" dirty="0">
                <a:solidFill>
                  <a:srgbClr val="1F3763"/>
                </a:solidFill>
                <a:latin typeface="Times New Roman"/>
                <a:cs typeface="Times New Roman"/>
              </a:rPr>
              <a:t> </a:t>
            </a:r>
            <a:endParaRPr lang="pt-BR" sz="2800" spc="-20" dirty="0">
              <a:solidFill>
                <a:srgbClr val="1F3763"/>
              </a:solidFill>
              <a:latin typeface="Times New Roman"/>
              <a:cs typeface="Times New Roman"/>
            </a:endParaRPr>
          </a:p>
          <a:p>
            <a:pPr marL="12700" marR="5080">
              <a:lnSpc>
                <a:spcPct val="107000"/>
              </a:lnSpc>
            </a:pPr>
            <a:r>
              <a:rPr sz="2800" b="1" dirty="0">
                <a:solidFill>
                  <a:srgbClr val="1F3763"/>
                </a:solidFill>
                <a:latin typeface="Times New Roman"/>
                <a:cs typeface="Times New Roman"/>
              </a:rPr>
              <a:t>FL</a:t>
            </a:r>
            <a:r>
              <a:rPr sz="2800" b="1" spc="-15" dirty="0">
                <a:solidFill>
                  <a:srgbClr val="1F3763"/>
                </a:solidFill>
                <a:latin typeface="Times New Roman"/>
                <a:cs typeface="Times New Roman"/>
              </a:rPr>
              <a:t> </a:t>
            </a:r>
            <a:r>
              <a:rPr sz="2800" dirty="0">
                <a:solidFill>
                  <a:srgbClr val="1F3763"/>
                </a:solidFill>
                <a:latin typeface="Times New Roman"/>
                <a:cs typeface="Times New Roman"/>
              </a:rPr>
              <a:t>é</a:t>
            </a:r>
            <a:r>
              <a:rPr sz="2800" spc="-15" dirty="0">
                <a:solidFill>
                  <a:srgbClr val="1F3763"/>
                </a:solidFill>
                <a:latin typeface="Times New Roman"/>
                <a:cs typeface="Times New Roman"/>
              </a:rPr>
              <a:t> </a:t>
            </a:r>
            <a:r>
              <a:rPr sz="2800" dirty="0">
                <a:solidFill>
                  <a:srgbClr val="1F3763"/>
                </a:solidFill>
                <a:latin typeface="Times New Roman"/>
                <a:cs typeface="Times New Roman"/>
              </a:rPr>
              <a:t>a</a:t>
            </a:r>
            <a:r>
              <a:rPr sz="2800" spc="-10" dirty="0">
                <a:solidFill>
                  <a:srgbClr val="1F3763"/>
                </a:solidFill>
                <a:latin typeface="Times New Roman"/>
                <a:cs typeface="Times New Roman"/>
              </a:rPr>
              <a:t> </a:t>
            </a:r>
            <a:r>
              <a:rPr sz="2800" dirty="0">
                <a:solidFill>
                  <a:srgbClr val="1F3763"/>
                </a:solidFill>
                <a:latin typeface="Times New Roman"/>
                <a:cs typeface="Times New Roman"/>
              </a:rPr>
              <a:t>frequência</a:t>
            </a:r>
            <a:r>
              <a:rPr sz="2800" spc="-10" dirty="0">
                <a:solidFill>
                  <a:srgbClr val="1F3763"/>
                </a:solidFill>
                <a:latin typeface="Times New Roman"/>
                <a:cs typeface="Times New Roman"/>
              </a:rPr>
              <a:t> </a:t>
            </a:r>
            <a:r>
              <a:rPr sz="2800" spc="-20" dirty="0">
                <a:solidFill>
                  <a:srgbClr val="1F3763"/>
                </a:solidFill>
                <a:latin typeface="Times New Roman"/>
                <a:cs typeface="Times New Roman"/>
              </a:rPr>
              <a:t>mais </a:t>
            </a:r>
            <a:r>
              <a:rPr sz="2800" spc="-10" dirty="0">
                <a:solidFill>
                  <a:srgbClr val="1F3763"/>
                </a:solidFill>
                <a:latin typeface="Times New Roman"/>
                <a:cs typeface="Times New Roman"/>
              </a:rPr>
              <a:t>baixa.</a:t>
            </a:r>
            <a:endParaRPr sz="2800" dirty="0">
              <a:latin typeface="Times New Roman"/>
              <a:cs typeface="Times New Roman"/>
            </a:endParaRPr>
          </a:p>
          <a:p>
            <a:pPr marL="12700">
              <a:lnSpc>
                <a:spcPct val="100000"/>
              </a:lnSpc>
              <a:spcBef>
                <a:spcPts val="200"/>
              </a:spcBef>
            </a:pPr>
            <a:r>
              <a:rPr sz="2800" b="1" dirty="0">
                <a:solidFill>
                  <a:srgbClr val="1F3763"/>
                </a:solidFill>
                <a:latin typeface="Times New Roman"/>
                <a:cs typeface="Times New Roman"/>
              </a:rPr>
              <a:t>FC</a:t>
            </a:r>
            <a:r>
              <a:rPr sz="2800" b="1" spc="-20" dirty="0">
                <a:solidFill>
                  <a:srgbClr val="1F3763"/>
                </a:solidFill>
                <a:latin typeface="Times New Roman"/>
                <a:cs typeface="Times New Roman"/>
              </a:rPr>
              <a:t> </a:t>
            </a:r>
            <a:r>
              <a:rPr sz="2800" dirty="0">
                <a:solidFill>
                  <a:srgbClr val="1F3763"/>
                </a:solidFill>
                <a:latin typeface="Times New Roman"/>
                <a:cs typeface="Times New Roman"/>
              </a:rPr>
              <a:t>é</a:t>
            </a:r>
            <a:r>
              <a:rPr sz="2800" spc="-20" dirty="0">
                <a:solidFill>
                  <a:srgbClr val="1F3763"/>
                </a:solidFill>
                <a:latin typeface="Times New Roman"/>
                <a:cs typeface="Times New Roman"/>
              </a:rPr>
              <a:t> </a:t>
            </a:r>
            <a:r>
              <a:rPr sz="2800" dirty="0">
                <a:solidFill>
                  <a:srgbClr val="1F3763"/>
                </a:solidFill>
                <a:latin typeface="Times New Roman"/>
                <a:cs typeface="Times New Roman"/>
              </a:rPr>
              <a:t>a</a:t>
            </a:r>
            <a:r>
              <a:rPr sz="2800" spc="-10" dirty="0">
                <a:solidFill>
                  <a:srgbClr val="1F3763"/>
                </a:solidFill>
                <a:latin typeface="Times New Roman"/>
                <a:cs typeface="Times New Roman"/>
              </a:rPr>
              <a:t> </a:t>
            </a:r>
            <a:r>
              <a:rPr sz="2800" dirty="0">
                <a:solidFill>
                  <a:srgbClr val="1F3763"/>
                </a:solidFill>
                <a:latin typeface="Times New Roman"/>
                <a:cs typeface="Times New Roman"/>
              </a:rPr>
              <a:t>frequência</a:t>
            </a:r>
            <a:r>
              <a:rPr sz="2800" spc="-15" dirty="0">
                <a:solidFill>
                  <a:srgbClr val="1F3763"/>
                </a:solidFill>
                <a:latin typeface="Times New Roman"/>
                <a:cs typeface="Times New Roman"/>
              </a:rPr>
              <a:t> </a:t>
            </a:r>
            <a:r>
              <a:rPr sz="2800" spc="-10" dirty="0">
                <a:solidFill>
                  <a:srgbClr val="1F3763"/>
                </a:solidFill>
                <a:latin typeface="Times New Roman"/>
                <a:cs typeface="Times New Roman"/>
              </a:rPr>
              <a:t>central.</a:t>
            </a:r>
            <a:endParaRPr sz="2800" dirty="0">
              <a:latin typeface="Times New Roman"/>
              <a:cs typeface="Times New Roman"/>
            </a:endParaRPr>
          </a:p>
        </p:txBody>
      </p:sp>
    </p:spTree>
    <p:extLst>
      <p:ext uri="{BB962C8B-B14F-4D97-AF65-F5344CB8AC3E}">
        <p14:creationId xmlns:p14="http://schemas.microsoft.com/office/powerpoint/2010/main" val="4166091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46" y="124567"/>
            <a:ext cx="707625" cy="5849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10">
            <a:extLst>
              <a:ext uri="{FF2B5EF4-FFF2-40B4-BE49-F238E27FC236}">
                <a16:creationId xmlns:a16="http://schemas.microsoft.com/office/drawing/2014/main" id="{06EE0647-AAAA-4211-AA83-DB1406AB1F7A}"/>
              </a:ext>
            </a:extLst>
          </p:cNvPr>
          <p:cNvGraphicFramePr>
            <a:graphicFrameLocks noGrp="1"/>
          </p:cNvGraphicFramePr>
          <p:nvPr>
            <p:extLst>
              <p:ext uri="{D42A27DB-BD31-4B8C-83A1-F6EECF244321}">
                <p14:modId xmlns:p14="http://schemas.microsoft.com/office/powerpoint/2010/main" val="2608316004"/>
              </p:ext>
            </p:extLst>
          </p:nvPr>
        </p:nvGraphicFramePr>
        <p:xfrm>
          <a:off x="0" y="145985"/>
          <a:ext cx="12190092" cy="6120130"/>
        </p:xfrm>
        <a:graphic>
          <a:graphicData uri="http://schemas.openxmlformats.org/drawingml/2006/table">
            <a:tbl>
              <a:tblPr firstRow="1" bandRow="1">
                <a:tableStyleId>{2D5ABB26-0587-4C30-8999-92F81FD0307C}</a:tableStyleId>
              </a:tblPr>
              <a:tblGrid>
                <a:gridCol w="1556385">
                  <a:extLst>
                    <a:ext uri="{9D8B030D-6E8A-4147-A177-3AD203B41FA5}">
                      <a16:colId xmlns:a16="http://schemas.microsoft.com/office/drawing/2014/main" val="20000"/>
                    </a:ext>
                  </a:extLst>
                </a:gridCol>
                <a:gridCol w="1442719">
                  <a:extLst>
                    <a:ext uri="{9D8B030D-6E8A-4147-A177-3AD203B41FA5}">
                      <a16:colId xmlns:a16="http://schemas.microsoft.com/office/drawing/2014/main" val="20001"/>
                    </a:ext>
                  </a:extLst>
                </a:gridCol>
                <a:gridCol w="1863725">
                  <a:extLst>
                    <a:ext uri="{9D8B030D-6E8A-4147-A177-3AD203B41FA5}">
                      <a16:colId xmlns:a16="http://schemas.microsoft.com/office/drawing/2014/main" val="20002"/>
                    </a:ext>
                  </a:extLst>
                </a:gridCol>
                <a:gridCol w="2249804">
                  <a:extLst>
                    <a:ext uri="{9D8B030D-6E8A-4147-A177-3AD203B41FA5}">
                      <a16:colId xmlns:a16="http://schemas.microsoft.com/office/drawing/2014/main" val="20003"/>
                    </a:ext>
                  </a:extLst>
                </a:gridCol>
                <a:gridCol w="2816225">
                  <a:extLst>
                    <a:ext uri="{9D8B030D-6E8A-4147-A177-3AD203B41FA5}">
                      <a16:colId xmlns:a16="http://schemas.microsoft.com/office/drawing/2014/main" val="20004"/>
                    </a:ext>
                  </a:extLst>
                </a:gridCol>
                <a:gridCol w="2261234">
                  <a:extLst>
                    <a:ext uri="{9D8B030D-6E8A-4147-A177-3AD203B41FA5}">
                      <a16:colId xmlns:a16="http://schemas.microsoft.com/office/drawing/2014/main" val="20005"/>
                    </a:ext>
                  </a:extLst>
                </a:gridCol>
              </a:tblGrid>
              <a:tr h="393700">
                <a:tc gridSpan="6">
                  <a:txBody>
                    <a:bodyPr/>
                    <a:lstStyle/>
                    <a:p>
                      <a:pPr marL="3772535">
                        <a:lnSpc>
                          <a:spcPts val="3005"/>
                        </a:lnSpc>
                      </a:pPr>
                      <a:r>
                        <a:rPr sz="2800" spc="-10" dirty="0">
                          <a:solidFill>
                            <a:schemeClr val="tx1"/>
                          </a:solidFill>
                          <a:latin typeface="Times New Roman"/>
                          <a:cs typeface="Times New Roman"/>
                        </a:rPr>
                        <a:t>DESCRIÇÕES</a:t>
                      </a:r>
                      <a:r>
                        <a:rPr sz="2800" spc="-40" dirty="0">
                          <a:solidFill>
                            <a:schemeClr val="tx1"/>
                          </a:solidFill>
                          <a:latin typeface="Times New Roman"/>
                          <a:cs typeface="Times New Roman"/>
                        </a:rPr>
                        <a:t> </a:t>
                      </a:r>
                      <a:r>
                        <a:rPr sz="2800" spc="-30" dirty="0">
                          <a:solidFill>
                            <a:schemeClr val="tx1"/>
                          </a:solidFill>
                          <a:latin typeface="Times New Roman"/>
                          <a:cs typeface="Times New Roman"/>
                        </a:rPr>
                        <a:t>DAS</a:t>
                      </a:r>
                      <a:r>
                        <a:rPr sz="2800" spc="-160" dirty="0">
                          <a:solidFill>
                            <a:schemeClr val="tx1"/>
                          </a:solidFill>
                          <a:latin typeface="Times New Roman"/>
                          <a:cs typeface="Times New Roman"/>
                        </a:rPr>
                        <a:t> </a:t>
                      </a:r>
                      <a:r>
                        <a:rPr sz="2800" spc="-10" dirty="0">
                          <a:solidFill>
                            <a:schemeClr val="tx1"/>
                          </a:solidFill>
                          <a:latin typeface="Times New Roman"/>
                          <a:cs typeface="Times New Roman"/>
                        </a:rPr>
                        <a:t>ANTENAS</a:t>
                      </a:r>
                      <a:endParaRPr sz="2800" dirty="0">
                        <a:solidFill>
                          <a:schemeClr val="tx1"/>
                        </a:solidFill>
                        <a:latin typeface="Times New Roman"/>
                        <a:cs typeface="Times New Roman"/>
                      </a:endParaRPr>
                    </a:p>
                  </a:txBody>
                  <a:tcPr marL="0" marR="0" marT="0" marB="0">
                    <a:lnL w="12700">
                      <a:solidFill>
                        <a:srgbClr val="1268A5"/>
                      </a:solidFill>
                      <a:prstDash val="solid"/>
                    </a:lnL>
                    <a:lnR w="12700">
                      <a:solidFill>
                        <a:srgbClr val="1268A5"/>
                      </a:solidFill>
                      <a:prstDash val="solid"/>
                    </a:lnR>
                    <a:lnT w="12700">
                      <a:solidFill>
                        <a:srgbClr val="1268A5"/>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50215">
                <a:tc rowSpan="2">
                  <a:txBody>
                    <a:bodyPr/>
                    <a:lstStyle/>
                    <a:p>
                      <a:pPr>
                        <a:lnSpc>
                          <a:spcPct val="100000"/>
                        </a:lnSpc>
                      </a:pPr>
                      <a:endParaRPr sz="1300">
                        <a:latin typeface="Times New Roman"/>
                        <a:cs typeface="Times New Roman"/>
                      </a:endParaRPr>
                    </a:p>
                  </a:txBody>
                  <a:tcPr marL="0" marR="0" marT="0" marB="0">
                    <a:lnB w="38100">
                      <a:solidFill>
                        <a:srgbClr val="FFFFFF"/>
                      </a:solidFill>
                      <a:prstDash val="solid"/>
                    </a:lnB>
                  </a:tcPr>
                </a:tc>
                <a:tc gridSpan="5">
                  <a:txBody>
                    <a:bodyPr/>
                    <a:lstStyle/>
                    <a:p>
                      <a:pPr algn="ctr">
                        <a:lnSpc>
                          <a:spcPct val="100000"/>
                        </a:lnSpc>
                        <a:spcBef>
                          <a:spcPts val="114"/>
                        </a:spcBef>
                      </a:pPr>
                      <a:r>
                        <a:rPr sz="2400" b="1" dirty="0">
                          <a:solidFill>
                            <a:schemeClr val="tx1"/>
                          </a:solidFill>
                          <a:latin typeface="Times New Roman"/>
                          <a:cs typeface="Times New Roman"/>
                        </a:rPr>
                        <a:t>Tipos</a:t>
                      </a:r>
                      <a:r>
                        <a:rPr sz="2400" b="1" spc="-95" dirty="0">
                          <a:solidFill>
                            <a:schemeClr val="tx1"/>
                          </a:solidFill>
                          <a:latin typeface="Times New Roman"/>
                          <a:cs typeface="Times New Roman"/>
                        </a:rPr>
                        <a:t> </a:t>
                      </a:r>
                      <a:r>
                        <a:rPr sz="2400" b="1" spc="-10" dirty="0">
                          <a:solidFill>
                            <a:schemeClr val="tx1"/>
                          </a:solidFill>
                          <a:latin typeface="Times New Roman"/>
                          <a:cs typeface="Times New Roman"/>
                        </a:rPr>
                        <a:t>de</a:t>
                      </a:r>
                      <a:r>
                        <a:rPr sz="2400" b="1" spc="-140" dirty="0">
                          <a:solidFill>
                            <a:schemeClr val="tx1"/>
                          </a:solidFill>
                          <a:latin typeface="Times New Roman"/>
                          <a:cs typeface="Times New Roman"/>
                        </a:rPr>
                        <a:t> </a:t>
                      </a:r>
                      <a:r>
                        <a:rPr sz="2400" b="1" spc="-10" dirty="0">
                          <a:solidFill>
                            <a:schemeClr val="tx1"/>
                          </a:solidFill>
                          <a:latin typeface="Times New Roman"/>
                          <a:cs typeface="Times New Roman"/>
                        </a:rPr>
                        <a:t>Antena</a:t>
                      </a:r>
                      <a:endParaRPr sz="2400" dirty="0">
                        <a:solidFill>
                          <a:schemeClr val="tx1"/>
                        </a:solidFill>
                        <a:latin typeface="Times New Roman"/>
                        <a:cs typeface="Times New Roman"/>
                      </a:endParaRPr>
                    </a:p>
                  </a:txBody>
                  <a:tcPr marL="0" marR="0" marT="14604" marB="0">
                    <a:lnR w="12700">
                      <a:solidFill>
                        <a:srgbClr val="1268A5"/>
                      </a:solidFill>
                      <a:prstDash val="solid"/>
                    </a:lnR>
                    <a:lnT w="12700">
                      <a:solidFill>
                        <a:srgbClr val="1268A5"/>
                      </a:solidFill>
                      <a:prstDash val="solid"/>
                    </a:lnT>
                    <a:solidFill>
                      <a:srgbClr val="5A9AD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11480">
                <a:tc vMerge="1">
                  <a:txBody>
                    <a:bodyPr/>
                    <a:lstStyle/>
                    <a:p>
                      <a:endParaRPr/>
                    </a:p>
                  </a:txBody>
                  <a:tcPr marL="0" marR="0" marT="0" marB="0">
                    <a:lnT w="12700">
                      <a:solidFill>
                        <a:srgbClr val="1268A5"/>
                      </a:solidFill>
                      <a:prstDash val="solid"/>
                    </a:lnT>
                    <a:lnB w="38100">
                      <a:solidFill>
                        <a:srgbClr val="FFFFFF"/>
                      </a:solidFill>
                      <a:prstDash val="solid"/>
                    </a:lnB>
                  </a:tcPr>
                </a:tc>
                <a:tc>
                  <a:txBody>
                    <a:bodyPr/>
                    <a:lstStyle/>
                    <a:p>
                      <a:pPr marL="219075">
                        <a:lnSpc>
                          <a:spcPct val="100000"/>
                        </a:lnSpc>
                        <a:spcBef>
                          <a:spcPts val="234"/>
                        </a:spcBef>
                      </a:pPr>
                      <a:r>
                        <a:rPr sz="2000" b="1" spc="-10" dirty="0">
                          <a:latin typeface="Times New Roman"/>
                          <a:cs typeface="Times New Roman"/>
                        </a:rPr>
                        <a:t>DIPOLO</a:t>
                      </a:r>
                      <a:endParaRPr sz="2000">
                        <a:latin typeface="Times New Roman"/>
                        <a:cs typeface="Times New Roman"/>
                      </a:endParaRPr>
                    </a:p>
                  </a:txBody>
                  <a:tcPr marL="0" marR="0" marT="29844" marB="0">
                    <a:lnL w="12700">
                      <a:solidFill>
                        <a:srgbClr val="FFFFFF"/>
                      </a:solidFill>
                      <a:prstDash val="solid"/>
                    </a:lnL>
                    <a:lnR w="12700">
                      <a:solidFill>
                        <a:srgbClr val="FFFFFF"/>
                      </a:solidFill>
                      <a:prstDash val="solid"/>
                    </a:lnR>
                    <a:lnB w="12700">
                      <a:solidFill>
                        <a:srgbClr val="FFFFFF"/>
                      </a:solidFill>
                      <a:prstDash val="solid"/>
                    </a:lnB>
                    <a:solidFill>
                      <a:srgbClr val="D0DDEE"/>
                    </a:solidFill>
                  </a:tcPr>
                </a:tc>
                <a:tc>
                  <a:txBody>
                    <a:bodyPr/>
                    <a:lstStyle/>
                    <a:p>
                      <a:pPr marL="291465">
                        <a:lnSpc>
                          <a:spcPct val="100000"/>
                        </a:lnSpc>
                        <a:spcBef>
                          <a:spcPts val="234"/>
                        </a:spcBef>
                      </a:pPr>
                      <a:r>
                        <a:rPr sz="2000" b="1" spc="-50" dirty="0">
                          <a:latin typeface="Times New Roman"/>
                          <a:cs typeface="Times New Roman"/>
                        </a:rPr>
                        <a:t>YAGI-</a:t>
                      </a:r>
                      <a:r>
                        <a:rPr sz="2000" b="1" spc="-25" dirty="0">
                          <a:latin typeface="Times New Roman"/>
                          <a:cs typeface="Times New Roman"/>
                        </a:rPr>
                        <a:t>UDA</a:t>
                      </a:r>
                      <a:endParaRPr sz="2000">
                        <a:latin typeface="Times New Roman"/>
                        <a:cs typeface="Times New Roman"/>
                      </a:endParaRPr>
                    </a:p>
                  </a:txBody>
                  <a:tcPr marL="0" marR="0" marT="29844" marB="0">
                    <a:lnL w="12700">
                      <a:solidFill>
                        <a:srgbClr val="FFFFFF"/>
                      </a:solidFill>
                      <a:prstDash val="solid"/>
                    </a:lnL>
                    <a:lnR w="12700">
                      <a:solidFill>
                        <a:srgbClr val="FFFFFF"/>
                      </a:solidFill>
                      <a:prstDash val="solid"/>
                    </a:lnR>
                    <a:lnB w="12700">
                      <a:solidFill>
                        <a:srgbClr val="FFFFFF"/>
                      </a:solidFill>
                      <a:prstDash val="solid"/>
                    </a:lnB>
                    <a:solidFill>
                      <a:srgbClr val="D0DDEE"/>
                    </a:solidFill>
                  </a:tcPr>
                </a:tc>
                <a:tc>
                  <a:txBody>
                    <a:bodyPr/>
                    <a:lstStyle/>
                    <a:p>
                      <a:pPr algn="ctr">
                        <a:lnSpc>
                          <a:spcPct val="100000"/>
                        </a:lnSpc>
                        <a:spcBef>
                          <a:spcPts val="234"/>
                        </a:spcBef>
                      </a:pPr>
                      <a:r>
                        <a:rPr sz="2000" b="1" spc="-10" dirty="0">
                          <a:latin typeface="Times New Roman"/>
                          <a:cs typeface="Times New Roman"/>
                        </a:rPr>
                        <a:t>PARABOLICA</a:t>
                      </a:r>
                      <a:endParaRPr sz="2000">
                        <a:latin typeface="Times New Roman"/>
                        <a:cs typeface="Times New Roman"/>
                      </a:endParaRPr>
                    </a:p>
                  </a:txBody>
                  <a:tcPr marL="0" marR="0" marT="29844" marB="0">
                    <a:lnL w="12700">
                      <a:solidFill>
                        <a:srgbClr val="FFFFFF"/>
                      </a:solidFill>
                      <a:prstDash val="solid"/>
                    </a:lnL>
                    <a:lnR w="12700">
                      <a:solidFill>
                        <a:srgbClr val="FFFFFF"/>
                      </a:solidFill>
                      <a:prstDash val="solid"/>
                    </a:lnR>
                    <a:lnB w="12700">
                      <a:solidFill>
                        <a:srgbClr val="FFFFFF"/>
                      </a:solidFill>
                      <a:prstDash val="solid"/>
                    </a:lnB>
                    <a:solidFill>
                      <a:srgbClr val="D0DDEE"/>
                    </a:solidFill>
                  </a:tcPr>
                </a:tc>
                <a:tc>
                  <a:txBody>
                    <a:bodyPr/>
                    <a:lstStyle/>
                    <a:p>
                      <a:pPr marL="353695">
                        <a:lnSpc>
                          <a:spcPct val="100000"/>
                        </a:lnSpc>
                        <a:spcBef>
                          <a:spcPts val="234"/>
                        </a:spcBef>
                      </a:pPr>
                      <a:r>
                        <a:rPr sz="2000" b="1" spc="-10" dirty="0">
                          <a:latin typeface="Times New Roman"/>
                          <a:cs typeface="Times New Roman"/>
                        </a:rPr>
                        <a:t>LOG-PÉRIODICA</a:t>
                      </a:r>
                      <a:endParaRPr sz="2000">
                        <a:latin typeface="Times New Roman"/>
                        <a:cs typeface="Times New Roman"/>
                      </a:endParaRPr>
                    </a:p>
                  </a:txBody>
                  <a:tcPr marL="0" marR="0" marT="29844" marB="0">
                    <a:lnL w="12700">
                      <a:solidFill>
                        <a:srgbClr val="FFFFFF"/>
                      </a:solidFill>
                      <a:prstDash val="solid"/>
                    </a:lnL>
                    <a:lnR w="12700">
                      <a:solidFill>
                        <a:srgbClr val="FFFFFF"/>
                      </a:solidFill>
                      <a:prstDash val="solid"/>
                    </a:lnR>
                    <a:lnB w="12700">
                      <a:solidFill>
                        <a:srgbClr val="FFFFFF"/>
                      </a:solidFill>
                      <a:prstDash val="solid"/>
                    </a:lnB>
                    <a:solidFill>
                      <a:srgbClr val="D0DDEE"/>
                    </a:solidFill>
                  </a:tcPr>
                </a:tc>
                <a:tc>
                  <a:txBody>
                    <a:bodyPr/>
                    <a:lstStyle/>
                    <a:p>
                      <a:pPr marL="302895">
                        <a:lnSpc>
                          <a:spcPct val="100000"/>
                        </a:lnSpc>
                        <a:spcBef>
                          <a:spcPts val="234"/>
                        </a:spcBef>
                      </a:pPr>
                      <a:r>
                        <a:rPr sz="2000" b="1" spc="-10" dirty="0">
                          <a:latin typeface="Times New Roman"/>
                          <a:cs typeface="Times New Roman"/>
                        </a:rPr>
                        <a:t>HELICOIDAL</a:t>
                      </a:r>
                      <a:endParaRPr sz="2000">
                        <a:latin typeface="Times New Roman"/>
                        <a:cs typeface="Times New Roman"/>
                      </a:endParaRPr>
                    </a:p>
                  </a:txBody>
                  <a:tcPr marL="0" marR="0" marT="29844" marB="0">
                    <a:lnL w="12700">
                      <a:solidFill>
                        <a:srgbClr val="FFFFFF"/>
                      </a:solidFill>
                      <a:prstDash val="solid"/>
                    </a:lnL>
                    <a:lnR w="12700">
                      <a:solidFill>
                        <a:srgbClr val="FFFFFF"/>
                      </a:solidFill>
                      <a:prstDash val="solid"/>
                    </a:lnR>
                    <a:lnB w="12700">
                      <a:solidFill>
                        <a:srgbClr val="FFFFFF"/>
                      </a:solidFill>
                      <a:prstDash val="solid"/>
                    </a:lnB>
                    <a:solidFill>
                      <a:srgbClr val="D0DDEE"/>
                    </a:solidFill>
                  </a:tcPr>
                </a:tc>
                <a:extLst>
                  <a:ext uri="{0D108BD9-81ED-4DB2-BD59-A6C34878D82A}">
                    <a16:rowId xmlns:a16="http://schemas.microsoft.com/office/drawing/2014/main" val="10002"/>
                  </a:ext>
                </a:extLst>
              </a:tr>
              <a:tr h="1351915">
                <a:tc>
                  <a:txBody>
                    <a:bodyPr/>
                    <a:lstStyle/>
                    <a:p>
                      <a:pPr>
                        <a:lnSpc>
                          <a:spcPct val="100000"/>
                        </a:lnSpc>
                        <a:spcBef>
                          <a:spcPts val="815"/>
                        </a:spcBef>
                      </a:pPr>
                      <a:endParaRPr sz="2000">
                        <a:latin typeface="Times New Roman"/>
                        <a:cs typeface="Times New Roman"/>
                      </a:endParaRPr>
                    </a:p>
                    <a:p>
                      <a:pPr marL="267335" marR="260350" indent="52705">
                        <a:lnSpc>
                          <a:spcPts val="2220"/>
                        </a:lnSpc>
                      </a:pPr>
                      <a:r>
                        <a:rPr sz="2000" b="1" i="1" u="sng" dirty="0">
                          <a:uFill>
                            <a:solidFill>
                              <a:srgbClr val="000000"/>
                            </a:solidFill>
                          </a:uFill>
                          <a:latin typeface="Times New Roman"/>
                          <a:cs typeface="Times New Roman"/>
                        </a:rPr>
                        <a:t>Modo</a:t>
                      </a:r>
                      <a:r>
                        <a:rPr sz="2000" b="1" i="1" u="sng" spc="10" dirty="0">
                          <a:uFill>
                            <a:solidFill>
                              <a:srgbClr val="000000"/>
                            </a:solidFill>
                          </a:uFill>
                          <a:latin typeface="Times New Roman"/>
                          <a:cs typeface="Times New Roman"/>
                        </a:rPr>
                        <a:t> </a:t>
                      </a:r>
                      <a:r>
                        <a:rPr sz="2000" b="1" i="1" u="sng" spc="-25" dirty="0">
                          <a:uFill>
                            <a:solidFill>
                              <a:srgbClr val="000000"/>
                            </a:solidFill>
                          </a:uFill>
                          <a:latin typeface="Times New Roman"/>
                          <a:cs typeface="Times New Roman"/>
                        </a:rPr>
                        <a:t>de</a:t>
                      </a:r>
                      <a:r>
                        <a:rPr sz="2000" b="1" i="1" spc="-25" dirty="0">
                          <a:latin typeface="Times New Roman"/>
                          <a:cs typeface="Times New Roman"/>
                        </a:rPr>
                        <a:t> </a:t>
                      </a:r>
                      <a:r>
                        <a:rPr sz="2000" b="1" i="1" u="sng" spc="-10" dirty="0">
                          <a:uFill>
                            <a:solidFill>
                              <a:srgbClr val="000000"/>
                            </a:solidFill>
                          </a:uFill>
                          <a:latin typeface="Times New Roman"/>
                          <a:cs typeface="Times New Roman"/>
                        </a:rPr>
                        <a:t>Operação</a:t>
                      </a:r>
                      <a:endParaRPr sz="2000">
                        <a:latin typeface="Times New Roman"/>
                        <a:cs typeface="Times New Roman"/>
                      </a:endParaRPr>
                    </a:p>
                  </a:txBody>
                  <a:tcPr marL="0" marR="0" marT="10350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8EEF6"/>
                    </a:solidFill>
                  </a:tcPr>
                </a:tc>
                <a:tc>
                  <a:txBody>
                    <a:bodyPr/>
                    <a:lstStyle/>
                    <a:p>
                      <a:pPr>
                        <a:lnSpc>
                          <a:spcPct val="100000"/>
                        </a:lnSpc>
                        <a:spcBef>
                          <a:spcPts val="445"/>
                        </a:spcBef>
                      </a:pPr>
                      <a:endParaRPr sz="1250">
                        <a:latin typeface="Times New Roman"/>
                        <a:cs typeface="Times New Roman"/>
                      </a:endParaRPr>
                    </a:p>
                    <a:p>
                      <a:pPr marL="90805" marR="156210">
                        <a:lnSpc>
                          <a:spcPts val="1380"/>
                        </a:lnSpc>
                      </a:pPr>
                      <a:r>
                        <a:rPr sz="1250" dirty="0">
                          <a:latin typeface="Times New Roman"/>
                          <a:cs typeface="Times New Roman"/>
                        </a:rPr>
                        <a:t>Gera</a:t>
                      </a:r>
                      <a:r>
                        <a:rPr sz="1250" spc="-20" dirty="0">
                          <a:latin typeface="Times New Roman"/>
                          <a:cs typeface="Times New Roman"/>
                        </a:rPr>
                        <a:t> </a:t>
                      </a:r>
                      <a:r>
                        <a:rPr sz="1250" dirty="0">
                          <a:latin typeface="Times New Roman"/>
                          <a:cs typeface="Times New Roman"/>
                        </a:rPr>
                        <a:t>um</a:t>
                      </a:r>
                      <a:r>
                        <a:rPr sz="1250" spc="-15" dirty="0">
                          <a:latin typeface="Times New Roman"/>
                          <a:cs typeface="Times New Roman"/>
                        </a:rPr>
                        <a:t> </a:t>
                      </a:r>
                      <a:r>
                        <a:rPr sz="1250" spc="-20" dirty="0">
                          <a:latin typeface="Times New Roman"/>
                          <a:cs typeface="Times New Roman"/>
                        </a:rPr>
                        <a:t>campo </a:t>
                      </a:r>
                      <a:r>
                        <a:rPr sz="1250" spc="-10" dirty="0">
                          <a:latin typeface="Times New Roman"/>
                          <a:cs typeface="Times New Roman"/>
                        </a:rPr>
                        <a:t>eletromagnético </a:t>
                      </a:r>
                      <a:r>
                        <a:rPr sz="1250" dirty="0">
                          <a:latin typeface="Times New Roman"/>
                          <a:cs typeface="Times New Roman"/>
                        </a:rPr>
                        <a:t>que</a:t>
                      </a:r>
                      <a:r>
                        <a:rPr sz="1250" spc="-35" dirty="0">
                          <a:latin typeface="Times New Roman"/>
                          <a:cs typeface="Times New Roman"/>
                        </a:rPr>
                        <a:t> </a:t>
                      </a:r>
                      <a:r>
                        <a:rPr sz="1250" dirty="0">
                          <a:latin typeface="Times New Roman"/>
                          <a:cs typeface="Times New Roman"/>
                        </a:rPr>
                        <a:t>propaga</a:t>
                      </a:r>
                      <a:r>
                        <a:rPr sz="1250" spc="-20" dirty="0">
                          <a:latin typeface="Times New Roman"/>
                          <a:cs typeface="Times New Roman"/>
                        </a:rPr>
                        <a:t> ondas </a:t>
                      </a:r>
                      <a:r>
                        <a:rPr sz="1250" dirty="0">
                          <a:latin typeface="Times New Roman"/>
                          <a:cs typeface="Times New Roman"/>
                        </a:rPr>
                        <a:t>de</a:t>
                      </a:r>
                      <a:r>
                        <a:rPr sz="1250" spc="-15" dirty="0">
                          <a:latin typeface="Times New Roman"/>
                          <a:cs typeface="Times New Roman"/>
                        </a:rPr>
                        <a:t> </a:t>
                      </a:r>
                      <a:r>
                        <a:rPr sz="1250" dirty="0">
                          <a:latin typeface="Times New Roman"/>
                          <a:cs typeface="Times New Roman"/>
                        </a:rPr>
                        <a:t>rádio</a:t>
                      </a:r>
                      <a:r>
                        <a:rPr sz="1250" spc="-15" dirty="0">
                          <a:latin typeface="Times New Roman"/>
                          <a:cs typeface="Times New Roman"/>
                        </a:rPr>
                        <a:t> </a:t>
                      </a:r>
                      <a:r>
                        <a:rPr sz="1250" dirty="0">
                          <a:latin typeface="Times New Roman"/>
                          <a:cs typeface="Times New Roman"/>
                        </a:rPr>
                        <a:t>de</a:t>
                      </a:r>
                      <a:r>
                        <a:rPr sz="1250" spc="-10" dirty="0">
                          <a:latin typeface="Times New Roman"/>
                          <a:cs typeface="Times New Roman"/>
                        </a:rPr>
                        <a:t> forma eficiente.</a:t>
                      </a:r>
                      <a:endParaRPr sz="1250">
                        <a:latin typeface="Times New Roman"/>
                        <a:cs typeface="Times New Roman"/>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marL="157480" marR="190500" algn="ctr">
                        <a:lnSpc>
                          <a:spcPts val="1380"/>
                        </a:lnSpc>
                        <a:spcBef>
                          <a:spcPts val="500"/>
                        </a:spcBef>
                      </a:pPr>
                      <a:r>
                        <a:rPr sz="1250" dirty="0">
                          <a:latin typeface="Times New Roman"/>
                          <a:cs typeface="Times New Roman"/>
                        </a:rPr>
                        <a:t>Formada</a:t>
                      </a:r>
                      <a:r>
                        <a:rPr sz="1250" spc="-30" dirty="0">
                          <a:latin typeface="Times New Roman"/>
                          <a:cs typeface="Times New Roman"/>
                        </a:rPr>
                        <a:t> </a:t>
                      </a:r>
                      <a:r>
                        <a:rPr sz="1250" dirty="0">
                          <a:latin typeface="Times New Roman"/>
                          <a:cs typeface="Times New Roman"/>
                        </a:rPr>
                        <a:t>por</a:t>
                      </a:r>
                      <a:r>
                        <a:rPr sz="1250" spc="-15" dirty="0">
                          <a:latin typeface="Times New Roman"/>
                          <a:cs typeface="Times New Roman"/>
                        </a:rPr>
                        <a:t> </a:t>
                      </a:r>
                      <a:r>
                        <a:rPr sz="1250" dirty="0">
                          <a:latin typeface="Times New Roman"/>
                          <a:cs typeface="Times New Roman"/>
                        </a:rPr>
                        <a:t>um</a:t>
                      </a:r>
                      <a:r>
                        <a:rPr sz="1250" spc="-20" dirty="0">
                          <a:latin typeface="Times New Roman"/>
                          <a:cs typeface="Times New Roman"/>
                        </a:rPr>
                        <a:t> </a:t>
                      </a:r>
                      <a:r>
                        <a:rPr sz="1250" spc="-10" dirty="0">
                          <a:latin typeface="Times New Roman"/>
                          <a:cs typeface="Times New Roman"/>
                        </a:rPr>
                        <a:t>driver, </a:t>
                      </a:r>
                      <a:r>
                        <a:rPr sz="1250" dirty="0">
                          <a:latin typeface="Times New Roman"/>
                          <a:cs typeface="Times New Roman"/>
                        </a:rPr>
                        <a:t>refletores</a:t>
                      </a:r>
                      <a:r>
                        <a:rPr sz="1250" spc="-30" dirty="0">
                          <a:latin typeface="Times New Roman"/>
                          <a:cs typeface="Times New Roman"/>
                        </a:rPr>
                        <a:t> </a:t>
                      </a:r>
                      <a:r>
                        <a:rPr sz="1250" dirty="0">
                          <a:latin typeface="Times New Roman"/>
                          <a:cs typeface="Times New Roman"/>
                        </a:rPr>
                        <a:t>e</a:t>
                      </a:r>
                      <a:r>
                        <a:rPr sz="1250" spc="-20" dirty="0">
                          <a:latin typeface="Times New Roman"/>
                          <a:cs typeface="Times New Roman"/>
                        </a:rPr>
                        <a:t> </a:t>
                      </a:r>
                      <a:r>
                        <a:rPr sz="1250" spc="-10" dirty="0">
                          <a:latin typeface="Times New Roman"/>
                          <a:cs typeface="Times New Roman"/>
                        </a:rPr>
                        <a:t>diretores.</a:t>
                      </a:r>
                      <a:endParaRPr sz="1250">
                        <a:latin typeface="Times New Roman"/>
                        <a:cs typeface="Times New Roman"/>
                      </a:endParaRPr>
                    </a:p>
                    <a:p>
                      <a:pPr marL="175260" marR="167640" algn="ctr">
                        <a:lnSpc>
                          <a:spcPts val="1380"/>
                        </a:lnSpc>
                        <a:spcBef>
                          <a:spcPts val="5"/>
                        </a:spcBef>
                      </a:pPr>
                      <a:r>
                        <a:rPr sz="1250" dirty="0">
                          <a:latin typeface="Times New Roman"/>
                          <a:cs typeface="Times New Roman"/>
                        </a:rPr>
                        <a:t>O</a:t>
                      </a:r>
                      <a:r>
                        <a:rPr sz="1250" spc="-20" dirty="0">
                          <a:latin typeface="Times New Roman"/>
                          <a:cs typeface="Times New Roman"/>
                        </a:rPr>
                        <a:t> </a:t>
                      </a:r>
                      <a:r>
                        <a:rPr sz="1250" dirty="0">
                          <a:latin typeface="Times New Roman"/>
                          <a:cs typeface="Times New Roman"/>
                        </a:rPr>
                        <a:t>driver</a:t>
                      </a:r>
                      <a:r>
                        <a:rPr sz="1250" spc="-15" dirty="0">
                          <a:latin typeface="Times New Roman"/>
                          <a:cs typeface="Times New Roman"/>
                        </a:rPr>
                        <a:t> </a:t>
                      </a:r>
                      <a:r>
                        <a:rPr sz="1250" dirty="0">
                          <a:latin typeface="Times New Roman"/>
                          <a:cs typeface="Times New Roman"/>
                        </a:rPr>
                        <a:t>é</a:t>
                      </a:r>
                      <a:r>
                        <a:rPr sz="1250" spc="-20" dirty="0">
                          <a:latin typeface="Times New Roman"/>
                          <a:cs typeface="Times New Roman"/>
                        </a:rPr>
                        <a:t> </a:t>
                      </a:r>
                      <a:r>
                        <a:rPr sz="1250" dirty="0">
                          <a:latin typeface="Times New Roman"/>
                          <a:cs typeface="Times New Roman"/>
                        </a:rPr>
                        <a:t>conectado</a:t>
                      </a:r>
                      <a:r>
                        <a:rPr sz="1250" spc="-20" dirty="0">
                          <a:latin typeface="Times New Roman"/>
                          <a:cs typeface="Times New Roman"/>
                        </a:rPr>
                        <a:t> </a:t>
                      </a:r>
                      <a:r>
                        <a:rPr sz="1250" spc="-25" dirty="0">
                          <a:latin typeface="Times New Roman"/>
                          <a:cs typeface="Times New Roman"/>
                        </a:rPr>
                        <a:t>ao </a:t>
                      </a:r>
                      <a:r>
                        <a:rPr sz="1250" spc="-10" dirty="0">
                          <a:latin typeface="Times New Roman"/>
                          <a:cs typeface="Times New Roman"/>
                        </a:rPr>
                        <a:t>transmissor/receptor, </a:t>
                      </a:r>
                      <a:r>
                        <a:rPr sz="1250" dirty="0">
                          <a:latin typeface="Times New Roman"/>
                          <a:cs typeface="Times New Roman"/>
                        </a:rPr>
                        <a:t>enquanto</a:t>
                      </a:r>
                      <a:r>
                        <a:rPr sz="1250" spc="-40" dirty="0">
                          <a:latin typeface="Times New Roman"/>
                          <a:cs typeface="Times New Roman"/>
                        </a:rPr>
                        <a:t> </a:t>
                      </a:r>
                      <a:r>
                        <a:rPr sz="1250" dirty="0">
                          <a:latin typeface="Times New Roman"/>
                          <a:cs typeface="Times New Roman"/>
                        </a:rPr>
                        <a:t>refletores</a:t>
                      </a:r>
                      <a:r>
                        <a:rPr sz="1250" spc="-45" dirty="0">
                          <a:latin typeface="Times New Roman"/>
                          <a:cs typeface="Times New Roman"/>
                        </a:rPr>
                        <a:t> </a:t>
                      </a:r>
                      <a:r>
                        <a:rPr sz="1250" spc="-50" dirty="0">
                          <a:latin typeface="Times New Roman"/>
                          <a:cs typeface="Times New Roman"/>
                        </a:rPr>
                        <a:t>e </a:t>
                      </a:r>
                      <a:r>
                        <a:rPr sz="1250" dirty="0">
                          <a:latin typeface="Times New Roman"/>
                          <a:cs typeface="Times New Roman"/>
                        </a:rPr>
                        <a:t>diretores</a:t>
                      </a:r>
                      <a:r>
                        <a:rPr sz="1250" spc="-55" dirty="0">
                          <a:latin typeface="Times New Roman"/>
                          <a:cs typeface="Times New Roman"/>
                        </a:rPr>
                        <a:t> </a:t>
                      </a:r>
                      <a:r>
                        <a:rPr sz="1250" dirty="0">
                          <a:latin typeface="Times New Roman"/>
                          <a:cs typeface="Times New Roman"/>
                        </a:rPr>
                        <a:t>direcionam</a:t>
                      </a:r>
                      <a:r>
                        <a:rPr sz="1250" spc="-45" dirty="0">
                          <a:latin typeface="Times New Roman"/>
                          <a:cs typeface="Times New Roman"/>
                        </a:rPr>
                        <a:t> </a:t>
                      </a:r>
                      <a:r>
                        <a:rPr sz="1250" spc="-50" dirty="0">
                          <a:latin typeface="Times New Roman"/>
                          <a:cs typeface="Times New Roman"/>
                        </a:rPr>
                        <a:t>e </a:t>
                      </a:r>
                      <a:r>
                        <a:rPr sz="1250" dirty="0">
                          <a:latin typeface="Times New Roman"/>
                          <a:cs typeface="Times New Roman"/>
                        </a:rPr>
                        <a:t>amplificam</a:t>
                      </a:r>
                      <a:r>
                        <a:rPr sz="1250" spc="-35" dirty="0">
                          <a:latin typeface="Times New Roman"/>
                          <a:cs typeface="Times New Roman"/>
                        </a:rPr>
                        <a:t> </a:t>
                      </a:r>
                      <a:r>
                        <a:rPr sz="1250" dirty="0">
                          <a:latin typeface="Times New Roman"/>
                          <a:cs typeface="Times New Roman"/>
                        </a:rPr>
                        <a:t>o</a:t>
                      </a:r>
                      <a:r>
                        <a:rPr sz="1250" spc="-30" dirty="0">
                          <a:latin typeface="Times New Roman"/>
                          <a:cs typeface="Times New Roman"/>
                        </a:rPr>
                        <a:t> </a:t>
                      </a:r>
                      <a:r>
                        <a:rPr sz="1250" spc="-10" dirty="0">
                          <a:latin typeface="Times New Roman"/>
                          <a:cs typeface="Times New Roman"/>
                        </a:rPr>
                        <a:t>sinal.</a:t>
                      </a:r>
                      <a:endParaRPr sz="1250">
                        <a:latin typeface="Times New Roman"/>
                        <a:cs typeface="Times New Roman"/>
                      </a:endParaRPr>
                    </a:p>
                  </a:txBody>
                  <a:tcPr marL="0" marR="0" marT="635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marL="90805" marR="93980">
                        <a:lnSpc>
                          <a:spcPts val="1550"/>
                        </a:lnSpc>
                        <a:spcBef>
                          <a:spcPts val="1460"/>
                        </a:spcBef>
                      </a:pPr>
                      <a:r>
                        <a:rPr sz="1400" dirty="0">
                          <a:latin typeface="Times New Roman"/>
                          <a:cs typeface="Times New Roman"/>
                        </a:rPr>
                        <a:t>Usam</a:t>
                      </a:r>
                      <a:r>
                        <a:rPr sz="1400" spc="-10" dirty="0">
                          <a:latin typeface="Times New Roman"/>
                          <a:cs typeface="Times New Roman"/>
                        </a:rPr>
                        <a:t> </a:t>
                      </a:r>
                      <a:r>
                        <a:rPr sz="1400" dirty="0">
                          <a:latin typeface="Times New Roman"/>
                          <a:cs typeface="Times New Roman"/>
                        </a:rPr>
                        <a:t>um</a:t>
                      </a:r>
                      <a:r>
                        <a:rPr sz="1400" spc="-10" dirty="0">
                          <a:latin typeface="Times New Roman"/>
                          <a:cs typeface="Times New Roman"/>
                        </a:rPr>
                        <a:t> </a:t>
                      </a:r>
                      <a:r>
                        <a:rPr sz="1400" dirty="0">
                          <a:latin typeface="Times New Roman"/>
                          <a:cs typeface="Times New Roman"/>
                        </a:rPr>
                        <a:t>refletor</a:t>
                      </a:r>
                      <a:r>
                        <a:rPr sz="1400" spc="-10" dirty="0">
                          <a:latin typeface="Times New Roman"/>
                          <a:cs typeface="Times New Roman"/>
                        </a:rPr>
                        <a:t> parabólico </a:t>
                      </a:r>
                      <a:r>
                        <a:rPr sz="1400" dirty="0">
                          <a:latin typeface="Times New Roman"/>
                          <a:cs typeface="Times New Roman"/>
                        </a:rPr>
                        <a:t>para</a:t>
                      </a:r>
                      <a:r>
                        <a:rPr sz="1400" spc="-15" dirty="0">
                          <a:latin typeface="Times New Roman"/>
                          <a:cs typeface="Times New Roman"/>
                        </a:rPr>
                        <a:t> </a:t>
                      </a:r>
                      <a:r>
                        <a:rPr sz="1400" dirty="0">
                          <a:latin typeface="Times New Roman"/>
                          <a:cs typeface="Times New Roman"/>
                        </a:rPr>
                        <a:t>concentrar</a:t>
                      </a:r>
                      <a:r>
                        <a:rPr sz="1400" spc="-10" dirty="0">
                          <a:latin typeface="Times New Roman"/>
                          <a:cs typeface="Times New Roman"/>
                        </a:rPr>
                        <a:t> </a:t>
                      </a:r>
                      <a:r>
                        <a:rPr sz="1400" spc="-25" dirty="0">
                          <a:latin typeface="Times New Roman"/>
                          <a:cs typeface="Times New Roman"/>
                        </a:rPr>
                        <a:t>ou</a:t>
                      </a:r>
                      <a:r>
                        <a:rPr sz="1400" spc="500" dirty="0">
                          <a:latin typeface="Times New Roman"/>
                          <a:cs typeface="Times New Roman"/>
                        </a:rPr>
                        <a:t> </a:t>
                      </a:r>
                      <a:r>
                        <a:rPr sz="1400" dirty="0">
                          <a:latin typeface="Times New Roman"/>
                          <a:cs typeface="Times New Roman"/>
                        </a:rPr>
                        <a:t>direcionar</a:t>
                      </a:r>
                      <a:r>
                        <a:rPr sz="1400" spc="-10" dirty="0">
                          <a:latin typeface="Times New Roman"/>
                          <a:cs typeface="Times New Roman"/>
                        </a:rPr>
                        <a:t> </a:t>
                      </a:r>
                      <a:r>
                        <a:rPr sz="1400" dirty="0">
                          <a:latin typeface="Times New Roman"/>
                          <a:cs typeface="Times New Roman"/>
                        </a:rPr>
                        <a:t>sinais de</a:t>
                      </a:r>
                      <a:r>
                        <a:rPr sz="1400" spc="-5" dirty="0">
                          <a:latin typeface="Times New Roman"/>
                          <a:cs typeface="Times New Roman"/>
                        </a:rPr>
                        <a:t> </a:t>
                      </a:r>
                      <a:r>
                        <a:rPr sz="1400" dirty="0">
                          <a:latin typeface="Times New Roman"/>
                          <a:cs typeface="Times New Roman"/>
                        </a:rPr>
                        <a:t>rádio </a:t>
                      </a:r>
                      <a:r>
                        <a:rPr sz="1400" spc="-25" dirty="0">
                          <a:latin typeface="Times New Roman"/>
                          <a:cs typeface="Times New Roman"/>
                        </a:rPr>
                        <a:t>na </a:t>
                      </a:r>
                      <a:r>
                        <a:rPr sz="1400" dirty="0">
                          <a:latin typeface="Times New Roman"/>
                          <a:cs typeface="Times New Roman"/>
                        </a:rPr>
                        <a:t>antena</a:t>
                      </a:r>
                      <a:r>
                        <a:rPr sz="1400" spc="-10" dirty="0">
                          <a:latin typeface="Times New Roman"/>
                          <a:cs typeface="Times New Roman"/>
                        </a:rPr>
                        <a:t> </a:t>
                      </a:r>
                      <a:r>
                        <a:rPr sz="1400" dirty="0">
                          <a:latin typeface="Times New Roman"/>
                          <a:cs typeface="Times New Roman"/>
                        </a:rPr>
                        <a:t>de</a:t>
                      </a:r>
                      <a:r>
                        <a:rPr sz="1400" spc="-5" dirty="0">
                          <a:latin typeface="Times New Roman"/>
                          <a:cs typeface="Times New Roman"/>
                        </a:rPr>
                        <a:t> </a:t>
                      </a:r>
                      <a:r>
                        <a:rPr sz="1400" spc="-10" dirty="0">
                          <a:latin typeface="Times New Roman"/>
                          <a:cs typeface="Times New Roman"/>
                        </a:rPr>
                        <a:t>alimentação, </a:t>
                      </a:r>
                      <a:r>
                        <a:rPr sz="1400" dirty="0">
                          <a:latin typeface="Times New Roman"/>
                          <a:cs typeface="Times New Roman"/>
                        </a:rPr>
                        <a:t>aumentando seu</a:t>
                      </a:r>
                      <a:r>
                        <a:rPr sz="1400" spc="-5" dirty="0">
                          <a:latin typeface="Times New Roman"/>
                          <a:cs typeface="Times New Roman"/>
                        </a:rPr>
                        <a:t> </a:t>
                      </a:r>
                      <a:r>
                        <a:rPr sz="1400" spc="-10" dirty="0">
                          <a:latin typeface="Times New Roman"/>
                          <a:cs typeface="Times New Roman"/>
                        </a:rPr>
                        <a:t>ganho.</a:t>
                      </a:r>
                      <a:endParaRPr sz="1400">
                        <a:latin typeface="Times New Roman"/>
                        <a:cs typeface="Times New Roman"/>
                      </a:endParaRPr>
                    </a:p>
                  </a:txBody>
                  <a:tcPr marL="0" marR="0" marT="1854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marL="91440" marR="122555">
                        <a:lnSpc>
                          <a:spcPts val="1550"/>
                        </a:lnSpc>
                        <a:spcBef>
                          <a:spcPts val="1460"/>
                        </a:spcBef>
                      </a:pPr>
                      <a:r>
                        <a:rPr sz="1400" dirty="0">
                          <a:latin typeface="Times New Roman"/>
                          <a:cs typeface="Times New Roman"/>
                        </a:rPr>
                        <a:t>consiste</a:t>
                      </a:r>
                      <a:r>
                        <a:rPr sz="1400" spc="-10" dirty="0">
                          <a:latin typeface="Times New Roman"/>
                          <a:cs typeface="Times New Roman"/>
                        </a:rPr>
                        <a:t> </a:t>
                      </a:r>
                      <a:r>
                        <a:rPr sz="1400" dirty="0">
                          <a:latin typeface="Times New Roman"/>
                          <a:cs typeface="Times New Roman"/>
                        </a:rPr>
                        <a:t>em</a:t>
                      </a:r>
                      <a:r>
                        <a:rPr sz="1400" spc="-10" dirty="0">
                          <a:latin typeface="Times New Roman"/>
                          <a:cs typeface="Times New Roman"/>
                        </a:rPr>
                        <a:t> </a:t>
                      </a:r>
                      <a:r>
                        <a:rPr sz="1400" dirty="0">
                          <a:latin typeface="Times New Roman"/>
                          <a:cs typeface="Times New Roman"/>
                        </a:rPr>
                        <a:t>uma</a:t>
                      </a:r>
                      <a:r>
                        <a:rPr sz="1400" spc="-10" dirty="0">
                          <a:latin typeface="Times New Roman"/>
                          <a:cs typeface="Times New Roman"/>
                        </a:rPr>
                        <a:t> </a:t>
                      </a:r>
                      <a:r>
                        <a:rPr sz="1400" dirty="0">
                          <a:latin typeface="Times New Roman"/>
                          <a:cs typeface="Times New Roman"/>
                        </a:rPr>
                        <a:t>série</a:t>
                      </a:r>
                      <a:r>
                        <a:rPr sz="1400" spc="-10" dirty="0">
                          <a:latin typeface="Times New Roman"/>
                          <a:cs typeface="Times New Roman"/>
                        </a:rPr>
                        <a:t> </a:t>
                      </a:r>
                      <a:r>
                        <a:rPr sz="1400" dirty="0">
                          <a:latin typeface="Times New Roman"/>
                          <a:cs typeface="Times New Roman"/>
                        </a:rPr>
                        <a:t>de</a:t>
                      </a:r>
                      <a:r>
                        <a:rPr sz="1400" spc="-10" dirty="0">
                          <a:latin typeface="Times New Roman"/>
                          <a:cs typeface="Times New Roman"/>
                        </a:rPr>
                        <a:t> elementos </a:t>
                      </a:r>
                      <a:r>
                        <a:rPr sz="1400" dirty="0">
                          <a:latin typeface="Times New Roman"/>
                          <a:cs typeface="Times New Roman"/>
                        </a:rPr>
                        <a:t>condutores de </a:t>
                      </a:r>
                      <a:r>
                        <a:rPr sz="1400" spc="-10" dirty="0">
                          <a:latin typeface="Times New Roman"/>
                          <a:cs typeface="Times New Roman"/>
                        </a:rPr>
                        <a:t>comprimentos </a:t>
                      </a:r>
                      <a:r>
                        <a:rPr sz="1400" dirty="0">
                          <a:latin typeface="Times New Roman"/>
                          <a:cs typeface="Times New Roman"/>
                        </a:rPr>
                        <a:t>variáveis,</a:t>
                      </a:r>
                      <a:r>
                        <a:rPr sz="1400" spc="-25" dirty="0">
                          <a:latin typeface="Times New Roman"/>
                          <a:cs typeface="Times New Roman"/>
                        </a:rPr>
                        <a:t> </a:t>
                      </a:r>
                      <a:r>
                        <a:rPr sz="1400" dirty="0">
                          <a:latin typeface="Times New Roman"/>
                          <a:cs typeface="Times New Roman"/>
                        </a:rPr>
                        <a:t>espaçados</a:t>
                      </a:r>
                      <a:r>
                        <a:rPr sz="1400" spc="-15" dirty="0">
                          <a:latin typeface="Times New Roman"/>
                          <a:cs typeface="Times New Roman"/>
                        </a:rPr>
                        <a:t> </a:t>
                      </a:r>
                      <a:r>
                        <a:rPr sz="1400" spc="-10" dirty="0">
                          <a:latin typeface="Times New Roman"/>
                          <a:cs typeface="Times New Roman"/>
                        </a:rPr>
                        <a:t>uniformemente </a:t>
                      </a:r>
                      <a:r>
                        <a:rPr sz="1400" dirty="0">
                          <a:latin typeface="Times New Roman"/>
                          <a:cs typeface="Times New Roman"/>
                        </a:rPr>
                        <a:t>ao longo de</a:t>
                      </a:r>
                      <a:r>
                        <a:rPr sz="1400" spc="-5" dirty="0">
                          <a:latin typeface="Times New Roman"/>
                          <a:cs typeface="Times New Roman"/>
                        </a:rPr>
                        <a:t> </a:t>
                      </a:r>
                      <a:r>
                        <a:rPr sz="1400" dirty="0">
                          <a:latin typeface="Times New Roman"/>
                          <a:cs typeface="Times New Roman"/>
                        </a:rPr>
                        <a:t>um eixo.cada</a:t>
                      </a:r>
                      <a:r>
                        <a:rPr sz="1400" spc="-5" dirty="0">
                          <a:latin typeface="Times New Roman"/>
                          <a:cs typeface="Times New Roman"/>
                        </a:rPr>
                        <a:t> </a:t>
                      </a:r>
                      <a:r>
                        <a:rPr sz="1400" dirty="0">
                          <a:latin typeface="Times New Roman"/>
                          <a:cs typeface="Times New Roman"/>
                        </a:rPr>
                        <a:t>um </a:t>
                      </a:r>
                      <a:r>
                        <a:rPr sz="1400" spc="-10" dirty="0">
                          <a:latin typeface="Times New Roman"/>
                          <a:cs typeface="Times New Roman"/>
                        </a:rPr>
                        <a:t>ressoa </a:t>
                      </a:r>
                      <a:r>
                        <a:rPr sz="1400" dirty="0">
                          <a:latin typeface="Times New Roman"/>
                          <a:cs typeface="Times New Roman"/>
                        </a:rPr>
                        <a:t>em</a:t>
                      </a:r>
                      <a:r>
                        <a:rPr sz="1400" spc="-5" dirty="0">
                          <a:latin typeface="Times New Roman"/>
                          <a:cs typeface="Times New Roman"/>
                        </a:rPr>
                        <a:t> </a:t>
                      </a:r>
                      <a:r>
                        <a:rPr sz="1400" dirty="0">
                          <a:latin typeface="Times New Roman"/>
                          <a:cs typeface="Times New Roman"/>
                        </a:rPr>
                        <a:t>uma</a:t>
                      </a:r>
                      <a:r>
                        <a:rPr sz="1400" spc="-10" dirty="0">
                          <a:latin typeface="Times New Roman"/>
                          <a:cs typeface="Times New Roman"/>
                        </a:rPr>
                        <a:t> </a:t>
                      </a:r>
                      <a:r>
                        <a:rPr sz="1400" dirty="0">
                          <a:latin typeface="Times New Roman"/>
                          <a:cs typeface="Times New Roman"/>
                        </a:rPr>
                        <a:t>dada</a:t>
                      </a:r>
                      <a:r>
                        <a:rPr sz="1400" spc="-5" dirty="0">
                          <a:latin typeface="Times New Roman"/>
                          <a:cs typeface="Times New Roman"/>
                        </a:rPr>
                        <a:t> </a:t>
                      </a:r>
                      <a:r>
                        <a:rPr sz="1400" spc="-10" dirty="0">
                          <a:latin typeface="Times New Roman"/>
                          <a:cs typeface="Times New Roman"/>
                        </a:rPr>
                        <a:t>frequencia..</a:t>
                      </a:r>
                      <a:endParaRPr sz="1400">
                        <a:latin typeface="Times New Roman"/>
                        <a:cs typeface="Times New Roman"/>
                      </a:endParaRPr>
                    </a:p>
                  </a:txBody>
                  <a:tcPr marL="0" marR="0" marT="1854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marL="91440" marR="106680">
                        <a:lnSpc>
                          <a:spcPts val="1550"/>
                        </a:lnSpc>
                        <a:spcBef>
                          <a:spcPts val="685"/>
                        </a:spcBef>
                      </a:pPr>
                      <a:r>
                        <a:rPr sz="1400" dirty="0">
                          <a:latin typeface="Times New Roman"/>
                          <a:cs typeface="Times New Roman"/>
                        </a:rPr>
                        <a:t>Possuem uma</a:t>
                      </a:r>
                      <a:r>
                        <a:rPr sz="1400" spc="-5" dirty="0">
                          <a:latin typeface="Times New Roman"/>
                          <a:cs typeface="Times New Roman"/>
                        </a:rPr>
                        <a:t> </a:t>
                      </a:r>
                      <a:r>
                        <a:rPr sz="1400" dirty="0">
                          <a:latin typeface="Times New Roman"/>
                          <a:cs typeface="Times New Roman"/>
                        </a:rPr>
                        <a:t>ou</a:t>
                      </a:r>
                      <a:r>
                        <a:rPr sz="1400" spc="5" dirty="0">
                          <a:latin typeface="Times New Roman"/>
                          <a:cs typeface="Times New Roman"/>
                        </a:rPr>
                        <a:t> </a:t>
                      </a:r>
                      <a:r>
                        <a:rPr sz="1400" spc="-20" dirty="0">
                          <a:latin typeface="Times New Roman"/>
                          <a:cs typeface="Times New Roman"/>
                        </a:rPr>
                        <a:t>mais </a:t>
                      </a:r>
                      <a:r>
                        <a:rPr sz="1400" dirty="0">
                          <a:latin typeface="Times New Roman"/>
                          <a:cs typeface="Times New Roman"/>
                        </a:rPr>
                        <a:t>hélices</a:t>
                      </a:r>
                      <a:r>
                        <a:rPr sz="1400" spc="-5" dirty="0">
                          <a:latin typeface="Times New Roman"/>
                          <a:cs typeface="Times New Roman"/>
                        </a:rPr>
                        <a:t> </a:t>
                      </a:r>
                      <a:r>
                        <a:rPr sz="1400" dirty="0">
                          <a:latin typeface="Times New Roman"/>
                          <a:cs typeface="Times New Roman"/>
                        </a:rPr>
                        <a:t>condutoras</a:t>
                      </a:r>
                      <a:r>
                        <a:rPr sz="1400" spc="-5" dirty="0">
                          <a:latin typeface="Times New Roman"/>
                          <a:cs typeface="Times New Roman"/>
                        </a:rPr>
                        <a:t> </a:t>
                      </a:r>
                      <a:r>
                        <a:rPr sz="1400" spc="-10" dirty="0">
                          <a:latin typeface="Times New Roman"/>
                          <a:cs typeface="Times New Roman"/>
                        </a:rPr>
                        <a:t>enroladas </a:t>
                      </a:r>
                      <a:r>
                        <a:rPr sz="1400" dirty="0">
                          <a:latin typeface="Times New Roman"/>
                          <a:cs typeface="Times New Roman"/>
                        </a:rPr>
                        <a:t>em torno</a:t>
                      </a:r>
                      <a:r>
                        <a:rPr sz="1400" spc="5" dirty="0">
                          <a:latin typeface="Times New Roman"/>
                          <a:cs typeface="Times New Roman"/>
                        </a:rPr>
                        <a:t> </a:t>
                      </a:r>
                      <a:r>
                        <a:rPr sz="1400" dirty="0">
                          <a:latin typeface="Times New Roman"/>
                          <a:cs typeface="Times New Roman"/>
                        </a:rPr>
                        <a:t>de</a:t>
                      </a:r>
                      <a:r>
                        <a:rPr sz="1400" spc="-5" dirty="0">
                          <a:latin typeface="Times New Roman"/>
                          <a:cs typeface="Times New Roman"/>
                        </a:rPr>
                        <a:t> </a:t>
                      </a:r>
                      <a:r>
                        <a:rPr sz="1400" dirty="0">
                          <a:latin typeface="Times New Roman"/>
                          <a:cs typeface="Times New Roman"/>
                        </a:rPr>
                        <a:t>um eixo</a:t>
                      </a:r>
                      <a:r>
                        <a:rPr sz="1400" spc="5" dirty="0">
                          <a:latin typeface="Times New Roman"/>
                          <a:cs typeface="Times New Roman"/>
                        </a:rPr>
                        <a:t> </a:t>
                      </a:r>
                      <a:r>
                        <a:rPr sz="1400" spc="-10" dirty="0">
                          <a:latin typeface="Times New Roman"/>
                          <a:cs typeface="Times New Roman"/>
                        </a:rPr>
                        <a:t>central. </a:t>
                      </a:r>
                      <a:r>
                        <a:rPr sz="1400" dirty="0">
                          <a:latin typeface="Times New Roman"/>
                          <a:cs typeface="Times New Roman"/>
                        </a:rPr>
                        <a:t>Geram</a:t>
                      </a:r>
                      <a:r>
                        <a:rPr sz="1400" spc="-10" dirty="0">
                          <a:latin typeface="Times New Roman"/>
                          <a:cs typeface="Times New Roman"/>
                        </a:rPr>
                        <a:t> </a:t>
                      </a:r>
                      <a:r>
                        <a:rPr sz="1400" dirty="0">
                          <a:latin typeface="Times New Roman"/>
                          <a:cs typeface="Times New Roman"/>
                        </a:rPr>
                        <a:t>um</a:t>
                      </a:r>
                      <a:r>
                        <a:rPr sz="1400" spc="-10" dirty="0">
                          <a:latin typeface="Times New Roman"/>
                          <a:cs typeface="Times New Roman"/>
                        </a:rPr>
                        <a:t> </a:t>
                      </a:r>
                      <a:r>
                        <a:rPr sz="1400" dirty="0">
                          <a:latin typeface="Times New Roman"/>
                          <a:cs typeface="Times New Roman"/>
                        </a:rPr>
                        <a:t>padrão</a:t>
                      </a:r>
                      <a:r>
                        <a:rPr sz="1400" spc="-10" dirty="0">
                          <a:latin typeface="Times New Roman"/>
                          <a:cs typeface="Times New Roman"/>
                        </a:rPr>
                        <a:t> </a:t>
                      </a:r>
                      <a:r>
                        <a:rPr sz="1400" spc="-25" dirty="0">
                          <a:latin typeface="Times New Roman"/>
                          <a:cs typeface="Times New Roman"/>
                        </a:rPr>
                        <a:t>de </a:t>
                      </a:r>
                      <a:r>
                        <a:rPr sz="1400" dirty="0">
                          <a:latin typeface="Times New Roman"/>
                          <a:cs typeface="Times New Roman"/>
                        </a:rPr>
                        <a:t>radiação</a:t>
                      </a:r>
                      <a:r>
                        <a:rPr sz="1400" spc="-5" dirty="0">
                          <a:latin typeface="Times New Roman"/>
                          <a:cs typeface="Times New Roman"/>
                        </a:rPr>
                        <a:t> </a:t>
                      </a:r>
                      <a:r>
                        <a:rPr sz="1400" dirty="0">
                          <a:latin typeface="Times New Roman"/>
                          <a:cs typeface="Times New Roman"/>
                        </a:rPr>
                        <a:t>direcional</a:t>
                      </a:r>
                      <a:r>
                        <a:rPr sz="1400" spc="-5" dirty="0">
                          <a:latin typeface="Times New Roman"/>
                          <a:cs typeface="Times New Roman"/>
                        </a:rPr>
                        <a:t> </a:t>
                      </a:r>
                      <a:r>
                        <a:rPr sz="1400" dirty="0">
                          <a:latin typeface="Times New Roman"/>
                          <a:cs typeface="Times New Roman"/>
                        </a:rPr>
                        <a:t>ao </a:t>
                      </a:r>
                      <a:r>
                        <a:rPr sz="1400" spc="-20" dirty="0">
                          <a:latin typeface="Times New Roman"/>
                          <a:cs typeface="Times New Roman"/>
                        </a:rPr>
                        <a:t>longo </a:t>
                      </a:r>
                      <a:r>
                        <a:rPr sz="1400" dirty="0">
                          <a:latin typeface="Times New Roman"/>
                          <a:cs typeface="Times New Roman"/>
                        </a:rPr>
                        <a:t>do eixo</a:t>
                      </a:r>
                      <a:r>
                        <a:rPr sz="1400" spc="5" dirty="0">
                          <a:latin typeface="Times New Roman"/>
                          <a:cs typeface="Times New Roman"/>
                        </a:rPr>
                        <a:t> </a:t>
                      </a:r>
                      <a:r>
                        <a:rPr sz="1400" dirty="0">
                          <a:latin typeface="Times New Roman"/>
                          <a:cs typeface="Times New Roman"/>
                        </a:rPr>
                        <a:t>da</a:t>
                      </a:r>
                      <a:r>
                        <a:rPr sz="1400" spc="-5" dirty="0">
                          <a:latin typeface="Times New Roman"/>
                          <a:cs typeface="Times New Roman"/>
                        </a:rPr>
                        <a:t> </a:t>
                      </a:r>
                      <a:r>
                        <a:rPr sz="1400" spc="-10" dirty="0">
                          <a:latin typeface="Times New Roman"/>
                          <a:cs typeface="Times New Roman"/>
                        </a:rPr>
                        <a:t>hélice.</a:t>
                      </a:r>
                      <a:endParaRPr sz="1400">
                        <a:latin typeface="Times New Roman"/>
                        <a:cs typeface="Times New Roman"/>
                      </a:endParaRPr>
                    </a:p>
                  </a:txBody>
                  <a:tcPr marL="0" marR="0" marT="869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extLst>
                  <a:ext uri="{0D108BD9-81ED-4DB2-BD59-A6C34878D82A}">
                    <a16:rowId xmlns:a16="http://schemas.microsoft.com/office/drawing/2014/main" val="10003"/>
                  </a:ext>
                </a:extLst>
              </a:tr>
              <a:tr h="809625">
                <a:tc>
                  <a:txBody>
                    <a:bodyPr/>
                    <a:lstStyle/>
                    <a:p>
                      <a:pPr marL="143510" marR="136525" indent="26034">
                        <a:lnSpc>
                          <a:spcPts val="2220"/>
                        </a:lnSpc>
                        <a:spcBef>
                          <a:spcPts val="980"/>
                        </a:spcBef>
                      </a:pPr>
                      <a:r>
                        <a:rPr sz="2000" b="1" i="1" u="sng" spc="-10" dirty="0">
                          <a:uFill>
                            <a:solidFill>
                              <a:srgbClr val="000000"/>
                            </a:solidFill>
                          </a:uFill>
                          <a:latin typeface="Times New Roman"/>
                          <a:cs typeface="Times New Roman"/>
                        </a:rPr>
                        <a:t>Frequência</a:t>
                      </a:r>
                      <a:r>
                        <a:rPr sz="2000" b="1" i="1" spc="-10" dirty="0">
                          <a:latin typeface="Times New Roman"/>
                          <a:cs typeface="Times New Roman"/>
                        </a:rPr>
                        <a:t> </a:t>
                      </a:r>
                      <a:r>
                        <a:rPr sz="2000" b="1" i="1" u="sng" dirty="0">
                          <a:uFill>
                            <a:solidFill>
                              <a:srgbClr val="000000"/>
                            </a:solidFill>
                          </a:uFill>
                          <a:latin typeface="Times New Roman"/>
                          <a:cs typeface="Times New Roman"/>
                        </a:rPr>
                        <a:t>de</a:t>
                      </a:r>
                      <a:r>
                        <a:rPr sz="2000" b="1" i="1" u="sng" spc="5" dirty="0">
                          <a:uFill>
                            <a:solidFill>
                              <a:srgbClr val="000000"/>
                            </a:solidFill>
                          </a:uFill>
                          <a:latin typeface="Times New Roman"/>
                          <a:cs typeface="Times New Roman"/>
                        </a:rPr>
                        <a:t> </a:t>
                      </a:r>
                      <a:r>
                        <a:rPr sz="2000" b="1" i="1" u="sng" spc="-10" dirty="0">
                          <a:uFill>
                            <a:solidFill>
                              <a:srgbClr val="000000"/>
                            </a:solidFill>
                          </a:uFill>
                          <a:latin typeface="Times New Roman"/>
                          <a:cs typeface="Times New Roman"/>
                        </a:rPr>
                        <a:t>operação</a:t>
                      </a:r>
                      <a:endParaRPr sz="2000">
                        <a:latin typeface="Times New Roman"/>
                        <a:cs typeface="Times New Roman"/>
                      </a:endParaRPr>
                    </a:p>
                  </a:txBody>
                  <a:tcPr marL="0" marR="0" marT="1244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marR="32384" algn="ctr">
                        <a:lnSpc>
                          <a:spcPct val="100000"/>
                        </a:lnSpc>
                        <a:spcBef>
                          <a:spcPts val="290"/>
                        </a:spcBef>
                      </a:pPr>
                      <a:r>
                        <a:rPr sz="1250" dirty="0">
                          <a:latin typeface="Times New Roman"/>
                          <a:cs typeface="Times New Roman"/>
                        </a:rPr>
                        <a:t>HF</a:t>
                      </a:r>
                      <a:r>
                        <a:rPr sz="1250" spc="290" dirty="0">
                          <a:latin typeface="Times New Roman"/>
                          <a:cs typeface="Times New Roman"/>
                        </a:rPr>
                        <a:t> </a:t>
                      </a:r>
                      <a:r>
                        <a:rPr sz="1250" dirty="0">
                          <a:latin typeface="Times New Roman"/>
                          <a:cs typeface="Times New Roman"/>
                        </a:rPr>
                        <a:t>(3-30</a:t>
                      </a:r>
                      <a:r>
                        <a:rPr sz="1250" spc="-10" dirty="0">
                          <a:latin typeface="Times New Roman"/>
                          <a:cs typeface="Times New Roman"/>
                        </a:rPr>
                        <a:t> </a:t>
                      </a:r>
                      <a:r>
                        <a:rPr sz="1250" spc="-20" dirty="0">
                          <a:latin typeface="Times New Roman"/>
                          <a:cs typeface="Times New Roman"/>
                        </a:rPr>
                        <a:t>MHz)</a:t>
                      </a:r>
                      <a:endParaRPr sz="1250">
                        <a:latin typeface="Times New Roman"/>
                        <a:cs typeface="Times New Roman"/>
                      </a:endParaRPr>
                    </a:p>
                    <a:p>
                      <a:pPr marL="291465" marR="283845" algn="ctr">
                        <a:lnSpc>
                          <a:spcPts val="1380"/>
                        </a:lnSpc>
                        <a:spcBef>
                          <a:spcPts val="1405"/>
                        </a:spcBef>
                      </a:pPr>
                      <a:r>
                        <a:rPr sz="1250" dirty="0">
                          <a:latin typeface="Times New Roman"/>
                          <a:cs typeface="Times New Roman"/>
                        </a:rPr>
                        <a:t>VHF</a:t>
                      </a:r>
                      <a:r>
                        <a:rPr sz="1250" spc="5" dirty="0">
                          <a:latin typeface="Times New Roman"/>
                          <a:cs typeface="Times New Roman"/>
                        </a:rPr>
                        <a:t> </a:t>
                      </a:r>
                      <a:r>
                        <a:rPr sz="1250" spc="-10" dirty="0">
                          <a:latin typeface="Times New Roman"/>
                          <a:cs typeface="Times New Roman"/>
                        </a:rPr>
                        <a:t>(30-</a:t>
                      </a:r>
                      <a:r>
                        <a:rPr sz="1250" spc="-25" dirty="0">
                          <a:latin typeface="Times New Roman"/>
                          <a:cs typeface="Times New Roman"/>
                        </a:rPr>
                        <a:t>300 </a:t>
                      </a:r>
                      <a:r>
                        <a:rPr sz="1250" spc="-20" dirty="0">
                          <a:latin typeface="Times New Roman"/>
                          <a:cs typeface="Times New Roman"/>
                        </a:rPr>
                        <a:t>MHz)</a:t>
                      </a:r>
                      <a:endParaRPr sz="1250">
                        <a:latin typeface="Times New Roman"/>
                        <a:cs typeface="Times New Roman"/>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marL="91440" marR="480059" algn="l">
                        <a:lnSpc>
                          <a:spcPts val="1380"/>
                        </a:lnSpc>
                        <a:spcBef>
                          <a:spcPts val="434"/>
                        </a:spcBef>
                      </a:pPr>
                      <a:r>
                        <a:rPr sz="1250" dirty="0">
                          <a:latin typeface="Times New Roman"/>
                          <a:cs typeface="Times New Roman"/>
                        </a:rPr>
                        <a:t>Pode</a:t>
                      </a:r>
                      <a:r>
                        <a:rPr sz="1250" spc="-30" dirty="0">
                          <a:latin typeface="Times New Roman"/>
                          <a:cs typeface="Times New Roman"/>
                        </a:rPr>
                        <a:t> </a:t>
                      </a:r>
                      <a:r>
                        <a:rPr sz="1250" dirty="0">
                          <a:latin typeface="Times New Roman"/>
                          <a:cs typeface="Times New Roman"/>
                        </a:rPr>
                        <a:t>ser</a:t>
                      </a:r>
                      <a:r>
                        <a:rPr sz="1250" spc="-20" dirty="0">
                          <a:latin typeface="Times New Roman"/>
                          <a:cs typeface="Times New Roman"/>
                        </a:rPr>
                        <a:t> </a:t>
                      </a:r>
                      <a:r>
                        <a:rPr sz="1250" dirty="0">
                          <a:latin typeface="Times New Roman"/>
                          <a:cs typeface="Times New Roman"/>
                        </a:rPr>
                        <a:t>usada</a:t>
                      </a:r>
                      <a:r>
                        <a:rPr sz="1250" spc="-30" dirty="0">
                          <a:latin typeface="Times New Roman"/>
                          <a:cs typeface="Times New Roman"/>
                        </a:rPr>
                        <a:t> </a:t>
                      </a:r>
                      <a:r>
                        <a:rPr sz="1250" spc="-25" dirty="0">
                          <a:latin typeface="Times New Roman"/>
                          <a:cs typeface="Times New Roman"/>
                        </a:rPr>
                        <a:t>em </a:t>
                      </a:r>
                      <a:r>
                        <a:rPr sz="1250" dirty="0">
                          <a:latin typeface="Times New Roman"/>
                          <a:cs typeface="Times New Roman"/>
                        </a:rPr>
                        <a:t>frequências</a:t>
                      </a:r>
                      <a:r>
                        <a:rPr sz="1250" spc="-35" dirty="0">
                          <a:latin typeface="Times New Roman"/>
                          <a:cs typeface="Times New Roman"/>
                        </a:rPr>
                        <a:t> </a:t>
                      </a:r>
                      <a:r>
                        <a:rPr sz="1250" dirty="0">
                          <a:latin typeface="Times New Roman"/>
                          <a:cs typeface="Times New Roman"/>
                        </a:rPr>
                        <a:t>de</a:t>
                      </a:r>
                      <a:r>
                        <a:rPr sz="1250" spc="-30" dirty="0">
                          <a:latin typeface="Times New Roman"/>
                          <a:cs typeface="Times New Roman"/>
                        </a:rPr>
                        <a:t> </a:t>
                      </a:r>
                      <a:r>
                        <a:rPr sz="1250" spc="-20" dirty="0">
                          <a:latin typeface="Times New Roman"/>
                          <a:cs typeface="Times New Roman"/>
                        </a:rPr>
                        <a:t>rádio</a:t>
                      </a:r>
                      <a:endParaRPr sz="1250" dirty="0">
                        <a:latin typeface="Times New Roman"/>
                        <a:cs typeface="Times New Roman"/>
                      </a:endParaRPr>
                    </a:p>
                    <a:p>
                      <a:pPr algn="l">
                        <a:lnSpc>
                          <a:spcPts val="1295"/>
                        </a:lnSpc>
                      </a:pPr>
                      <a:r>
                        <a:rPr sz="1250" dirty="0">
                          <a:latin typeface="Times New Roman"/>
                          <a:cs typeface="Times New Roman"/>
                        </a:rPr>
                        <a:t>VHF</a:t>
                      </a:r>
                      <a:r>
                        <a:rPr sz="1250" spc="-5" dirty="0">
                          <a:latin typeface="Times New Roman"/>
                          <a:cs typeface="Times New Roman"/>
                        </a:rPr>
                        <a:t> </a:t>
                      </a:r>
                      <a:r>
                        <a:rPr sz="1250" spc="-10" dirty="0">
                          <a:latin typeface="Times New Roman"/>
                          <a:cs typeface="Times New Roman"/>
                        </a:rPr>
                        <a:t>(30-</a:t>
                      </a:r>
                      <a:r>
                        <a:rPr sz="1250" dirty="0">
                          <a:latin typeface="Times New Roman"/>
                          <a:cs typeface="Times New Roman"/>
                        </a:rPr>
                        <a:t>300</a:t>
                      </a:r>
                      <a:r>
                        <a:rPr sz="1250" spc="-5" dirty="0">
                          <a:latin typeface="Times New Roman"/>
                          <a:cs typeface="Times New Roman"/>
                        </a:rPr>
                        <a:t> </a:t>
                      </a:r>
                      <a:r>
                        <a:rPr sz="1250" spc="-20" dirty="0">
                          <a:latin typeface="Times New Roman"/>
                          <a:cs typeface="Times New Roman"/>
                        </a:rPr>
                        <a:t>MHz)</a:t>
                      </a:r>
                      <a:endParaRPr sz="1250" dirty="0">
                        <a:latin typeface="Times New Roman"/>
                        <a:cs typeface="Times New Roman"/>
                      </a:endParaRPr>
                    </a:p>
                    <a:p>
                      <a:pPr algn="l">
                        <a:lnSpc>
                          <a:spcPts val="1440"/>
                        </a:lnSpc>
                      </a:pPr>
                      <a:r>
                        <a:rPr sz="1250" dirty="0">
                          <a:latin typeface="Times New Roman"/>
                          <a:cs typeface="Times New Roman"/>
                        </a:rPr>
                        <a:t>UHF</a:t>
                      </a:r>
                      <a:r>
                        <a:rPr sz="1250" spc="-20" dirty="0">
                          <a:latin typeface="Times New Roman"/>
                          <a:cs typeface="Times New Roman"/>
                        </a:rPr>
                        <a:t> </a:t>
                      </a:r>
                      <a:r>
                        <a:rPr sz="1250" dirty="0">
                          <a:latin typeface="Times New Roman"/>
                          <a:cs typeface="Times New Roman"/>
                        </a:rPr>
                        <a:t>(300</a:t>
                      </a:r>
                      <a:r>
                        <a:rPr sz="1250" spc="-15" dirty="0">
                          <a:latin typeface="Times New Roman"/>
                          <a:cs typeface="Times New Roman"/>
                        </a:rPr>
                        <a:t> </a:t>
                      </a:r>
                      <a:r>
                        <a:rPr sz="1250" dirty="0">
                          <a:latin typeface="Times New Roman"/>
                          <a:cs typeface="Times New Roman"/>
                        </a:rPr>
                        <a:t>MHz</a:t>
                      </a:r>
                      <a:r>
                        <a:rPr sz="1250" spc="-15" dirty="0">
                          <a:latin typeface="Times New Roman"/>
                          <a:cs typeface="Times New Roman"/>
                        </a:rPr>
                        <a:t> </a:t>
                      </a:r>
                      <a:r>
                        <a:rPr sz="1250" dirty="0">
                          <a:latin typeface="Times New Roman"/>
                          <a:cs typeface="Times New Roman"/>
                        </a:rPr>
                        <a:t>a</a:t>
                      </a:r>
                      <a:r>
                        <a:rPr sz="1250" spc="-15" dirty="0">
                          <a:latin typeface="Times New Roman"/>
                          <a:cs typeface="Times New Roman"/>
                        </a:rPr>
                        <a:t> </a:t>
                      </a:r>
                      <a:r>
                        <a:rPr sz="1250" dirty="0">
                          <a:latin typeface="Times New Roman"/>
                          <a:cs typeface="Times New Roman"/>
                        </a:rPr>
                        <a:t>3</a:t>
                      </a:r>
                      <a:r>
                        <a:rPr sz="1250" spc="-15" dirty="0">
                          <a:latin typeface="Times New Roman"/>
                          <a:cs typeface="Times New Roman"/>
                        </a:rPr>
                        <a:t> </a:t>
                      </a:r>
                      <a:r>
                        <a:rPr sz="1250" spc="-20" dirty="0">
                          <a:latin typeface="Times New Roman"/>
                          <a:cs typeface="Times New Roman"/>
                        </a:rPr>
                        <a:t>GHz)</a:t>
                      </a:r>
                      <a:endParaRPr sz="1250" dirty="0">
                        <a:latin typeface="Times New Roman"/>
                        <a:cs typeface="Times New Roman"/>
                      </a:endParaRPr>
                    </a:p>
                  </a:txBody>
                  <a:tcPr marL="0" marR="0" marT="552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a:lnSpc>
                          <a:spcPct val="100000"/>
                        </a:lnSpc>
                        <a:spcBef>
                          <a:spcPts val="925"/>
                        </a:spcBef>
                      </a:pPr>
                      <a:endParaRPr sz="1250">
                        <a:latin typeface="Times New Roman"/>
                        <a:cs typeface="Times New Roman"/>
                      </a:endParaRPr>
                    </a:p>
                    <a:p>
                      <a:pPr marL="394335">
                        <a:lnSpc>
                          <a:spcPct val="100000"/>
                        </a:lnSpc>
                      </a:pPr>
                      <a:r>
                        <a:rPr sz="1250" dirty="0">
                          <a:latin typeface="Times New Roman"/>
                          <a:cs typeface="Times New Roman"/>
                        </a:rPr>
                        <a:t>3.4</a:t>
                      </a:r>
                      <a:r>
                        <a:rPr sz="1250" spc="-15" dirty="0">
                          <a:latin typeface="Times New Roman"/>
                          <a:cs typeface="Times New Roman"/>
                        </a:rPr>
                        <a:t> </a:t>
                      </a:r>
                      <a:r>
                        <a:rPr sz="1250" dirty="0">
                          <a:latin typeface="Times New Roman"/>
                          <a:cs typeface="Times New Roman"/>
                        </a:rPr>
                        <a:t>GHz</a:t>
                      </a:r>
                      <a:r>
                        <a:rPr sz="1250" spc="-15" dirty="0">
                          <a:latin typeface="Times New Roman"/>
                          <a:cs typeface="Times New Roman"/>
                        </a:rPr>
                        <a:t> </a:t>
                      </a:r>
                      <a:r>
                        <a:rPr sz="1250" dirty="0">
                          <a:latin typeface="Times New Roman"/>
                          <a:cs typeface="Times New Roman"/>
                        </a:rPr>
                        <a:t>à</a:t>
                      </a:r>
                      <a:r>
                        <a:rPr sz="1250" spc="-15" dirty="0">
                          <a:latin typeface="Times New Roman"/>
                          <a:cs typeface="Times New Roman"/>
                        </a:rPr>
                        <a:t> </a:t>
                      </a:r>
                      <a:r>
                        <a:rPr sz="1250" dirty="0">
                          <a:latin typeface="Times New Roman"/>
                          <a:cs typeface="Times New Roman"/>
                        </a:rPr>
                        <a:t>12.75</a:t>
                      </a:r>
                      <a:r>
                        <a:rPr sz="1250" spc="-15" dirty="0">
                          <a:latin typeface="Times New Roman"/>
                          <a:cs typeface="Times New Roman"/>
                        </a:rPr>
                        <a:t> </a:t>
                      </a:r>
                      <a:r>
                        <a:rPr sz="1250" spc="-20" dirty="0">
                          <a:latin typeface="Times New Roman"/>
                          <a:cs typeface="Times New Roman"/>
                        </a:rPr>
                        <a:t>GHz.</a:t>
                      </a:r>
                      <a:endParaRPr sz="1250">
                        <a:latin typeface="Times New Roman"/>
                        <a:cs typeface="Times New Roman"/>
                      </a:endParaRPr>
                    </a:p>
                  </a:txBody>
                  <a:tcPr marL="0" marR="0" marT="1174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marL="91440" marR="167005">
                        <a:lnSpc>
                          <a:spcPts val="1380"/>
                        </a:lnSpc>
                        <a:spcBef>
                          <a:spcPts val="434"/>
                        </a:spcBef>
                      </a:pPr>
                      <a:r>
                        <a:rPr sz="1250" dirty="0">
                          <a:latin typeface="Times New Roman"/>
                          <a:cs typeface="Times New Roman"/>
                        </a:rPr>
                        <a:t>Opera</a:t>
                      </a:r>
                      <a:r>
                        <a:rPr sz="1250" spc="-30" dirty="0">
                          <a:latin typeface="Times New Roman"/>
                          <a:cs typeface="Times New Roman"/>
                        </a:rPr>
                        <a:t> </a:t>
                      </a:r>
                      <a:r>
                        <a:rPr sz="1250" dirty="0">
                          <a:latin typeface="Times New Roman"/>
                          <a:cs typeface="Times New Roman"/>
                        </a:rPr>
                        <a:t>em</a:t>
                      </a:r>
                      <a:r>
                        <a:rPr sz="1250" spc="-20" dirty="0">
                          <a:latin typeface="Times New Roman"/>
                          <a:cs typeface="Times New Roman"/>
                        </a:rPr>
                        <a:t> </a:t>
                      </a:r>
                      <a:r>
                        <a:rPr sz="1250" dirty="0">
                          <a:latin typeface="Times New Roman"/>
                          <a:cs typeface="Times New Roman"/>
                        </a:rPr>
                        <a:t>uma</a:t>
                      </a:r>
                      <a:r>
                        <a:rPr sz="1250" spc="-20" dirty="0">
                          <a:latin typeface="Times New Roman"/>
                          <a:cs typeface="Times New Roman"/>
                        </a:rPr>
                        <a:t> </a:t>
                      </a:r>
                      <a:r>
                        <a:rPr sz="1250" dirty="0">
                          <a:latin typeface="Times New Roman"/>
                          <a:cs typeface="Times New Roman"/>
                        </a:rPr>
                        <a:t>ampla</a:t>
                      </a:r>
                      <a:r>
                        <a:rPr sz="1250" spc="-20" dirty="0">
                          <a:latin typeface="Times New Roman"/>
                          <a:cs typeface="Times New Roman"/>
                        </a:rPr>
                        <a:t> </a:t>
                      </a:r>
                      <a:r>
                        <a:rPr sz="1250" dirty="0">
                          <a:latin typeface="Times New Roman"/>
                          <a:cs typeface="Times New Roman"/>
                        </a:rPr>
                        <a:t>faixa</a:t>
                      </a:r>
                      <a:r>
                        <a:rPr sz="1250" spc="-20" dirty="0">
                          <a:latin typeface="Times New Roman"/>
                          <a:cs typeface="Times New Roman"/>
                        </a:rPr>
                        <a:t> </a:t>
                      </a:r>
                      <a:r>
                        <a:rPr sz="1250" spc="-25" dirty="0">
                          <a:latin typeface="Times New Roman"/>
                          <a:cs typeface="Times New Roman"/>
                        </a:rPr>
                        <a:t>de </a:t>
                      </a:r>
                      <a:r>
                        <a:rPr sz="1250" dirty="0">
                          <a:latin typeface="Times New Roman"/>
                          <a:cs typeface="Times New Roman"/>
                        </a:rPr>
                        <a:t>frequência.</a:t>
                      </a:r>
                      <a:r>
                        <a:rPr sz="1250" spc="-25" dirty="0">
                          <a:latin typeface="Times New Roman"/>
                          <a:cs typeface="Times New Roman"/>
                        </a:rPr>
                        <a:t> </a:t>
                      </a:r>
                      <a:r>
                        <a:rPr sz="1250" dirty="0">
                          <a:latin typeface="Times New Roman"/>
                          <a:cs typeface="Times New Roman"/>
                        </a:rPr>
                        <a:t>Que</a:t>
                      </a:r>
                      <a:r>
                        <a:rPr sz="1250" spc="-25" dirty="0">
                          <a:latin typeface="Times New Roman"/>
                          <a:cs typeface="Times New Roman"/>
                        </a:rPr>
                        <a:t> </a:t>
                      </a:r>
                      <a:r>
                        <a:rPr sz="1250" dirty="0">
                          <a:latin typeface="Times New Roman"/>
                          <a:cs typeface="Times New Roman"/>
                        </a:rPr>
                        <a:t>depende</a:t>
                      </a:r>
                      <a:r>
                        <a:rPr sz="1250" spc="-25" dirty="0">
                          <a:latin typeface="Times New Roman"/>
                          <a:cs typeface="Times New Roman"/>
                        </a:rPr>
                        <a:t> </a:t>
                      </a:r>
                      <a:r>
                        <a:rPr sz="1250" dirty="0">
                          <a:latin typeface="Times New Roman"/>
                          <a:cs typeface="Times New Roman"/>
                        </a:rPr>
                        <a:t>do</a:t>
                      </a:r>
                      <a:r>
                        <a:rPr sz="1250" spc="-30" dirty="0">
                          <a:latin typeface="Times New Roman"/>
                          <a:cs typeface="Times New Roman"/>
                        </a:rPr>
                        <a:t> </a:t>
                      </a:r>
                      <a:r>
                        <a:rPr sz="1250" dirty="0">
                          <a:latin typeface="Times New Roman"/>
                          <a:cs typeface="Times New Roman"/>
                        </a:rPr>
                        <a:t>tamanho</a:t>
                      </a:r>
                      <a:r>
                        <a:rPr sz="1250" spc="-25" dirty="0">
                          <a:latin typeface="Times New Roman"/>
                          <a:cs typeface="Times New Roman"/>
                        </a:rPr>
                        <a:t> da </a:t>
                      </a:r>
                      <a:r>
                        <a:rPr sz="1250" dirty="0">
                          <a:latin typeface="Times New Roman"/>
                          <a:cs typeface="Times New Roman"/>
                        </a:rPr>
                        <a:t>antena</a:t>
                      </a:r>
                      <a:r>
                        <a:rPr sz="1250" spc="-20" dirty="0">
                          <a:latin typeface="Times New Roman"/>
                          <a:cs typeface="Times New Roman"/>
                        </a:rPr>
                        <a:t> </a:t>
                      </a:r>
                      <a:r>
                        <a:rPr sz="1250" dirty="0">
                          <a:latin typeface="Times New Roman"/>
                          <a:cs typeface="Times New Roman"/>
                        </a:rPr>
                        <a:t>e</a:t>
                      </a:r>
                      <a:r>
                        <a:rPr sz="1250" spc="-15" dirty="0">
                          <a:latin typeface="Times New Roman"/>
                          <a:cs typeface="Times New Roman"/>
                        </a:rPr>
                        <a:t> </a:t>
                      </a:r>
                      <a:r>
                        <a:rPr sz="1250" dirty="0">
                          <a:latin typeface="Times New Roman"/>
                          <a:cs typeface="Times New Roman"/>
                        </a:rPr>
                        <a:t>do</a:t>
                      </a:r>
                      <a:r>
                        <a:rPr sz="1250" spc="-15" dirty="0">
                          <a:latin typeface="Times New Roman"/>
                          <a:cs typeface="Times New Roman"/>
                        </a:rPr>
                        <a:t> </a:t>
                      </a:r>
                      <a:r>
                        <a:rPr sz="1250" dirty="0">
                          <a:latin typeface="Times New Roman"/>
                          <a:cs typeface="Times New Roman"/>
                        </a:rPr>
                        <a:t>número</a:t>
                      </a:r>
                      <a:r>
                        <a:rPr sz="1250" spc="-10" dirty="0">
                          <a:latin typeface="Times New Roman"/>
                          <a:cs typeface="Times New Roman"/>
                        </a:rPr>
                        <a:t> </a:t>
                      </a:r>
                      <a:r>
                        <a:rPr sz="1250" dirty="0">
                          <a:latin typeface="Times New Roman"/>
                          <a:cs typeface="Times New Roman"/>
                        </a:rPr>
                        <a:t>de</a:t>
                      </a:r>
                      <a:r>
                        <a:rPr sz="1250" spc="-15" dirty="0">
                          <a:latin typeface="Times New Roman"/>
                          <a:cs typeface="Times New Roman"/>
                        </a:rPr>
                        <a:t> </a:t>
                      </a:r>
                      <a:r>
                        <a:rPr sz="1250" spc="-10" dirty="0">
                          <a:latin typeface="Times New Roman"/>
                          <a:cs typeface="Times New Roman"/>
                        </a:rPr>
                        <a:t>elementos.</a:t>
                      </a:r>
                      <a:endParaRPr sz="1250">
                        <a:latin typeface="Times New Roman"/>
                        <a:cs typeface="Times New Roman"/>
                      </a:endParaRPr>
                    </a:p>
                    <a:p>
                      <a:pPr marL="843280">
                        <a:lnSpc>
                          <a:spcPts val="1355"/>
                        </a:lnSpc>
                      </a:pPr>
                      <a:r>
                        <a:rPr sz="1250" dirty="0">
                          <a:latin typeface="Times New Roman"/>
                          <a:cs typeface="Times New Roman"/>
                        </a:rPr>
                        <a:t>10</a:t>
                      </a:r>
                      <a:r>
                        <a:rPr sz="1250" spc="-15" dirty="0">
                          <a:latin typeface="Times New Roman"/>
                          <a:cs typeface="Times New Roman"/>
                        </a:rPr>
                        <a:t> </a:t>
                      </a:r>
                      <a:r>
                        <a:rPr sz="1250" dirty="0">
                          <a:latin typeface="Times New Roman"/>
                          <a:cs typeface="Times New Roman"/>
                        </a:rPr>
                        <a:t>MHz</a:t>
                      </a:r>
                      <a:r>
                        <a:rPr sz="1250" spc="-15" dirty="0">
                          <a:latin typeface="Times New Roman"/>
                          <a:cs typeface="Times New Roman"/>
                        </a:rPr>
                        <a:t> </a:t>
                      </a:r>
                      <a:r>
                        <a:rPr sz="1250" dirty="0">
                          <a:latin typeface="Times New Roman"/>
                          <a:cs typeface="Times New Roman"/>
                        </a:rPr>
                        <a:t>a</a:t>
                      </a:r>
                      <a:r>
                        <a:rPr sz="1250" spc="-10" dirty="0">
                          <a:latin typeface="Times New Roman"/>
                          <a:cs typeface="Times New Roman"/>
                        </a:rPr>
                        <a:t> </a:t>
                      </a:r>
                      <a:r>
                        <a:rPr sz="1250" dirty="0">
                          <a:latin typeface="Times New Roman"/>
                          <a:cs typeface="Times New Roman"/>
                        </a:rPr>
                        <a:t>1</a:t>
                      </a:r>
                      <a:r>
                        <a:rPr sz="1250" spc="-15" dirty="0">
                          <a:latin typeface="Times New Roman"/>
                          <a:cs typeface="Times New Roman"/>
                        </a:rPr>
                        <a:t> </a:t>
                      </a:r>
                      <a:r>
                        <a:rPr sz="1250" spc="-20" dirty="0">
                          <a:latin typeface="Times New Roman"/>
                          <a:cs typeface="Times New Roman"/>
                        </a:rPr>
                        <a:t>GHz.</a:t>
                      </a:r>
                      <a:endParaRPr sz="1250">
                        <a:latin typeface="Times New Roman"/>
                        <a:cs typeface="Times New Roman"/>
                      </a:endParaRPr>
                    </a:p>
                  </a:txBody>
                  <a:tcPr marL="0" marR="0" marT="552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marL="91440" marR="161925">
                        <a:lnSpc>
                          <a:spcPts val="1380"/>
                        </a:lnSpc>
                        <a:spcBef>
                          <a:spcPts val="434"/>
                        </a:spcBef>
                      </a:pPr>
                      <a:r>
                        <a:rPr sz="1250" dirty="0">
                          <a:latin typeface="Times New Roman"/>
                          <a:cs typeface="Times New Roman"/>
                        </a:rPr>
                        <a:t>Depende</a:t>
                      </a:r>
                      <a:r>
                        <a:rPr sz="1250" spc="-25" dirty="0">
                          <a:latin typeface="Times New Roman"/>
                          <a:cs typeface="Times New Roman"/>
                        </a:rPr>
                        <a:t> </a:t>
                      </a:r>
                      <a:r>
                        <a:rPr sz="1250" dirty="0">
                          <a:latin typeface="Times New Roman"/>
                          <a:cs typeface="Times New Roman"/>
                        </a:rPr>
                        <a:t>do</a:t>
                      </a:r>
                      <a:r>
                        <a:rPr sz="1250" spc="-15" dirty="0">
                          <a:latin typeface="Times New Roman"/>
                          <a:cs typeface="Times New Roman"/>
                        </a:rPr>
                        <a:t> </a:t>
                      </a:r>
                      <a:r>
                        <a:rPr sz="1250" dirty="0">
                          <a:latin typeface="Times New Roman"/>
                          <a:cs typeface="Times New Roman"/>
                        </a:rPr>
                        <a:t>número</a:t>
                      </a:r>
                      <a:r>
                        <a:rPr sz="1250" spc="-20" dirty="0">
                          <a:latin typeface="Times New Roman"/>
                          <a:cs typeface="Times New Roman"/>
                        </a:rPr>
                        <a:t> </a:t>
                      </a:r>
                      <a:r>
                        <a:rPr sz="1250" dirty="0">
                          <a:latin typeface="Times New Roman"/>
                          <a:cs typeface="Times New Roman"/>
                        </a:rPr>
                        <a:t>de</a:t>
                      </a:r>
                      <a:r>
                        <a:rPr sz="1250" spc="-25" dirty="0">
                          <a:latin typeface="Times New Roman"/>
                          <a:cs typeface="Times New Roman"/>
                        </a:rPr>
                        <a:t> </a:t>
                      </a:r>
                      <a:r>
                        <a:rPr sz="1250" dirty="0">
                          <a:latin typeface="Times New Roman"/>
                          <a:cs typeface="Times New Roman"/>
                        </a:rPr>
                        <a:t>voltas</a:t>
                      </a:r>
                      <a:r>
                        <a:rPr sz="1250" spc="-25" dirty="0">
                          <a:latin typeface="Times New Roman"/>
                          <a:cs typeface="Times New Roman"/>
                        </a:rPr>
                        <a:t> </a:t>
                      </a:r>
                      <a:r>
                        <a:rPr sz="1250" spc="-50" dirty="0">
                          <a:latin typeface="Times New Roman"/>
                          <a:cs typeface="Times New Roman"/>
                        </a:rPr>
                        <a:t>e </a:t>
                      </a:r>
                      <a:r>
                        <a:rPr sz="1250" dirty="0">
                          <a:latin typeface="Times New Roman"/>
                          <a:cs typeface="Times New Roman"/>
                        </a:rPr>
                        <a:t>do</a:t>
                      </a:r>
                      <a:r>
                        <a:rPr sz="1250" spc="-15" dirty="0">
                          <a:latin typeface="Times New Roman"/>
                          <a:cs typeface="Times New Roman"/>
                        </a:rPr>
                        <a:t> </a:t>
                      </a:r>
                      <a:r>
                        <a:rPr sz="1250" dirty="0">
                          <a:latin typeface="Times New Roman"/>
                          <a:cs typeface="Times New Roman"/>
                        </a:rPr>
                        <a:t>diâmetro</a:t>
                      </a:r>
                      <a:r>
                        <a:rPr sz="1250" spc="-15" dirty="0">
                          <a:latin typeface="Times New Roman"/>
                          <a:cs typeface="Times New Roman"/>
                        </a:rPr>
                        <a:t> </a:t>
                      </a:r>
                      <a:r>
                        <a:rPr sz="1250" dirty="0">
                          <a:latin typeface="Times New Roman"/>
                          <a:cs typeface="Times New Roman"/>
                        </a:rPr>
                        <a:t>da</a:t>
                      </a:r>
                      <a:r>
                        <a:rPr sz="1250" spc="-15" dirty="0">
                          <a:latin typeface="Times New Roman"/>
                          <a:cs typeface="Times New Roman"/>
                        </a:rPr>
                        <a:t> </a:t>
                      </a:r>
                      <a:r>
                        <a:rPr sz="1250" spc="-10" dirty="0">
                          <a:latin typeface="Times New Roman"/>
                          <a:cs typeface="Times New Roman"/>
                        </a:rPr>
                        <a:t>hélice.</a:t>
                      </a:r>
                      <a:endParaRPr sz="1250">
                        <a:latin typeface="Times New Roman"/>
                        <a:cs typeface="Times New Roman"/>
                      </a:endParaRPr>
                    </a:p>
                    <a:p>
                      <a:pPr marL="242570">
                        <a:lnSpc>
                          <a:spcPts val="1295"/>
                        </a:lnSpc>
                      </a:pPr>
                      <a:r>
                        <a:rPr sz="1250" dirty="0">
                          <a:latin typeface="Times New Roman"/>
                          <a:cs typeface="Times New Roman"/>
                        </a:rPr>
                        <a:t>VHF</a:t>
                      </a:r>
                      <a:r>
                        <a:rPr sz="1250" spc="-20" dirty="0">
                          <a:latin typeface="Times New Roman"/>
                          <a:cs typeface="Times New Roman"/>
                        </a:rPr>
                        <a:t> </a:t>
                      </a:r>
                      <a:r>
                        <a:rPr sz="1250" dirty="0">
                          <a:latin typeface="Times New Roman"/>
                          <a:cs typeface="Times New Roman"/>
                        </a:rPr>
                        <a:t>(30</a:t>
                      </a:r>
                      <a:r>
                        <a:rPr sz="1250" spc="-15" dirty="0">
                          <a:latin typeface="Times New Roman"/>
                          <a:cs typeface="Times New Roman"/>
                        </a:rPr>
                        <a:t> </a:t>
                      </a:r>
                      <a:r>
                        <a:rPr sz="1250" dirty="0">
                          <a:latin typeface="Times New Roman"/>
                          <a:cs typeface="Times New Roman"/>
                        </a:rPr>
                        <a:t>MHz</a:t>
                      </a:r>
                      <a:r>
                        <a:rPr sz="1250" spc="-15" dirty="0">
                          <a:latin typeface="Times New Roman"/>
                          <a:cs typeface="Times New Roman"/>
                        </a:rPr>
                        <a:t> </a:t>
                      </a:r>
                      <a:r>
                        <a:rPr sz="1250" dirty="0">
                          <a:latin typeface="Times New Roman"/>
                          <a:cs typeface="Times New Roman"/>
                        </a:rPr>
                        <a:t>a</a:t>
                      </a:r>
                      <a:r>
                        <a:rPr sz="1250" spc="-20" dirty="0">
                          <a:latin typeface="Times New Roman"/>
                          <a:cs typeface="Times New Roman"/>
                        </a:rPr>
                        <a:t> </a:t>
                      </a:r>
                      <a:r>
                        <a:rPr sz="1250" dirty="0">
                          <a:latin typeface="Times New Roman"/>
                          <a:cs typeface="Times New Roman"/>
                        </a:rPr>
                        <a:t>300</a:t>
                      </a:r>
                      <a:r>
                        <a:rPr sz="1250" spc="-15" dirty="0">
                          <a:latin typeface="Times New Roman"/>
                          <a:cs typeface="Times New Roman"/>
                        </a:rPr>
                        <a:t> </a:t>
                      </a:r>
                      <a:r>
                        <a:rPr sz="1250" spc="-20" dirty="0">
                          <a:latin typeface="Times New Roman"/>
                          <a:cs typeface="Times New Roman"/>
                        </a:rPr>
                        <a:t>MHz)</a:t>
                      </a:r>
                      <a:endParaRPr sz="1250">
                        <a:latin typeface="Times New Roman"/>
                        <a:cs typeface="Times New Roman"/>
                      </a:endParaRPr>
                    </a:p>
                    <a:p>
                      <a:pPr marL="294640">
                        <a:lnSpc>
                          <a:spcPts val="1440"/>
                        </a:lnSpc>
                      </a:pPr>
                      <a:r>
                        <a:rPr sz="1250" dirty="0">
                          <a:latin typeface="Times New Roman"/>
                          <a:cs typeface="Times New Roman"/>
                        </a:rPr>
                        <a:t>UHF</a:t>
                      </a:r>
                      <a:r>
                        <a:rPr sz="1250" spc="-20" dirty="0">
                          <a:latin typeface="Times New Roman"/>
                          <a:cs typeface="Times New Roman"/>
                        </a:rPr>
                        <a:t> </a:t>
                      </a:r>
                      <a:r>
                        <a:rPr sz="1250" dirty="0">
                          <a:latin typeface="Times New Roman"/>
                          <a:cs typeface="Times New Roman"/>
                        </a:rPr>
                        <a:t>(300</a:t>
                      </a:r>
                      <a:r>
                        <a:rPr sz="1250" spc="-15" dirty="0">
                          <a:latin typeface="Times New Roman"/>
                          <a:cs typeface="Times New Roman"/>
                        </a:rPr>
                        <a:t> </a:t>
                      </a:r>
                      <a:r>
                        <a:rPr sz="1250" dirty="0">
                          <a:latin typeface="Times New Roman"/>
                          <a:cs typeface="Times New Roman"/>
                        </a:rPr>
                        <a:t>MHz</a:t>
                      </a:r>
                      <a:r>
                        <a:rPr sz="1250" spc="-15" dirty="0">
                          <a:latin typeface="Times New Roman"/>
                          <a:cs typeface="Times New Roman"/>
                        </a:rPr>
                        <a:t> </a:t>
                      </a:r>
                      <a:r>
                        <a:rPr sz="1250" dirty="0">
                          <a:latin typeface="Times New Roman"/>
                          <a:cs typeface="Times New Roman"/>
                        </a:rPr>
                        <a:t>a</a:t>
                      </a:r>
                      <a:r>
                        <a:rPr sz="1250" spc="-15" dirty="0">
                          <a:latin typeface="Times New Roman"/>
                          <a:cs typeface="Times New Roman"/>
                        </a:rPr>
                        <a:t> </a:t>
                      </a:r>
                      <a:r>
                        <a:rPr sz="1250" dirty="0">
                          <a:latin typeface="Times New Roman"/>
                          <a:cs typeface="Times New Roman"/>
                        </a:rPr>
                        <a:t>3</a:t>
                      </a:r>
                      <a:r>
                        <a:rPr sz="1250" spc="-15" dirty="0">
                          <a:latin typeface="Times New Roman"/>
                          <a:cs typeface="Times New Roman"/>
                        </a:rPr>
                        <a:t> </a:t>
                      </a:r>
                      <a:r>
                        <a:rPr sz="1250" spc="-10" dirty="0">
                          <a:latin typeface="Times New Roman"/>
                          <a:cs typeface="Times New Roman"/>
                        </a:rPr>
                        <a:t>GHz).</a:t>
                      </a:r>
                      <a:endParaRPr sz="1250">
                        <a:latin typeface="Times New Roman"/>
                        <a:cs typeface="Times New Roman"/>
                      </a:endParaRPr>
                    </a:p>
                  </a:txBody>
                  <a:tcPr marL="0" marR="0" marT="5524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extLst>
                  <a:ext uri="{0D108BD9-81ED-4DB2-BD59-A6C34878D82A}">
                    <a16:rowId xmlns:a16="http://schemas.microsoft.com/office/drawing/2014/main" val="10004"/>
                  </a:ext>
                </a:extLst>
              </a:tr>
              <a:tr h="1170940">
                <a:tc>
                  <a:txBody>
                    <a:bodyPr/>
                    <a:lstStyle/>
                    <a:p>
                      <a:pPr>
                        <a:lnSpc>
                          <a:spcPct val="100000"/>
                        </a:lnSpc>
                        <a:spcBef>
                          <a:spcPts val="985"/>
                        </a:spcBef>
                      </a:pPr>
                      <a:endParaRPr sz="2000">
                        <a:latin typeface="Times New Roman"/>
                        <a:cs typeface="Times New Roman"/>
                      </a:endParaRPr>
                    </a:p>
                    <a:p>
                      <a:pPr algn="ctr">
                        <a:lnSpc>
                          <a:spcPct val="100000"/>
                        </a:lnSpc>
                        <a:spcBef>
                          <a:spcPts val="5"/>
                        </a:spcBef>
                      </a:pPr>
                      <a:r>
                        <a:rPr sz="2000" b="1" i="1" u="sng" spc="-10" dirty="0">
                          <a:uFill>
                            <a:solidFill>
                              <a:srgbClr val="000000"/>
                            </a:solidFill>
                          </a:uFill>
                          <a:latin typeface="Times New Roman"/>
                          <a:cs typeface="Times New Roman"/>
                        </a:rPr>
                        <a:t>Ganho</a:t>
                      </a:r>
                      <a:endParaRPr sz="2000">
                        <a:latin typeface="Times New Roman"/>
                        <a:cs typeface="Times New Roman"/>
                      </a:endParaRPr>
                    </a:p>
                  </a:txBody>
                  <a:tcPr marL="0" marR="0" marT="1250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marL="168910" marR="160655" indent="-1905" algn="ctr">
                        <a:lnSpc>
                          <a:spcPts val="1380"/>
                        </a:lnSpc>
                        <a:spcBef>
                          <a:spcPts val="480"/>
                        </a:spcBef>
                      </a:pPr>
                      <a:r>
                        <a:rPr sz="1250" spc="-25" dirty="0">
                          <a:latin typeface="Times New Roman"/>
                          <a:cs typeface="Times New Roman"/>
                        </a:rPr>
                        <a:t>Varia </a:t>
                      </a:r>
                      <a:r>
                        <a:rPr sz="1250" dirty="0">
                          <a:latin typeface="Times New Roman"/>
                          <a:cs typeface="Times New Roman"/>
                        </a:rPr>
                        <a:t>de</a:t>
                      </a:r>
                      <a:r>
                        <a:rPr sz="1250" spc="-20" dirty="0">
                          <a:latin typeface="Times New Roman"/>
                          <a:cs typeface="Times New Roman"/>
                        </a:rPr>
                        <a:t> </a:t>
                      </a:r>
                      <a:r>
                        <a:rPr sz="1250" spc="-10" dirty="0">
                          <a:latin typeface="Times New Roman"/>
                          <a:cs typeface="Times New Roman"/>
                        </a:rPr>
                        <a:t>acordo </a:t>
                      </a:r>
                      <a:r>
                        <a:rPr sz="1250" dirty="0">
                          <a:latin typeface="Times New Roman"/>
                          <a:cs typeface="Times New Roman"/>
                        </a:rPr>
                        <a:t>com</a:t>
                      </a:r>
                      <a:r>
                        <a:rPr sz="1250" spc="-25" dirty="0">
                          <a:latin typeface="Times New Roman"/>
                          <a:cs typeface="Times New Roman"/>
                        </a:rPr>
                        <a:t> </a:t>
                      </a:r>
                      <a:r>
                        <a:rPr sz="1250" spc="-50" dirty="0">
                          <a:latin typeface="Times New Roman"/>
                          <a:cs typeface="Times New Roman"/>
                        </a:rPr>
                        <a:t>o </a:t>
                      </a:r>
                      <a:r>
                        <a:rPr sz="1250" dirty="0">
                          <a:latin typeface="Times New Roman"/>
                          <a:cs typeface="Times New Roman"/>
                        </a:rPr>
                        <a:t>comprimento</a:t>
                      </a:r>
                      <a:r>
                        <a:rPr sz="1250" spc="-70" dirty="0">
                          <a:latin typeface="Times New Roman"/>
                          <a:cs typeface="Times New Roman"/>
                        </a:rPr>
                        <a:t> </a:t>
                      </a:r>
                      <a:r>
                        <a:rPr sz="1250" spc="-25" dirty="0">
                          <a:latin typeface="Times New Roman"/>
                          <a:cs typeface="Times New Roman"/>
                        </a:rPr>
                        <a:t>dos </a:t>
                      </a:r>
                      <a:r>
                        <a:rPr sz="1250" spc="-10" dirty="0">
                          <a:latin typeface="Times New Roman"/>
                          <a:cs typeface="Times New Roman"/>
                        </a:rPr>
                        <a:t>elementos.</a:t>
                      </a:r>
                      <a:endParaRPr sz="1250">
                        <a:latin typeface="Times New Roman"/>
                        <a:cs typeface="Times New Roman"/>
                      </a:endParaRPr>
                    </a:p>
                    <a:p>
                      <a:pPr algn="ctr">
                        <a:lnSpc>
                          <a:spcPct val="100000"/>
                        </a:lnSpc>
                        <a:spcBef>
                          <a:spcPts val="1240"/>
                        </a:spcBef>
                      </a:pPr>
                      <a:r>
                        <a:rPr sz="1250" dirty="0">
                          <a:latin typeface="Times New Roman"/>
                          <a:cs typeface="Times New Roman"/>
                        </a:rPr>
                        <a:t>2,15</a:t>
                      </a:r>
                      <a:r>
                        <a:rPr sz="1250" spc="-25" dirty="0">
                          <a:latin typeface="Times New Roman"/>
                          <a:cs typeface="Times New Roman"/>
                        </a:rPr>
                        <a:t> </a:t>
                      </a:r>
                      <a:r>
                        <a:rPr sz="1250" spc="-20" dirty="0">
                          <a:latin typeface="Times New Roman"/>
                          <a:cs typeface="Times New Roman"/>
                        </a:rPr>
                        <a:t>dBi.</a:t>
                      </a:r>
                      <a:endParaRPr sz="1250">
                        <a:latin typeface="Times New Roman"/>
                        <a:cs typeface="Times New Roman"/>
                      </a:endParaRPr>
                    </a:p>
                  </a:txBody>
                  <a:tcPr marL="0" marR="0" marT="609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marL="564515" marR="589280" indent="32384">
                        <a:lnSpc>
                          <a:spcPct val="184100"/>
                        </a:lnSpc>
                        <a:spcBef>
                          <a:spcPts val="1145"/>
                        </a:spcBef>
                      </a:pPr>
                      <a:r>
                        <a:rPr sz="1250" spc="-10" dirty="0">
                          <a:latin typeface="Times New Roman"/>
                          <a:cs typeface="Times New Roman"/>
                        </a:rPr>
                        <a:t>Direcional </a:t>
                      </a:r>
                      <a:r>
                        <a:rPr sz="1250" dirty="0">
                          <a:latin typeface="Times New Roman"/>
                          <a:cs typeface="Times New Roman"/>
                        </a:rPr>
                        <a:t>7</a:t>
                      </a:r>
                      <a:r>
                        <a:rPr sz="1250" spc="-20" dirty="0">
                          <a:latin typeface="Times New Roman"/>
                          <a:cs typeface="Times New Roman"/>
                        </a:rPr>
                        <a:t> </a:t>
                      </a:r>
                      <a:r>
                        <a:rPr sz="1250" dirty="0">
                          <a:latin typeface="Times New Roman"/>
                          <a:cs typeface="Times New Roman"/>
                        </a:rPr>
                        <a:t>a</a:t>
                      </a:r>
                      <a:r>
                        <a:rPr sz="1250" spc="-5" dirty="0">
                          <a:latin typeface="Times New Roman"/>
                          <a:cs typeface="Times New Roman"/>
                        </a:rPr>
                        <a:t> </a:t>
                      </a:r>
                      <a:r>
                        <a:rPr sz="1250" dirty="0">
                          <a:latin typeface="Times New Roman"/>
                          <a:cs typeface="Times New Roman"/>
                        </a:rPr>
                        <a:t>20</a:t>
                      </a:r>
                      <a:r>
                        <a:rPr sz="1250" spc="-5" dirty="0">
                          <a:latin typeface="Times New Roman"/>
                          <a:cs typeface="Times New Roman"/>
                        </a:rPr>
                        <a:t> </a:t>
                      </a:r>
                      <a:r>
                        <a:rPr sz="1250" spc="-20" dirty="0">
                          <a:latin typeface="Times New Roman"/>
                          <a:cs typeface="Times New Roman"/>
                        </a:rPr>
                        <a:t>dBi,</a:t>
                      </a:r>
                      <a:endParaRPr sz="1250" dirty="0">
                        <a:latin typeface="Times New Roman"/>
                        <a:cs typeface="Times New Roman"/>
                      </a:endParaRPr>
                    </a:p>
                  </a:txBody>
                  <a:tcPr marL="0" marR="0" marT="1454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algn="ctr">
                        <a:lnSpc>
                          <a:spcPts val="1440"/>
                        </a:lnSpc>
                        <a:spcBef>
                          <a:spcPts val="1025"/>
                        </a:spcBef>
                      </a:pPr>
                      <a:r>
                        <a:rPr sz="1250" dirty="0">
                          <a:latin typeface="Times New Roman"/>
                          <a:cs typeface="Times New Roman"/>
                        </a:rPr>
                        <a:t>Muito</a:t>
                      </a:r>
                      <a:r>
                        <a:rPr sz="1250" spc="-50" dirty="0">
                          <a:latin typeface="Times New Roman"/>
                          <a:cs typeface="Times New Roman"/>
                        </a:rPr>
                        <a:t> </a:t>
                      </a:r>
                      <a:r>
                        <a:rPr sz="1250" spc="-10" dirty="0">
                          <a:latin typeface="Times New Roman"/>
                          <a:cs typeface="Times New Roman"/>
                        </a:rPr>
                        <a:t>alto.</a:t>
                      </a:r>
                      <a:endParaRPr sz="1250">
                        <a:latin typeface="Times New Roman"/>
                        <a:cs typeface="Times New Roman"/>
                      </a:endParaRPr>
                    </a:p>
                    <a:p>
                      <a:pPr marR="31750" algn="ctr">
                        <a:lnSpc>
                          <a:spcPts val="1440"/>
                        </a:lnSpc>
                      </a:pPr>
                      <a:r>
                        <a:rPr sz="1250" dirty="0">
                          <a:latin typeface="Times New Roman"/>
                          <a:cs typeface="Times New Roman"/>
                        </a:rPr>
                        <a:t>30</a:t>
                      </a:r>
                      <a:r>
                        <a:rPr sz="1250" spc="-15" dirty="0">
                          <a:latin typeface="Times New Roman"/>
                          <a:cs typeface="Times New Roman"/>
                        </a:rPr>
                        <a:t> </a:t>
                      </a:r>
                      <a:r>
                        <a:rPr sz="1250" dirty="0">
                          <a:latin typeface="Times New Roman"/>
                          <a:cs typeface="Times New Roman"/>
                        </a:rPr>
                        <a:t>dBi</a:t>
                      </a:r>
                      <a:r>
                        <a:rPr sz="1250" spc="-15" dirty="0">
                          <a:latin typeface="Times New Roman"/>
                          <a:cs typeface="Times New Roman"/>
                        </a:rPr>
                        <a:t> </a:t>
                      </a:r>
                      <a:r>
                        <a:rPr sz="1250" dirty="0">
                          <a:latin typeface="Times New Roman"/>
                          <a:cs typeface="Times New Roman"/>
                        </a:rPr>
                        <a:t>a</a:t>
                      </a:r>
                      <a:r>
                        <a:rPr sz="1250" spc="-10" dirty="0">
                          <a:latin typeface="Times New Roman"/>
                          <a:cs typeface="Times New Roman"/>
                        </a:rPr>
                        <a:t> </a:t>
                      </a:r>
                      <a:r>
                        <a:rPr sz="1250" dirty="0">
                          <a:latin typeface="Times New Roman"/>
                          <a:cs typeface="Times New Roman"/>
                        </a:rPr>
                        <a:t>40</a:t>
                      </a:r>
                      <a:r>
                        <a:rPr sz="1250" spc="-10" dirty="0">
                          <a:latin typeface="Times New Roman"/>
                          <a:cs typeface="Times New Roman"/>
                        </a:rPr>
                        <a:t> </a:t>
                      </a:r>
                      <a:r>
                        <a:rPr sz="1250" spc="-20" dirty="0">
                          <a:latin typeface="Times New Roman"/>
                          <a:cs typeface="Times New Roman"/>
                        </a:rPr>
                        <a:t>dBi.</a:t>
                      </a:r>
                      <a:endParaRPr sz="1250">
                        <a:latin typeface="Times New Roman"/>
                        <a:cs typeface="Times New Roman"/>
                      </a:endParaRPr>
                    </a:p>
                    <a:p>
                      <a:pPr marL="226060" marR="218440" algn="ctr">
                        <a:lnSpc>
                          <a:spcPts val="1380"/>
                        </a:lnSpc>
                        <a:spcBef>
                          <a:spcPts val="1405"/>
                        </a:spcBef>
                      </a:pPr>
                      <a:r>
                        <a:rPr sz="1250" dirty="0">
                          <a:latin typeface="Times New Roman"/>
                          <a:cs typeface="Times New Roman"/>
                        </a:rPr>
                        <a:t>Quanto</a:t>
                      </a:r>
                      <a:r>
                        <a:rPr sz="1250" spc="-20" dirty="0">
                          <a:latin typeface="Times New Roman"/>
                          <a:cs typeface="Times New Roman"/>
                        </a:rPr>
                        <a:t> </a:t>
                      </a:r>
                      <a:r>
                        <a:rPr sz="1250" dirty="0">
                          <a:latin typeface="Times New Roman"/>
                          <a:cs typeface="Times New Roman"/>
                        </a:rPr>
                        <a:t>maior</a:t>
                      </a:r>
                      <a:r>
                        <a:rPr sz="1250" spc="280" dirty="0">
                          <a:latin typeface="Times New Roman"/>
                          <a:cs typeface="Times New Roman"/>
                        </a:rPr>
                        <a:t> </a:t>
                      </a:r>
                      <a:r>
                        <a:rPr sz="1250" dirty="0">
                          <a:latin typeface="Times New Roman"/>
                          <a:cs typeface="Times New Roman"/>
                        </a:rPr>
                        <a:t>o</a:t>
                      </a:r>
                      <a:r>
                        <a:rPr sz="1250" spc="-15" dirty="0">
                          <a:latin typeface="Times New Roman"/>
                          <a:cs typeface="Times New Roman"/>
                        </a:rPr>
                        <a:t> </a:t>
                      </a:r>
                      <a:r>
                        <a:rPr sz="1250" b="1" dirty="0">
                          <a:latin typeface="Times New Roman"/>
                          <a:cs typeface="Times New Roman"/>
                        </a:rPr>
                        <a:t>G</a:t>
                      </a:r>
                      <a:r>
                        <a:rPr sz="1250" b="1" spc="-20" dirty="0">
                          <a:latin typeface="Times New Roman"/>
                          <a:cs typeface="Times New Roman"/>
                        </a:rPr>
                        <a:t> </a:t>
                      </a:r>
                      <a:r>
                        <a:rPr sz="1250" dirty="0">
                          <a:latin typeface="Times New Roman"/>
                          <a:cs typeface="Times New Roman"/>
                        </a:rPr>
                        <a:t>melhor</a:t>
                      </a:r>
                      <a:r>
                        <a:rPr sz="1250" spc="-15" dirty="0">
                          <a:latin typeface="Times New Roman"/>
                          <a:cs typeface="Times New Roman"/>
                        </a:rPr>
                        <a:t> </a:t>
                      </a:r>
                      <a:r>
                        <a:rPr sz="1250" spc="-50" dirty="0">
                          <a:latin typeface="Times New Roman"/>
                          <a:cs typeface="Times New Roman"/>
                        </a:rPr>
                        <a:t>é </a:t>
                      </a:r>
                      <a:r>
                        <a:rPr sz="1250" dirty="0">
                          <a:latin typeface="Times New Roman"/>
                          <a:cs typeface="Times New Roman"/>
                        </a:rPr>
                        <a:t>recepção</a:t>
                      </a:r>
                      <a:r>
                        <a:rPr sz="1250" spc="-30" dirty="0">
                          <a:latin typeface="Times New Roman"/>
                          <a:cs typeface="Times New Roman"/>
                        </a:rPr>
                        <a:t> </a:t>
                      </a:r>
                      <a:r>
                        <a:rPr sz="1250" dirty="0">
                          <a:latin typeface="Times New Roman"/>
                          <a:cs typeface="Times New Roman"/>
                        </a:rPr>
                        <a:t>de</a:t>
                      </a:r>
                      <a:r>
                        <a:rPr sz="1250" spc="-30" dirty="0">
                          <a:latin typeface="Times New Roman"/>
                          <a:cs typeface="Times New Roman"/>
                        </a:rPr>
                        <a:t> </a:t>
                      </a:r>
                      <a:r>
                        <a:rPr sz="1250" dirty="0">
                          <a:latin typeface="Times New Roman"/>
                          <a:cs typeface="Times New Roman"/>
                        </a:rPr>
                        <a:t>sinais</a:t>
                      </a:r>
                      <a:r>
                        <a:rPr sz="1250" spc="-35" dirty="0">
                          <a:latin typeface="Times New Roman"/>
                          <a:cs typeface="Times New Roman"/>
                        </a:rPr>
                        <a:t> </a:t>
                      </a:r>
                      <a:r>
                        <a:rPr sz="1250" spc="-10" dirty="0">
                          <a:latin typeface="Times New Roman"/>
                          <a:cs typeface="Times New Roman"/>
                        </a:rPr>
                        <a:t>fracos.</a:t>
                      </a:r>
                      <a:endParaRPr sz="1250">
                        <a:latin typeface="Times New Roman"/>
                        <a:cs typeface="Times New Roman"/>
                      </a:endParaRPr>
                    </a:p>
                  </a:txBody>
                  <a:tcPr marL="0" marR="0" marT="130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marR="31750" algn="ctr">
                        <a:lnSpc>
                          <a:spcPts val="1440"/>
                        </a:lnSpc>
                        <a:spcBef>
                          <a:spcPts val="1025"/>
                        </a:spcBef>
                      </a:pPr>
                      <a:r>
                        <a:rPr sz="1250" spc="-10" dirty="0">
                          <a:latin typeface="Times New Roman"/>
                          <a:cs typeface="Times New Roman"/>
                        </a:rPr>
                        <a:t>Moderado.</a:t>
                      </a:r>
                      <a:endParaRPr sz="1250">
                        <a:latin typeface="Times New Roman"/>
                        <a:cs typeface="Times New Roman"/>
                      </a:endParaRPr>
                    </a:p>
                    <a:p>
                      <a:pPr marL="250825" marR="243840" algn="ctr">
                        <a:lnSpc>
                          <a:spcPts val="1380"/>
                        </a:lnSpc>
                        <a:spcBef>
                          <a:spcPts val="85"/>
                        </a:spcBef>
                      </a:pPr>
                      <a:r>
                        <a:rPr sz="1250" spc="-25" dirty="0">
                          <a:latin typeface="Times New Roman"/>
                          <a:cs typeface="Times New Roman"/>
                        </a:rPr>
                        <a:t>Varia</a:t>
                      </a:r>
                      <a:r>
                        <a:rPr sz="1250" spc="-30" dirty="0">
                          <a:latin typeface="Times New Roman"/>
                          <a:cs typeface="Times New Roman"/>
                        </a:rPr>
                        <a:t> </a:t>
                      </a:r>
                      <a:r>
                        <a:rPr sz="1250" dirty="0">
                          <a:latin typeface="Times New Roman"/>
                          <a:cs typeface="Times New Roman"/>
                        </a:rPr>
                        <a:t>de</a:t>
                      </a:r>
                      <a:r>
                        <a:rPr sz="1250" spc="-25" dirty="0">
                          <a:latin typeface="Times New Roman"/>
                          <a:cs typeface="Times New Roman"/>
                        </a:rPr>
                        <a:t> </a:t>
                      </a:r>
                      <a:r>
                        <a:rPr sz="1250" dirty="0">
                          <a:latin typeface="Times New Roman"/>
                          <a:cs typeface="Times New Roman"/>
                        </a:rPr>
                        <a:t>acordo</a:t>
                      </a:r>
                      <a:r>
                        <a:rPr sz="1250" spc="-20" dirty="0">
                          <a:latin typeface="Times New Roman"/>
                          <a:cs typeface="Times New Roman"/>
                        </a:rPr>
                        <a:t> </a:t>
                      </a:r>
                      <a:r>
                        <a:rPr sz="1250" dirty="0">
                          <a:latin typeface="Times New Roman"/>
                          <a:cs typeface="Times New Roman"/>
                        </a:rPr>
                        <a:t>com</a:t>
                      </a:r>
                      <a:r>
                        <a:rPr sz="1250" spc="-20" dirty="0">
                          <a:latin typeface="Times New Roman"/>
                          <a:cs typeface="Times New Roman"/>
                        </a:rPr>
                        <a:t> </a:t>
                      </a:r>
                      <a:r>
                        <a:rPr sz="1250" dirty="0">
                          <a:latin typeface="Times New Roman"/>
                          <a:cs typeface="Times New Roman"/>
                        </a:rPr>
                        <a:t>a</a:t>
                      </a:r>
                      <a:r>
                        <a:rPr sz="1250" spc="-25" dirty="0">
                          <a:latin typeface="Times New Roman"/>
                          <a:cs typeface="Times New Roman"/>
                        </a:rPr>
                        <a:t> </a:t>
                      </a:r>
                      <a:r>
                        <a:rPr sz="1250" dirty="0">
                          <a:latin typeface="Times New Roman"/>
                          <a:cs typeface="Times New Roman"/>
                        </a:rPr>
                        <a:t>frequência</a:t>
                      </a:r>
                      <a:r>
                        <a:rPr sz="1250" spc="-20" dirty="0">
                          <a:latin typeface="Times New Roman"/>
                          <a:cs typeface="Times New Roman"/>
                        </a:rPr>
                        <a:t> </a:t>
                      </a:r>
                      <a:r>
                        <a:rPr sz="1250" spc="-25" dirty="0">
                          <a:latin typeface="Times New Roman"/>
                          <a:cs typeface="Times New Roman"/>
                        </a:rPr>
                        <a:t>de </a:t>
                      </a:r>
                      <a:r>
                        <a:rPr sz="1250" dirty="0">
                          <a:latin typeface="Times New Roman"/>
                          <a:cs typeface="Times New Roman"/>
                        </a:rPr>
                        <a:t>operação</a:t>
                      </a:r>
                      <a:r>
                        <a:rPr sz="1250" spc="-15" dirty="0">
                          <a:latin typeface="Times New Roman"/>
                          <a:cs typeface="Times New Roman"/>
                        </a:rPr>
                        <a:t> </a:t>
                      </a:r>
                      <a:r>
                        <a:rPr sz="1250" dirty="0">
                          <a:latin typeface="Times New Roman"/>
                          <a:cs typeface="Times New Roman"/>
                        </a:rPr>
                        <a:t>e</a:t>
                      </a:r>
                      <a:r>
                        <a:rPr sz="1250" spc="-20" dirty="0">
                          <a:latin typeface="Times New Roman"/>
                          <a:cs typeface="Times New Roman"/>
                        </a:rPr>
                        <a:t> </a:t>
                      </a:r>
                      <a:r>
                        <a:rPr sz="1250" dirty="0">
                          <a:latin typeface="Times New Roman"/>
                          <a:cs typeface="Times New Roman"/>
                        </a:rPr>
                        <a:t>o</a:t>
                      </a:r>
                      <a:r>
                        <a:rPr sz="1250" spc="-15" dirty="0">
                          <a:latin typeface="Times New Roman"/>
                          <a:cs typeface="Times New Roman"/>
                        </a:rPr>
                        <a:t> </a:t>
                      </a:r>
                      <a:r>
                        <a:rPr sz="1250" dirty="0">
                          <a:latin typeface="Times New Roman"/>
                          <a:cs typeface="Times New Roman"/>
                        </a:rPr>
                        <a:t>número</a:t>
                      </a:r>
                      <a:r>
                        <a:rPr sz="1250" spc="-15" dirty="0">
                          <a:latin typeface="Times New Roman"/>
                          <a:cs typeface="Times New Roman"/>
                        </a:rPr>
                        <a:t> </a:t>
                      </a:r>
                      <a:r>
                        <a:rPr sz="1250" dirty="0">
                          <a:latin typeface="Times New Roman"/>
                          <a:cs typeface="Times New Roman"/>
                        </a:rPr>
                        <a:t>de</a:t>
                      </a:r>
                      <a:r>
                        <a:rPr sz="1250" spc="-15" dirty="0">
                          <a:latin typeface="Times New Roman"/>
                          <a:cs typeface="Times New Roman"/>
                        </a:rPr>
                        <a:t> </a:t>
                      </a:r>
                      <a:r>
                        <a:rPr sz="1250" spc="-10" dirty="0">
                          <a:latin typeface="Times New Roman"/>
                          <a:cs typeface="Times New Roman"/>
                        </a:rPr>
                        <a:t>elementos.</a:t>
                      </a:r>
                      <a:endParaRPr sz="1250">
                        <a:latin typeface="Times New Roman"/>
                        <a:cs typeface="Times New Roman"/>
                      </a:endParaRPr>
                    </a:p>
                    <a:p>
                      <a:pPr algn="ctr">
                        <a:lnSpc>
                          <a:spcPct val="100000"/>
                        </a:lnSpc>
                        <a:spcBef>
                          <a:spcPts val="1235"/>
                        </a:spcBef>
                      </a:pPr>
                      <a:r>
                        <a:rPr sz="1250" dirty="0">
                          <a:latin typeface="Times New Roman"/>
                          <a:cs typeface="Times New Roman"/>
                        </a:rPr>
                        <a:t>5</a:t>
                      </a:r>
                      <a:r>
                        <a:rPr sz="1250" spc="-20" dirty="0">
                          <a:latin typeface="Times New Roman"/>
                          <a:cs typeface="Times New Roman"/>
                        </a:rPr>
                        <a:t> </a:t>
                      </a:r>
                      <a:r>
                        <a:rPr sz="1250" dirty="0">
                          <a:latin typeface="Times New Roman"/>
                          <a:cs typeface="Times New Roman"/>
                        </a:rPr>
                        <a:t>a</a:t>
                      </a:r>
                      <a:r>
                        <a:rPr sz="1250" spc="-5" dirty="0">
                          <a:latin typeface="Times New Roman"/>
                          <a:cs typeface="Times New Roman"/>
                        </a:rPr>
                        <a:t> </a:t>
                      </a:r>
                      <a:r>
                        <a:rPr sz="1250" dirty="0">
                          <a:latin typeface="Times New Roman"/>
                          <a:cs typeface="Times New Roman"/>
                        </a:rPr>
                        <a:t>10</a:t>
                      </a:r>
                      <a:r>
                        <a:rPr sz="1250" spc="-5" dirty="0">
                          <a:latin typeface="Times New Roman"/>
                          <a:cs typeface="Times New Roman"/>
                        </a:rPr>
                        <a:t> </a:t>
                      </a:r>
                      <a:r>
                        <a:rPr sz="1250" spc="-20" dirty="0">
                          <a:latin typeface="Times New Roman"/>
                          <a:cs typeface="Times New Roman"/>
                        </a:rPr>
                        <a:t>dBi.</a:t>
                      </a:r>
                      <a:endParaRPr sz="1250">
                        <a:latin typeface="Times New Roman"/>
                        <a:cs typeface="Times New Roman"/>
                      </a:endParaRPr>
                    </a:p>
                  </a:txBody>
                  <a:tcPr marL="0" marR="0" marT="130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algn="ctr">
                        <a:lnSpc>
                          <a:spcPct val="100000"/>
                        </a:lnSpc>
                        <a:spcBef>
                          <a:spcPts val="1025"/>
                        </a:spcBef>
                      </a:pPr>
                      <a:r>
                        <a:rPr sz="1250" dirty="0">
                          <a:latin typeface="Times New Roman"/>
                          <a:cs typeface="Times New Roman"/>
                        </a:rPr>
                        <a:t>5</a:t>
                      </a:r>
                      <a:r>
                        <a:rPr sz="1250" spc="-15" dirty="0">
                          <a:latin typeface="Times New Roman"/>
                          <a:cs typeface="Times New Roman"/>
                        </a:rPr>
                        <a:t> </a:t>
                      </a:r>
                      <a:r>
                        <a:rPr sz="1250" dirty="0">
                          <a:latin typeface="Times New Roman"/>
                          <a:cs typeface="Times New Roman"/>
                        </a:rPr>
                        <a:t>dBi</a:t>
                      </a:r>
                      <a:r>
                        <a:rPr sz="1250" spc="-15" dirty="0">
                          <a:latin typeface="Times New Roman"/>
                          <a:cs typeface="Times New Roman"/>
                        </a:rPr>
                        <a:t> </a:t>
                      </a:r>
                      <a:r>
                        <a:rPr sz="1250" dirty="0">
                          <a:latin typeface="Times New Roman"/>
                          <a:cs typeface="Times New Roman"/>
                        </a:rPr>
                        <a:t>a</a:t>
                      </a:r>
                      <a:r>
                        <a:rPr sz="1250" spc="-10" dirty="0">
                          <a:latin typeface="Times New Roman"/>
                          <a:cs typeface="Times New Roman"/>
                        </a:rPr>
                        <a:t> </a:t>
                      </a:r>
                      <a:r>
                        <a:rPr sz="1250" dirty="0">
                          <a:latin typeface="Times New Roman"/>
                          <a:cs typeface="Times New Roman"/>
                        </a:rPr>
                        <a:t>15</a:t>
                      </a:r>
                      <a:r>
                        <a:rPr sz="1250" spc="-15" dirty="0">
                          <a:latin typeface="Times New Roman"/>
                          <a:cs typeface="Times New Roman"/>
                        </a:rPr>
                        <a:t> </a:t>
                      </a:r>
                      <a:r>
                        <a:rPr sz="1250" spc="-20" dirty="0">
                          <a:latin typeface="Times New Roman"/>
                          <a:cs typeface="Times New Roman"/>
                        </a:rPr>
                        <a:t>dBi.</a:t>
                      </a:r>
                      <a:endParaRPr sz="1250">
                        <a:latin typeface="Times New Roman"/>
                        <a:cs typeface="Times New Roman"/>
                      </a:endParaRPr>
                    </a:p>
                    <a:p>
                      <a:pPr marL="202565" marR="196215" algn="ctr">
                        <a:lnSpc>
                          <a:spcPts val="1380"/>
                        </a:lnSpc>
                        <a:spcBef>
                          <a:spcPts val="1405"/>
                        </a:spcBef>
                      </a:pPr>
                      <a:r>
                        <a:rPr sz="1250" dirty="0">
                          <a:latin typeface="Times New Roman"/>
                          <a:cs typeface="Times New Roman"/>
                        </a:rPr>
                        <a:t>Quanto</a:t>
                      </a:r>
                      <a:r>
                        <a:rPr sz="1250" spc="-20" dirty="0">
                          <a:latin typeface="Times New Roman"/>
                          <a:cs typeface="Times New Roman"/>
                        </a:rPr>
                        <a:t> </a:t>
                      </a:r>
                      <a:r>
                        <a:rPr sz="1250" dirty="0">
                          <a:latin typeface="Times New Roman"/>
                          <a:cs typeface="Times New Roman"/>
                        </a:rPr>
                        <a:t>maior</a:t>
                      </a:r>
                      <a:r>
                        <a:rPr sz="1250" spc="295" dirty="0">
                          <a:latin typeface="Times New Roman"/>
                          <a:cs typeface="Times New Roman"/>
                        </a:rPr>
                        <a:t> </a:t>
                      </a:r>
                      <a:r>
                        <a:rPr sz="1250" dirty="0">
                          <a:latin typeface="Times New Roman"/>
                          <a:cs typeface="Times New Roman"/>
                        </a:rPr>
                        <a:t>o</a:t>
                      </a:r>
                      <a:r>
                        <a:rPr sz="1250" spc="280" dirty="0">
                          <a:latin typeface="Times New Roman"/>
                          <a:cs typeface="Times New Roman"/>
                        </a:rPr>
                        <a:t> </a:t>
                      </a:r>
                      <a:r>
                        <a:rPr sz="1250" dirty="0">
                          <a:latin typeface="Times New Roman"/>
                          <a:cs typeface="Times New Roman"/>
                        </a:rPr>
                        <a:t>número</a:t>
                      </a:r>
                      <a:r>
                        <a:rPr sz="1250" spc="-15" dirty="0">
                          <a:latin typeface="Times New Roman"/>
                          <a:cs typeface="Times New Roman"/>
                        </a:rPr>
                        <a:t> </a:t>
                      </a:r>
                      <a:r>
                        <a:rPr sz="1250" spc="-25" dirty="0">
                          <a:latin typeface="Times New Roman"/>
                          <a:cs typeface="Times New Roman"/>
                        </a:rPr>
                        <a:t>de </a:t>
                      </a:r>
                      <a:r>
                        <a:rPr sz="1250" dirty="0">
                          <a:latin typeface="Times New Roman"/>
                          <a:cs typeface="Times New Roman"/>
                        </a:rPr>
                        <a:t>voltas</a:t>
                      </a:r>
                      <a:r>
                        <a:rPr sz="1250" spc="-25" dirty="0">
                          <a:latin typeface="Times New Roman"/>
                          <a:cs typeface="Times New Roman"/>
                        </a:rPr>
                        <a:t> </a:t>
                      </a:r>
                      <a:r>
                        <a:rPr sz="1250" dirty="0">
                          <a:latin typeface="Times New Roman"/>
                          <a:cs typeface="Times New Roman"/>
                        </a:rPr>
                        <a:t>e</a:t>
                      </a:r>
                      <a:r>
                        <a:rPr sz="1250" spc="-20" dirty="0">
                          <a:latin typeface="Times New Roman"/>
                          <a:cs typeface="Times New Roman"/>
                        </a:rPr>
                        <a:t> </a:t>
                      </a:r>
                      <a:r>
                        <a:rPr sz="1250" dirty="0">
                          <a:latin typeface="Times New Roman"/>
                          <a:cs typeface="Times New Roman"/>
                        </a:rPr>
                        <a:t>o</a:t>
                      </a:r>
                      <a:r>
                        <a:rPr sz="1250" spc="-20" dirty="0">
                          <a:latin typeface="Times New Roman"/>
                          <a:cs typeface="Times New Roman"/>
                        </a:rPr>
                        <a:t> </a:t>
                      </a:r>
                      <a:r>
                        <a:rPr sz="1250" dirty="0">
                          <a:latin typeface="Times New Roman"/>
                          <a:cs typeface="Times New Roman"/>
                        </a:rPr>
                        <a:t>diâmetro</a:t>
                      </a:r>
                      <a:r>
                        <a:rPr sz="1250" spc="-15" dirty="0">
                          <a:latin typeface="Times New Roman"/>
                          <a:cs typeface="Times New Roman"/>
                        </a:rPr>
                        <a:t> </a:t>
                      </a:r>
                      <a:r>
                        <a:rPr sz="1250" dirty="0">
                          <a:latin typeface="Times New Roman"/>
                          <a:cs typeface="Times New Roman"/>
                        </a:rPr>
                        <a:t>da</a:t>
                      </a:r>
                      <a:r>
                        <a:rPr sz="1250" spc="-20" dirty="0">
                          <a:latin typeface="Times New Roman"/>
                          <a:cs typeface="Times New Roman"/>
                        </a:rPr>
                        <a:t> </a:t>
                      </a:r>
                      <a:r>
                        <a:rPr sz="1250" spc="-10" dirty="0">
                          <a:latin typeface="Times New Roman"/>
                          <a:cs typeface="Times New Roman"/>
                        </a:rPr>
                        <a:t>hélice, </a:t>
                      </a:r>
                      <a:r>
                        <a:rPr sz="1250" dirty="0">
                          <a:latin typeface="Times New Roman"/>
                          <a:cs typeface="Times New Roman"/>
                        </a:rPr>
                        <a:t>maior</a:t>
                      </a:r>
                      <a:r>
                        <a:rPr sz="1250" spc="-5" dirty="0">
                          <a:latin typeface="Times New Roman"/>
                          <a:cs typeface="Times New Roman"/>
                        </a:rPr>
                        <a:t> </a:t>
                      </a:r>
                      <a:r>
                        <a:rPr sz="1250" dirty="0">
                          <a:latin typeface="Times New Roman"/>
                          <a:cs typeface="Times New Roman"/>
                        </a:rPr>
                        <a:t>é</a:t>
                      </a:r>
                      <a:r>
                        <a:rPr sz="1250" spc="-10" dirty="0">
                          <a:latin typeface="Times New Roman"/>
                          <a:cs typeface="Times New Roman"/>
                        </a:rPr>
                        <a:t> </a:t>
                      </a:r>
                      <a:r>
                        <a:rPr sz="1250" dirty="0">
                          <a:latin typeface="Times New Roman"/>
                          <a:cs typeface="Times New Roman"/>
                        </a:rPr>
                        <a:t>o </a:t>
                      </a:r>
                      <a:r>
                        <a:rPr sz="1250" b="1" spc="-35" dirty="0">
                          <a:latin typeface="Times New Roman"/>
                          <a:cs typeface="Times New Roman"/>
                        </a:rPr>
                        <a:t>G.</a:t>
                      </a:r>
                      <a:endParaRPr sz="1250">
                        <a:latin typeface="Times New Roman"/>
                        <a:cs typeface="Times New Roman"/>
                      </a:endParaRPr>
                    </a:p>
                  </a:txBody>
                  <a:tcPr marL="0" marR="0" marT="130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extLst>
                  <a:ext uri="{0D108BD9-81ED-4DB2-BD59-A6C34878D82A}">
                    <a16:rowId xmlns:a16="http://schemas.microsoft.com/office/drawing/2014/main" val="10005"/>
                  </a:ext>
                </a:extLst>
              </a:tr>
              <a:tr h="1532255">
                <a:tc>
                  <a:txBody>
                    <a:bodyPr/>
                    <a:lstStyle/>
                    <a:p>
                      <a:pPr>
                        <a:lnSpc>
                          <a:spcPct val="100000"/>
                        </a:lnSpc>
                      </a:pPr>
                      <a:endParaRPr sz="2000">
                        <a:latin typeface="Times New Roman"/>
                        <a:cs typeface="Times New Roman"/>
                      </a:endParaRPr>
                    </a:p>
                    <a:p>
                      <a:pPr>
                        <a:lnSpc>
                          <a:spcPct val="100000"/>
                        </a:lnSpc>
                        <a:spcBef>
                          <a:spcPts val="110"/>
                        </a:spcBef>
                      </a:pPr>
                      <a:endParaRPr sz="2000">
                        <a:latin typeface="Times New Roman"/>
                        <a:cs typeface="Times New Roman"/>
                      </a:endParaRPr>
                    </a:p>
                    <a:p>
                      <a:pPr algn="ctr">
                        <a:lnSpc>
                          <a:spcPct val="100000"/>
                        </a:lnSpc>
                      </a:pPr>
                      <a:r>
                        <a:rPr sz="2000" b="1" i="1" u="sng" spc="-10" dirty="0">
                          <a:uFill>
                            <a:solidFill>
                              <a:srgbClr val="000000"/>
                            </a:solidFill>
                          </a:uFill>
                          <a:latin typeface="Times New Roman"/>
                          <a:cs typeface="Times New Roman"/>
                        </a:rPr>
                        <a:t>Diretividade</a:t>
                      </a: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a:lnSpc>
                          <a:spcPct val="100000"/>
                        </a:lnSpc>
                        <a:spcBef>
                          <a:spcPts val="1155"/>
                        </a:spcBef>
                      </a:pPr>
                      <a:endParaRPr sz="1250">
                        <a:latin typeface="Times New Roman"/>
                        <a:cs typeface="Times New Roman"/>
                      </a:endParaRPr>
                    </a:p>
                    <a:p>
                      <a:pPr marL="90805" marR="174625">
                        <a:lnSpc>
                          <a:spcPts val="1380"/>
                        </a:lnSpc>
                      </a:pPr>
                      <a:r>
                        <a:rPr sz="1250" spc="-10" dirty="0">
                          <a:latin typeface="Times New Roman"/>
                          <a:cs typeface="Times New Roman"/>
                        </a:rPr>
                        <a:t>Omnidirecional, </a:t>
                      </a:r>
                      <a:r>
                        <a:rPr sz="1250" dirty="0">
                          <a:latin typeface="Times New Roman"/>
                          <a:cs typeface="Times New Roman"/>
                        </a:rPr>
                        <a:t>permite</a:t>
                      </a:r>
                      <a:r>
                        <a:rPr sz="1250" spc="-30" dirty="0">
                          <a:latin typeface="Times New Roman"/>
                          <a:cs typeface="Times New Roman"/>
                        </a:rPr>
                        <a:t> </a:t>
                      </a:r>
                      <a:r>
                        <a:rPr sz="1250" dirty="0">
                          <a:latin typeface="Times New Roman"/>
                          <a:cs typeface="Times New Roman"/>
                        </a:rPr>
                        <a:t>que</a:t>
                      </a:r>
                      <a:r>
                        <a:rPr sz="1250" spc="-30" dirty="0">
                          <a:latin typeface="Times New Roman"/>
                          <a:cs typeface="Times New Roman"/>
                        </a:rPr>
                        <a:t> </a:t>
                      </a:r>
                      <a:r>
                        <a:rPr sz="1250" spc="-35" dirty="0">
                          <a:latin typeface="Times New Roman"/>
                          <a:cs typeface="Times New Roman"/>
                        </a:rPr>
                        <a:t>os </a:t>
                      </a:r>
                      <a:r>
                        <a:rPr sz="1250" dirty="0">
                          <a:latin typeface="Times New Roman"/>
                          <a:cs typeface="Times New Roman"/>
                        </a:rPr>
                        <a:t>usuários</a:t>
                      </a:r>
                      <a:r>
                        <a:rPr sz="1250" spc="-60" dirty="0">
                          <a:latin typeface="Times New Roman"/>
                          <a:cs typeface="Times New Roman"/>
                        </a:rPr>
                        <a:t> </a:t>
                      </a:r>
                      <a:r>
                        <a:rPr sz="1250" dirty="0">
                          <a:latin typeface="Times New Roman"/>
                          <a:cs typeface="Times New Roman"/>
                        </a:rPr>
                        <a:t>ajustem</a:t>
                      </a:r>
                      <a:r>
                        <a:rPr sz="1250" spc="-50" dirty="0">
                          <a:latin typeface="Times New Roman"/>
                          <a:cs typeface="Times New Roman"/>
                        </a:rPr>
                        <a:t> a </a:t>
                      </a:r>
                      <a:r>
                        <a:rPr sz="1250" dirty="0">
                          <a:latin typeface="Times New Roman"/>
                          <a:cs typeface="Times New Roman"/>
                        </a:rPr>
                        <a:t>direção</a:t>
                      </a:r>
                      <a:r>
                        <a:rPr sz="1250" spc="-30" dirty="0">
                          <a:latin typeface="Times New Roman"/>
                          <a:cs typeface="Times New Roman"/>
                        </a:rPr>
                        <a:t> </a:t>
                      </a:r>
                      <a:r>
                        <a:rPr sz="1250" spc="-25" dirty="0">
                          <a:latin typeface="Times New Roman"/>
                          <a:cs typeface="Times New Roman"/>
                        </a:rPr>
                        <a:t>da </a:t>
                      </a:r>
                      <a:r>
                        <a:rPr sz="1250" spc="-10" dirty="0">
                          <a:latin typeface="Times New Roman"/>
                          <a:cs typeface="Times New Roman"/>
                        </a:rPr>
                        <a:t>radiação.</a:t>
                      </a:r>
                      <a:endParaRPr sz="1250">
                        <a:latin typeface="Times New Roman"/>
                        <a:cs typeface="Times New Roman"/>
                      </a:endParaRPr>
                    </a:p>
                  </a:txBody>
                  <a:tcPr marL="0" marR="0" marT="146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a:lnSpc>
                          <a:spcPct val="100000"/>
                        </a:lnSpc>
                      </a:pPr>
                      <a:endParaRPr sz="1250">
                        <a:latin typeface="Times New Roman"/>
                        <a:cs typeface="Times New Roman"/>
                      </a:endParaRPr>
                    </a:p>
                    <a:p>
                      <a:pPr>
                        <a:lnSpc>
                          <a:spcPct val="100000"/>
                        </a:lnSpc>
                        <a:spcBef>
                          <a:spcPts val="409"/>
                        </a:spcBef>
                      </a:pPr>
                      <a:endParaRPr sz="1250">
                        <a:latin typeface="Times New Roman"/>
                        <a:cs typeface="Times New Roman"/>
                      </a:endParaRPr>
                    </a:p>
                    <a:p>
                      <a:pPr marL="91440" marR="201295" indent="153670">
                        <a:lnSpc>
                          <a:spcPts val="1380"/>
                        </a:lnSpc>
                      </a:pPr>
                      <a:r>
                        <a:rPr sz="1250" dirty="0">
                          <a:latin typeface="Times New Roman"/>
                          <a:cs typeface="Times New Roman"/>
                        </a:rPr>
                        <a:t>Altamente</a:t>
                      </a:r>
                      <a:r>
                        <a:rPr sz="1250" spc="-50" dirty="0">
                          <a:latin typeface="Times New Roman"/>
                          <a:cs typeface="Times New Roman"/>
                        </a:rPr>
                        <a:t> </a:t>
                      </a:r>
                      <a:r>
                        <a:rPr sz="1250" spc="-10" dirty="0">
                          <a:latin typeface="Times New Roman"/>
                          <a:cs typeface="Times New Roman"/>
                        </a:rPr>
                        <a:t>direcional. </a:t>
                      </a:r>
                      <a:r>
                        <a:rPr sz="1250" dirty="0">
                          <a:latin typeface="Times New Roman"/>
                          <a:cs typeface="Times New Roman"/>
                        </a:rPr>
                        <a:t>Capaz</a:t>
                      </a:r>
                      <a:r>
                        <a:rPr sz="1250" spc="-35" dirty="0">
                          <a:latin typeface="Times New Roman"/>
                          <a:cs typeface="Times New Roman"/>
                        </a:rPr>
                        <a:t> </a:t>
                      </a:r>
                      <a:r>
                        <a:rPr sz="1250" dirty="0">
                          <a:latin typeface="Times New Roman"/>
                          <a:cs typeface="Times New Roman"/>
                        </a:rPr>
                        <a:t>de</a:t>
                      </a:r>
                      <a:r>
                        <a:rPr sz="1250" spc="-35" dirty="0">
                          <a:latin typeface="Times New Roman"/>
                          <a:cs typeface="Times New Roman"/>
                        </a:rPr>
                        <a:t> </a:t>
                      </a:r>
                      <a:r>
                        <a:rPr sz="1250" dirty="0">
                          <a:latin typeface="Times New Roman"/>
                          <a:cs typeface="Times New Roman"/>
                        </a:rPr>
                        <a:t>concentrar</a:t>
                      </a:r>
                      <a:r>
                        <a:rPr sz="1250" spc="-25" dirty="0">
                          <a:latin typeface="Times New Roman"/>
                          <a:cs typeface="Times New Roman"/>
                        </a:rPr>
                        <a:t> </a:t>
                      </a:r>
                      <a:r>
                        <a:rPr sz="1250" spc="-50" dirty="0">
                          <a:latin typeface="Times New Roman"/>
                          <a:cs typeface="Times New Roman"/>
                        </a:rPr>
                        <a:t>a </a:t>
                      </a:r>
                      <a:r>
                        <a:rPr sz="1250" dirty="0">
                          <a:latin typeface="Times New Roman"/>
                          <a:cs typeface="Times New Roman"/>
                        </a:rPr>
                        <a:t>energia</a:t>
                      </a:r>
                      <a:r>
                        <a:rPr sz="1250" spc="-30" dirty="0">
                          <a:latin typeface="Times New Roman"/>
                          <a:cs typeface="Times New Roman"/>
                        </a:rPr>
                        <a:t> </a:t>
                      </a:r>
                      <a:r>
                        <a:rPr sz="1250" dirty="0">
                          <a:latin typeface="Times New Roman"/>
                          <a:cs typeface="Times New Roman"/>
                        </a:rPr>
                        <a:t>de</a:t>
                      </a:r>
                      <a:r>
                        <a:rPr sz="1250" spc="-25" dirty="0">
                          <a:latin typeface="Times New Roman"/>
                          <a:cs typeface="Times New Roman"/>
                        </a:rPr>
                        <a:t> </a:t>
                      </a:r>
                      <a:r>
                        <a:rPr sz="1250" dirty="0">
                          <a:latin typeface="Times New Roman"/>
                          <a:cs typeface="Times New Roman"/>
                        </a:rPr>
                        <a:t>rádio</a:t>
                      </a:r>
                      <a:r>
                        <a:rPr sz="1250" spc="-25" dirty="0">
                          <a:latin typeface="Times New Roman"/>
                          <a:cs typeface="Times New Roman"/>
                        </a:rPr>
                        <a:t> </a:t>
                      </a:r>
                      <a:r>
                        <a:rPr sz="1250" dirty="0">
                          <a:latin typeface="Times New Roman"/>
                          <a:cs typeface="Times New Roman"/>
                        </a:rPr>
                        <a:t>em</a:t>
                      </a:r>
                      <a:r>
                        <a:rPr sz="1250" spc="-25" dirty="0">
                          <a:latin typeface="Times New Roman"/>
                          <a:cs typeface="Times New Roman"/>
                        </a:rPr>
                        <a:t> uma </a:t>
                      </a:r>
                      <a:r>
                        <a:rPr sz="1250" dirty="0">
                          <a:latin typeface="Times New Roman"/>
                          <a:cs typeface="Times New Roman"/>
                        </a:rPr>
                        <a:t>direção</a:t>
                      </a:r>
                      <a:r>
                        <a:rPr sz="1250" spc="-30" dirty="0">
                          <a:latin typeface="Times New Roman"/>
                          <a:cs typeface="Times New Roman"/>
                        </a:rPr>
                        <a:t> </a:t>
                      </a:r>
                      <a:r>
                        <a:rPr sz="1250" spc="-10" dirty="0">
                          <a:latin typeface="Times New Roman"/>
                          <a:cs typeface="Times New Roman"/>
                        </a:rPr>
                        <a:t>específica.</a:t>
                      </a:r>
                      <a:endParaRPr sz="125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marL="438150">
                        <a:lnSpc>
                          <a:spcPts val="1440"/>
                        </a:lnSpc>
                        <a:spcBef>
                          <a:spcPts val="380"/>
                        </a:spcBef>
                      </a:pPr>
                      <a:r>
                        <a:rPr sz="1250" dirty="0">
                          <a:latin typeface="Times New Roman"/>
                          <a:cs typeface="Times New Roman"/>
                        </a:rPr>
                        <a:t>Altamente</a:t>
                      </a:r>
                      <a:r>
                        <a:rPr sz="1250" spc="-50" dirty="0">
                          <a:latin typeface="Times New Roman"/>
                          <a:cs typeface="Times New Roman"/>
                        </a:rPr>
                        <a:t> </a:t>
                      </a:r>
                      <a:r>
                        <a:rPr sz="1250" spc="-10" dirty="0">
                          <a:latin typeface="Times New Roman"/>
                          <a:cs typeface="Times New Roman"/>
                        </a:rPr>
                        <a:t>direcional.</a:t>
                      </a:r>
                      <a:endParaRPr sz="1250">
                        <a:latin typeface="Times New Roman"/>
                        <a:cs typeface="Times New Roman"/>
                      </a:endParaRPr>
                    </a:p>
                    <a:p>
                      <a:pPr marL="90805" marR="241935">
                        <a:lnSpc>
                          <a:spcPts val="1380"/>
                        </a:lnSpc>
                        <a:spcBef>
                          <a:spcPts val="85"/>
                        </a:spcBef>
                      </a:pPr>
                      <a:r>
                        <a:rPr sz="1250" dirty="0">
                          <a:latin typeface="Times New Roman"/>
                          <a:cs typeface="Times New Roman"/>
                        </a:rPr>
                        <a:t>Concentra</a:t>
                      </a:r>
                      <a:r>
                        <a:rPr sz="1250" spc="-35" dirty="0">
                          <a:latin typeface="Times New Roman"/>
                          <a:cs typeface="Times New Roman"/>
                        </a:rPr>
                        <a:t> </a:t>
                      </a:r>
                      <a:r>
                        <a:rPr sz="1250" dirty="0">
                          <a:latin typeface="Times New Roman"/>
                          <a:cs typeface="Times New Roman"/>
                        </a:rPr>
                        <a:t>os</a:t>
                      </a:r>
                      <a:r>
                        <a:rPr sz="1250" spc="-40" dirty="0">
                          <a:latin typeface="Times New Roman"/>
                          <a:cs typeface="Times New Roman"/>
                        </a:rPr>
                        <a:t> </a:t>
                      </a:r>
                      <a:r>
                        <a:rPr sz="1250" spc="-10" dirty="0">
                          <a:latin typeface="Times New Roman"/>
                          <a:cs typeface="Times New Roman"/>
                        </a:rPr>
                        <a:t>sinais recebidos/transmitidos</a:t>
                      </a:r>
                      <a:r>
                        <a:rPr sz="1250" spc="25" dirty="0">
                          <a:latin typeface="Times New Roman"/>
                          <a:cs typeface="Times New Roman"/>
                        </a:rPr>
                        <a:t> </a:t>
                      </a:r>
                      <a:r>
                        <a:rPr sz="1250" dirty="0">
                          <a:latin typeface="Times New Roman"/>
                          <a:cs typeface="Times New Roman"/>
                        </a:rPr>
                        <a:t>em</a:t>
                      </a:r>
                      <a:r>
                        <a:rPr sz="1250" spc="35" dirty="0">
                          <a:latin typeface="Times New Roman"/>
                          <a:cs typeface="Times New Roman"/>
                        </a:rPr>
                        <a:t> </a:t>
                      </a:r>
                      <a:r>
                        <a:rPr sz="1250" spc="-25" dirty="0">
                          <a:latin typeface="Times New Roman"/>
                          <a:cs typeface="Times New Roman"/>
                        </a:rPr>
                        <a:t>um </a:t>
                      </a:r>
                      <a:r>
                        <a:rPr sz="1250" dirty="0">
                          <a:latin typeface="Times New Roman"/>
                          <a:cs typeface="Times New Roman"/>
                        </a:rPr>
                        <a:t>ponto</a:t>
                      </a:r>
                      <a:r>
                        <a:rPr sz="1250" spc="-25" dirty="0">
                          <a:latin typeface="Times New Roman"/>
                          <a:cs typeface="Times New Roman"/>
                        </a:rPr>
                        <a:t> </a:t>
                      </a:r>
                      <a:r>
                        <a:rPr sz="1250" spc="-10" dirty="0">
                          <a:latin typeface="Times New Roman"/>
                          <a:cs typeface="Times New Roman"/>
                        </a:rPr>
                        <a:t>focal.</a:t>
                      </a:r>
                      <a:endParaRPr sz="1250">
                        <a:latin typeface="Times New Roman"/>
                        <a:cs typeface="Times New Roman"/>
                      </a:endParaRPr>
                    </a:p>
                    <a:p>
                      <a:pPr marL="90805" marR="167005">
                        <a:lnSpc>
                          <a:spcPts val="1380"/>
                        </a:lnSpc>
                      </a:pPr>
                      <a:r>
                        <a:rPr sz="1250" dirty="0">
                          <a:latin typeface="Times New Roman"/>
                          <a:cs typeface="Times New Roman"/>
                        </a:rPr>
                        <a:t>A</a:t>
                      </a:r>
                      <a:r>
                        <a:rPr sz="1250" spc="-80" dirty="0">
                          <a:latin typeface="Times New Roman"/>
                          <a:cs typeface="Times New Roman"/>
                        </a:rPr>
                        <a:t> </a:t>
                      </a:r>
                      <a:r>
                        <a:rPr sz="1250" dirty="0">
                          <a:latin typeface="Times New Roman"/>
                          <a:cs typeface="Times New Roman"/>
                        </a:rPr>
                        <a:t>superfície</a:t>
                      </a:r>
                      <a:r>
                        <a:rPr sz="1250" spc="-55" dirty="0">
                          <a:latin typeface="Times New Roman"/>
                          <a:cs typeface="Times New Roman"/>
                        </a:rPr>
                        <a:t> </a:t>
                      </a:r>
                      <a:r>
                        <a:rPr sz="1250" dirty="0">
                          <a:latin typeface="Times New Roman"/>
                          <a:cs typeface="Times New Roman"/>
                        </a:rPr>
                        <a:t>parabólica</a:t>
                      </a:r>
                      <a:r>
                        <a:rPr sz="1250" spc="-35" dirty="0">
                          <a:latin typeface="Times New Roman"/>
                          <a:cs typeface="Times New Roman"/>
                        </a:rPr>
                        <a:t> </a:t>
                      </a:r>
                      <a:r>
                        <a:rPr sz="1250" spc="-10" dirty="0">
                          <a:latin typeface="Times New Roman"/>
                          <a:cs typeface="Times New Roman"/>
                        </a:rPr>
                        <a:t>reflete </a:t>
                      </a:r>
                      <a:r>
                        <a:rPr sz="1250" dirty="0">
                          <a:latin typeface="Times New Roman"/>
                          <a:cs typeface="Times New Roman"/>
                        </a:rPr>
                        <a:t>os</a:t>
                      </a:r>
                      <a:r>
                        <a:rPr sz="1250" spc="-35" dirty="0">
                          <a:latin typeface="Times New Roman"/>
                          <a:cs typeface="Times New Roman"/>
                        </a:rPr>
                        <a:t> </a:t>
                      </a:r>
                      <a:r>
                        <a:rPr sz="1250" dirty="0">
                          <a:latin typeface="Times New Roman"/>
                          <a:cs typeface="Times New Roman"/>
                        </a:rPr>
                        <a:t>sinais</a:t>
                      </a:r>
                      <a:r>
                        <a:rPr sz="1250" spc="-30" dirty="0">
                          <a:latin typeface="Times New Roman"/>
                          <a:cs typeface="Times New Roman"/>
                        </a:rPr>
                        <a:t> </a:t>
                      </a:r>
                      <a:r>
                        <a:rPr sz="1250" dirty="0">
                          <a:latin typeface="Times New Roman"/>
                          <a:cs typeface="Times New Roman"/>
                        </a:rPr>
                        <a:t>para</a:t>
                      </a:r>
                      <a:r>
                        <a:rPr sz="1250" spc="-25" dirty="0">
                          <a:latin typeface="Times New Roman"/>
                          <a:cs typeface="Times New Roman"/>
                        </a:rPr>
                        <a:t> </a:t>
                      </a:r>
                      <a:r>
                        <a:rPr sz="1250" spc="-50" dirty="0">
                          <a:latin typeface="Times New Roman"/>
                          <a:cs typeface="Times New Roman"/>
                        </a:rPr>
                        <a:t>o </a:t>
                      </a:r>
                      <a:r>
                        <a:rPr sz="1250" spc="-10" dirty="0">
                          <a:latin typeface="Times New Roman"/>
                          <a:cs typeface="Times New Roman"/>
                        </a:rPr>
                        <a:t>receptor/transmissor</a:t>
                      </a:r>
                      <a:r>
                        <a:rPr sz="1250" spc="80" dirty="0">
                          <a:latin typeface="Times New Roman"/>
                          <a:cs typeface="Times New Roman"/>
                        </a:rPr>
                        <a:t> </a:t>
                      </a:r>
                      <a:r>
                        <a:rPr sz="1250" spc="-10" dirty="0">
                          <a:latin typeface="Times New Roman"/>
                          <a:cs typeface="Times New Roman"/>
                        </a:rPr>
                        <a:t>localizado </a:t>
                      </a:r>
                      <a:r>
                        <a:rPr sz="1250" dirty="0">
                          <a:latin typeface="Times New Roman"/>
                          <a:cs typeface="Times New Roman"/>
                        </a:rPr>
                        <a:t>no</a:t>
                      </a:r>
                      <a:r>
                        <a:rPr sz="1250" spc="-10" dirty="0">
                          <a:latin typeface="Times New Roman"/>
                          <a:cs typeface="Times New Roman"/>
                        </a:rPr>
                        <a:t> </a:t>
                      </a:r>
                      <a:r>
                        <a:rPr sz="1250" dirty="0">
                          <a:latin typeface="Times New Roman"/>
                          <a:cs typeface="Times New Roman"/>
                        </a:rPr>
                        <a:t>foco</a:t>
                      </a:r>
                      <a:r>
                        <a:rPr sz="1250" spc="-10" dirty="0">
                          <a:latin typeface="Times New Roman"/>
                          <a:cs typeface="Times New Roman"/>
                        </a:rPr>
                        <a:t> </a:t>
                      </a:r>
                      <a:r>
                        <a:rPr sz="1250" dirty="0">
                          <a:latin typeface="Times New Roman"/>
                          <a:cs typeface="Times New Roman"/>
                        </a:rPr>
                        <a:t>da</a:t>
                      </a:r>
                      <a:r>
                        <a:rPr sz="1250" spc="-10" dirty="0">
                          <a:latin typeface="Times New Roman"/>
                          <a:cs typeface="Times New Roman"/>
                        </a:rPr>
                        <a:t> parábola.</a:t>
                      </a:r>
                      <a:endParaRPr sz="1250">
                        <a:latin typeface="Times New Roman"/>
                        <a:cs typeface="Times New Roman"/>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a:lnSpc>
                          <a:spcPct val="100000"/>
                        </a:lnSpc>
                        <a:spcBef>
                          <a:spcPts val="1010"/>
                        </a:spcBef>
                      </a:pPr>
                      <a:endParaRPr sz="1250">
                        <a:latin typeface="Times New Roman"/>
                        <a:cs typeface="Times New Roman"/>
                      </a:endParaRPr>
                    </a:p>
                    <a:p>
                      <a:pPr marL="1053465">
                        <a:lnSpc>
                          <a:spcPts val="1440"/>
                        </a:lnSpc>
                      </a:pPr>
                      <a:r>
                        <a:rPr sz="1250" spc="-10" dirty="0">
                          <a:latin typeface="Times New Roman"/>
                          <a:cs typeface="Times New Roman"/>
                        </a:rPr>
                        <a:t>Direcional.</a:t>
                      </a:r>
                      <a:endParaRPr sz="1250">
                        <a:latin typeface="Times New Roman"/>
                        <a:cs typeface="Times New Roman"/>
                      </a:endParaRPr>
                    </a:p>
                    <a:p>
                      <a:pPr marL="91440" marR="172085">
                        <a:lnSpc>
                          <a:spcPts val="1380"/>
                        </a:lnSpc>
                        <a:spcBef>
                          <a:spcPts val="85"/>
                        </a:spcBef>
                      </a:pPr>
                      <a:r>
                        <a:rPr sz="1250" dirty="0">
                          <a:latin typeface="Times New Roman"/>
                          <a:cs typeface="Times New Roman"/>
                        </a:rPr>
                        <a:t>Irradia</a:t>
                      </a:r>
                      <a:r>
                        <a:rPr sz="1250" spc="-20" dirty="0">
                          <a:latin typeface="Times New Roman"/>
                          <a:cs typeface="Times New Roman"/>
                        </a:rPr>
                        <a:t> </a:t>
                      </a:r>
                      <a:r>
                        <a:rPr sz="1250" dirty="0">
                          <a:latin typeface="Times New Roman"/>
                          <a:cs typeface="Times New Roman"/>
                        </a:rPr>
                        <a:t>e</a:t>
                      </a:r>
                      <a:r>
                        <a:rPr sz="1250" spc="-20" dirty="0">
                          <a:latin typeface="Times New Roman"/>
                          <a:cs typeface="Times New Roman"/>
                        </a:rPr>
                        <a:t> </a:t>
                      </a:r>
                      <a:r>
                        <a:rPr sz="1250" dirty="0">
                          <a:latin typeface="Times New Roman"/>
                          <a:cs typeface="Times New Roman"/>
                        </a:rPr>
                        <a:t>Recebe</a:t>
                      </a:r>
                      <a:r>
                        <a:rPr sz="1250" spc="-20" dirty="0">
                          <a:latin typeface="Times New Roman"/>
                          <a:cs typeface="Times New Roman"/>
                        </a:rPr>
                        <a:t> </a:t>
                      </a:r>
                      <a:r>
                        <a:rPr sz="1250" dirty="0">
                          <a:latin typeface="Times New Roman"/>
                          <a:cs typeface="Times New Roman"/>
                        </a:rPr>
                        <a:t>ondas</a:t>
                      </a:r>
                      <a:r>
                        <a:rPr sz="1250" spc="-25" dirty="0">
                          <a:latin typeface="Times New Roman"/>
                          <a:cs typeface="Times New Roman"/>
                        </a:rPr>
                        <a:t> </a:t>
                      </a:r>
                      <a:r>
                        <a:rPr sz="1250" dirty="0">
                          <a:latin typeface="Times New Roman"/>
                          <a:cs typeface="Times New Roman"/>
                        </a:rPr>
                        <a:t>de</a:t>
                      </a:r>
                      <a:r>
                        <a:rPr sz="1250" spc="-25" dirty="0">
                          <a:latin typeface="Times New Roman"/>
                          <a:cs typeface="Times New Roman"/>
                        </a:rPr>
                        <a:t> </a:t>
                      </a:r>
                      <a:r>
                        <a:rPr sz="1250" dirty="0">
                          <a:latin typeface="Times New Roman"/>
                          <a:cs typeface="Times New Roman"/>
                        </a:rPr>
                        <a:t>rádio</a:t>
                      </a:r>
                      <a:r>
                        <a:rPr sz="1250" spc="-20" dirty="0">
                          <a:latin typeface="Times New Roman"/>
                          <a:cs typeface="Times New Roman"/>
                        </a:rPr>
                        <a:t> </a:t>
                      </a:r>
                      <a:r>
                        <a:rPr sz="1250" dirty="0">
                          <a:latin typeface="Times New Roman"/>
                          <a:cs typeface="Times New Roman"/>
                        </a:rPr>
                        <a:t>em</a:t>
                      </a:r>
                      <a:r>
                        <a:rPr sz="1250" spc="-15" dirty="0">
                          <a:latin typeface="Times New Roman"/>
                          <a:cs typeface="Times New Roman"/>
                        </a:rPr>
                        <a:t> </a:t>
                      </a:r>
                      <a:r>
                        <a:rPr sz="1250" spc="-25" dirty="0">
                          <a:latin typeface="Times New Roman"/>
                          <a:cs typeface="Times New Roman"/>
                        </a:rPr>
                        <a:t>uma </a:t>
                      </a:r>
                      <a:r>
                        <a:rPr sz="1250" dirty="0">
                          <a:latin typeface="Times New Roman"/>
                          <a:cs typeface="Times New Roman"/>
                        </a:rPr>
                        <a:t>direção</a:t>
                      </a:r>
                      <a:r>
                        <a:rPr sz="1250" spc="-30" dirty="0">
                          <a:latin typeface="Times New Roman"/>
                          <a:cs typeface="Times New Roman"/>
                        </a:rPr>
                        <a:t> </a:t>
                      </a:r>
                      <a:r>
                        <a:rPr sz="1250" spc="-10" dirty="0">
                          <a:latin typeface="Times New Roman"/>
                          <a:cs typeface="Times New Roman"/>
                        </a:rPr>
                        <a:t>específica.</a:t>
                      </a:r>
                      <a:endParaRPr sz="1250">
                        <a:latin typeface="Times New Roman"/>
                        <a:cs typeface="Times New Roman"/>
                      </a:endParaRPr>
                    </a:p>
                    <a:p>
                      <a:pPr marL="91440" marR="95885">
                        <a:lnSpc>
                          <a:spcPts val="1380"/>
                        </a:lnSpc>
                      </a:pPr>
                      <a:r>
                        <a:rPr sz="1250" dirty="0">
                          <a:latin typeface="Times New Roman"/>
                          <a:cs typeface="Times New Roman"/>
                        </a:rPr>
                        <a:t>A</a:t>
                      </a:r>
                      <a:r>
                        <a:rPr sz="1250" spc="-80" dirty="0">
                          <a:latin typeface="Times New Roman"/>
                          <a:cs typeface="Times New Roman"/>
                        </a:rPr>
                        <a:t> </a:t>
                      </a:r>
                      <a:r>
                        <a:rPr sz="1250" dirty="0">
                          <a:latin typeface="Times New Roman"/>
                          <a:cs typeface="Times New Roman"/>
                        </a:rPr>
                        <a:t>diretividade</a:t>
                      </a:r>
                      <a:r>
                        <a:rPr sz="1250" spc="-40" dirty="0">
                          <a:latin typeface="Times New Roman"/>
                          <a:cs typeface="Times New Roman"/>
                        </a:rPr>
                        <a:t> </a:t>
                      </a:r>
                      <a:r>
                        <a:rPr sz="1250" dirty="0">
                          <a:latin typeface="Times New Roman"/>
                          <a:cs typeface="Times New Roman"/>
                        </a:rPr>
                        <a:t>aumenta</a:t>
                      </a:r>
                      <a:r>
                        <a:rPr sz="1250" spc="-25" dirty="0">
                          <a:latin typeface="Times New Roman"/>
                          <a:cs typeface="Times New Roman"/>
                        </a:rPr>
                        <a:t> </a:t>
                      </a:r>
                      <a:r>
                        <a:rPr sz="1250" dirty="0">
                          <a:latin typeface="Times New Roman"/>
                          <a:cs typeface="Times New Roman"/>
                        </a:rPr>
                        <a:t>com</a:t>
                      </a:r>
                      <a:r>
                        <a:rPr sz="1250" spc="-25" dirty="0">
                          <a:latin typeface="Times New Roman"/>
                          <a:cs typeface="Times New Roman"/>
                        </a:rPr>
                        <a:t> </a:t>
                      </a:r>
                      <a:r>
                        <a:rPr sz="1250" dirty="0">
                          <a:latin typeface="Times New Roman"/>
                          <a:cs typeface="Times New Roman"/>
                        </a:rPr>
                        <a:t>o</a:t>
                      </a:r>
                      <a:r>
                        <a:rPr sz="1250" spc="-25" dirty="0">
                          <a:latin typeface="Times New Roman"/>
                          <a:cs typeface="Times New Roman"/>
                        </a:rPr>
                        <a:t> </a:t>
                      </a:r>
                      <a:r>
                        <a:rPr sz="1250" dirty="0">
                          <a:latin typeface="Times New Roman"/>
                          <a:cs typeface="Times New Roman"/>
                        </a:rPr>
                        <a:t>número</a:t>
                      </a:r>
                      <a:r>
                        <a:rPr sz="1250" spc="-20" dirty="0">
                          <a:latin typeface="Times New Roman"/>
                          <a:cs typeface="Times New Roman"/>
                        </a:rPr>
                        <a:t> </a:t>
                      </a:r>
                      <a:r>
                        <a:rPr sz="1250" spc="-25" dirty="0">
                          <a:latin typeface="Times New Roman"/>
                          <a:cs typeface="Times New Roman"/>
                        </a:rPr>
                        <a:t>de </a:t>
                      </a:r>
                      <a:r>
                        <a:rPr sz="1250" spc="-10" dirty="0">
                          <a:latin typeface="Times New Roman"/>
                          <a:cs typeface="Times New Roman"/>
                        </a:rPr>
                        <a:t>elementos.</a:t>
                      </a:r>
                      <a:endParaRPr sz="1250">
                        <a:latin typeface="Times New Roman"/>
                        <a:cs typeface="Times New Roman"/>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tc>
                  <a:txBody>
                    <a:bodyPr/>
                    <a:lstStyle/>
                    <a:p>
                      <a:pPr>
                        <a:lnSpc>
                          <a:spcPct val="100000"/>
                        </a:lnSpc>
                      </a:pPr>
                      <a:endParaRPr sz="1250" dirty="0">
                        <a:latin typeface="Times New Roman"/>
                        <a:cs typeface="Times New Roman"/>
                      </a:endParaRPr>
                    </a:p>
                    <a:p>
                      <a:pPr>
                        <a:lnSpc>
                          <a:spcPct val="100000"/>
                        </a:lnSpc>
                      </a:pPr>
                      <a:endParaRPr sz="1250" dirty="0">
                        <a:latin typeface="Times New Roman"/>
                        <a:cs typeface="Times New Roman"/>
                      </a:endParaRPr>
                    </a:p>
                    <a:p>
                      <a:pPr>
                        <a:lnSpc>
                          <a:spcPct val="100000"/>
                        </a:lnSpc>
                        <a:spcBef>
                          <a:spcPts val="204"/>
                        </a:spcBef>
                      </a:pPr>
                      <a:endParaRPr sz="1250" dirty="0">
                        <a:latin typeface="Times New Roman"/>
                        <a:cs typeface="Times New Roman"/>
                      </a:endParaRPr>
                    </a:p>
                    <a:p>
                      <a:pPr marL="556260">
                        <a:lnSpc>
                          <a:spcPts val="1440"/>
                        </a:lnSpc>
                        <a:spcBef>
                          <a:spcPts val="5"/>
                        </a:spcBef>
                      </a:pPr>
                      <a:r>
                        <a:rPr sz="1250" dirty="0">
                          <a:latin typeface="Times New Roman"/>
                          <a:cs typeface="Times New Roman"/>
                        </a:rPr>
                        <a:t>Alta</a:t>
                      </a:r>
                      <a:r>
                        <a:rPr sz="1250" spc="-25" dirty="0">
                          <a:latin typeface="Times New Roman"/>
                          <a:cs typeface="Times New Roman"/>
                        </a:rPr>
                        <a:t> </a:t>
                      </a:r>
                      <a:r>
                        <a:rPr sz="1250" spc="-10" dirty="0">
                          <a:latin typeface="Times New Roman"/>
                          <a:cs typeface="Times New Roman"/>
                        </a:rPr>
                        <a:t>diretividade.</a:t>
                      </a:r>
                      <a:endParaRPr sz="1250" dirty="0">
                        <a:latin typeface="Times New Roman"/>
                        <a:cs typeface="Times New Roman"/>
                      </a:endParaRPr>
                    </a:p>
                    <a:p>
                      <a:pPr marL="91440">
                        <a:lnSpc>
                          <a:spcPts val="1440"/>
                        </a:lnSpc>
                      </a:pPr>
                      <a:r>
                        <a:rPr sz="1250" dirty="0">
                          <a:latin typeface="Times New Roman"/>
                          <a:cs typeface="Times New Roman"/>
                        </a:rPr>
                        <a:t>Concentra</a:t>
                      </a:r>
                      <a:r>
                        <a:rPr sz="1250" spc="-30" dirty="0">
                          <a:latin typeface="Times New Roman"/>
                          <a:cs typeface="Times New Roman"/>
                        </a:rPr>
                        <a:t> </a:t>
                      </a:r>
                      <a:r>
                        <a:rPr sz="1250" dirty="0">
                          <a:latin typeface="Times New Roman"/>
                          <a:cs typeface="Times New Roman"/>
                        </a:rPr>
                        <a:t>o</a:t>
                      </a:r>
                      <a:r>
                        <a:rPr sz="1250" spc="-30" dirty="0">
                          <a:latin typeface="Times New Roman"/>
                          <a:cs typeface="Times New Roman"/>
                        </a:rPr>
                        <a:t> </a:t>
                      </a:r>
                      <a:r>
                        <a:rPr sz="1250" dirty="0">
                          <a:latin typeface="Times New Roman"/>
                          <a:cs typeface="Times New Roman"/>
                        </a:rPr>
                        <a:t>sinal</a:t>
                      </a:r>
                      <a:r>
                        <a:rPr sz="1250" spc="-25" dirty="0">
                          <a:latin typeface="Times New Roman"/>
                          <a:cs typeface="Times New Roman"/>
                        </a:rPr>
                        <a:t> </a:t>
                      </a:r>
                      <a:r>
                        <a:rPr sz="1250" dirty="0">
                          <a:latin typeface="Times New Roman"/>
                          <a:cs typeface="Times New Roman"/>
                        </a:rPr>
                        <a:t>em</a:t>
                      </a:r>
                      <a:r>
                        <a:rPr sz="1250" spc="-30" dirty="0">
                          <a:latin typeface="Times New Roman"/>
                          <a:cs typeface="Times New Roman"/>
                        </a:rPr>
                        <a:t> </a:t>
                      </a:r>
                      <a:r>
                        <a:rPr sz="1250" dirty="0">
                          <a:latin typeface="Times New Roman"/>
                          <a:cs typeface="Times New Roman"/>
                        </a:rPr>
                        <a:t>um</a:t>
                      </a:r>
                      <a:r>
                        <a:rPr sz="1250" spc="-25" dirty="0">
                          <a:latin typeface="Times New Roman"/>
                          <a:cs typeface="Times New Roman"/>
                        </a:rPr>
                        <a:t> </a:t>
                      </a:r>
                      <a:r>
                        <a:rPr sz="1250" spc="-20" dirty="0">
                          <a:latin typeface="Times New Roman"/>
                          <a:cs typeface="Times New Roman"/>
                        </a:rPr>
                        <a:t>cone.</a:t>
                      </a:r>
                      <a:endParaRPr sz="125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DEE"/>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02576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60100" y="133298"/>
            <a:ext cx="6855461" cy="443711"/>
          </a:xfrm>
          <a:prstGeom prst="rect">
            <a:avLst/>
          </a:prstGeom>
        </p:spPr>
        <p:txBody>
          <a:bodyPr vert="horz" wrap="square" lIns="0" tIns="12700" rIns="0" bIns="0" rtlCol="0">
            <a:spAutoFit/>
          </a:bodyPr>
          <a:lstStyle/>
          <a:p>
            <a:pPr marL="12700" algn="ctr">
              <a:lnSpc>
                <a:spcPct val="100000"/>
              </a:lnSpc>
              <a:spcBef>
                <a:spcPts val="100"/>
              </a:spcBef>
            </a:pPr>
            <a:r>
              <a:rPr sz="2800" b="1" spc="-10" dirty="0">
                <a:latin typeface="+mn-lt"/>
              </a:rPr>
              <a:t>DESCRIÇÕES</a:t>
            </a:r>
            <a:r>
              <a:rPr sz="2800" b="1" spc="-40" dirty="0">
                <a:latin typeface="+mn-lt"/>
              </a:rPr>
              <a:t> </a:t>
            </a:r>
            <a:r>
              <a:rPr sz="2800" b="1" spc="-30" dirty="0">
                <a:latin typeface="+mn-lt"/>
              </a:rPr>
              <a:t>DAS</a:t>
            </a:r>
            <a:r>
              <a:rPr sz="2800" b="1" spc="-160" dirty="0">
                <a:latin typeface="+mn-lt"/>
              </a:rPr>
              <a:t> </a:t>
            </a:r>
            <a:r>
              <a:rPr sz="2800" b="1" spc="-10" dirty="0">
                <a:latin typeface="+mn-lt"/>
              </a:rPr>
              <a:t>ANTENAS</a:t>
            </a:r>
          </a:p>
        </p:txBody>
      </p:sp>
      <p:sp>
        <p:nvSpPr>
          <p:cNvPr id="3" name="object 3"/>
          <p:cNvSpPr txBox="1"/>
          <p:nvPr/>
        </p:nvSpPr>
        <p:spPr>
          <a:xfrm>
            <a:off x="6057722" y="4324048"/>
            <a:ext cx="76835" cy="337820"/>
          </a:xfrm>
          <a:prstGeom prst="rect">
            <a:avLst/>
          </a:prstGeom>
        </p:spPr>
        <p:txBody>
          <a:bodyPr vert="horz" wrap="square" lIns="0" tIns="0" rIns="0" bIns="0" rtlCol="0">
            <a:spAutoFit/>
          </a:bodyPr>
          <a:lstStyle/>
          <a:p>
            <a:pPr>
              <a:lnSpc>
                <a:spcPts val="2620"/>
              </a:lnSpc>
            </a:pPr>
            <a:r>
              <a:rPr sz="2400" spc="-50" dirty="0">
                <a:solidFill>
                  <a:srgbClr val="1F3763"/>
                </a:solidFill>
                <a:latin typeface="Times New Roman"/>
                <a:cs typeface="Times New Roman"/>
              </a:rPr>
              <a:t>.</a:t>
            </a:r>
            <a:endParaRPr sz="2400">
              <a:latin typeface="Times New Roman"/>
              <a:cs typeface="Times New Roman"/>
            </a:endParaRPr>
          </a:p>
        </p:txBody>
      </p:sp>
      <p:grpSp>
        <p:nvGrpSpPr>
          <p:cNvPr id="4" name="object 4"/>
          <p:cNvGrpSpPr/>
          <p:nvPr/>
        </p:nvGrpSpPr>
        <p:grpSpPr>
          <a:xfrm>
            <a:off x="1576438" y="571677"/>
            <a:ext cx="10615930" cy="984250"/>
            <a:chOff x="1576438" y="571677"/>
            <a:chExt cx="10615930" cy="984250"/>
          </a:xfrm>
        </p:grpSpPr>
        <p:sp>
          <p:nvSpPr>
            <p:cNvPr id="5" name="object 5"/>
            <p:cNvSpPr/>
            <p:nvPr/>
          </p:nvSpPr>
          <p:spPr>
            <a:xfrm>
              <a:off x="1576438" y="571677"/>
              <a:ext cx="10615930" cy="501650"/>
            </a:xfrm>
            <a:custGeom>
              <a:avLst/>
              <a:gdLst/>
              <a:ahLst/>
              <a:cxnLst/>
              <a:rect l="l" t="t" r="r" b="b"/>
              <a:pathLst>
                <a:path w="10615930" h="501650">
                  <a:moveTo>
                    <a:pt x="0" y="501573"/>
                  </a:moveTo>
                  <a:lnTo>
                    <a:pt x="10615320" y="501573"/>
                  </a:lnTo>
                  <a:lnTo>
                    <a:pt x="10615320" y="0"/>
                  </a:lnTo>
                  <a:lnTo>
                    <a:pt x="0" y="0"/>
                  </a:lnTo>
                  <a:lnTo>
                    <a:pt x="0" y="501573"/>
                  </a:lnTo>
                  <a:close/>
                </a:path>
              </a:pathLst>
            </a:custGeom>
            <a:solidFill>
              <a:srgbClr val="5A9AD4"/>
            </a:solidFill>
          </p:spPr>
          <p:txBody>
            <a:bodyPr wrap="square" lIns="0" tIns="0" rIns="0" bIns="0" rtlCol="0"/>
            <a:lstStyle/>
            <a:p>
              <a:endParaRPr/>
            </a:p>
          </p:txBody>
        </p:sp>
        <p:sp>
          <p:nvSpPr>
            <p:cNvPr id="6" name="object 6"/>
            <p:cNvSpPr/>
            <p:nvPr/>
          </p:nvSpPr>
          <p:spPr>
            <a:xfrm>
              <a:off x="1576438" y="1106906"/>
              <a:ext cx="1528445" cy="448945"/>
            </a:xfrm>
            <a:custGeom>
              <a:avLst/>
              <a:gdLst/>
              <a:ahLst/>
              <a:cxnLst/>
              <a:rect l="l" t="t" r="r" b="b"/>
              <a:pathLst>
                <a:path w="1528445" h="448944">
                  <a:moveTo>
                    <a:pt x="0" y="448652"/>
                  </a:moveTo>
                  <a:lnTo>
                    <a:pt x="1527835" y="448652"/>
                  </a:lnTo>
                  <a:lnTo>
                    <a:pt x="1527835" y="0"/>
                  </a:lnTo>
                  <a:lnTo>
                    <a:pt x="0" y="0"/>
                  </a:lnTo>
                  <a:lnTo>
                    <a:pt x="0" y="448652"/>
                  </a:lnTo>
                  <a:close/>
                </a:path>
              </a:pathLst>
            </a:custGeom>
            <a:solidFill>
              <a:srgbClr val="D0DDEE"/>
            </a:solidFill>
          </p:spPr>
          <p:txBody>
            <a:bodyPr wrap="square" lIns="0" tIns="0" rIns="0" bIns="0" rtlCol="0"/>
            <a:lstStyle/>
            <a:p>
              <a:endParaRPr/>
            </a:p>
          </p:txBody>
        </p:sp>
      </p:grpSp>
      <p:sp>
        <p:nvSpPr>
          <p:cNvPr id="7" name="object 7"/>
          <p:cNvSpPr txBox="1"/>
          <p:nvPr/>
        </p:nvSpPr>
        <p:spPr>
          <a:xfrm>
            <a:off x="1825459" y="1096098"/>
            <a:ext cx="1028700" cy="33083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Times New Roman"/>
                <a:cs typeface="Times New Roman"/>
              </a:rPr>
              <a:t>DIPOLO</a:t>
            </a:r>
            <a:endParaRPr sz="2000">
              <a:latin typeface="Times New Roman"/>
              <a:cs typeface="Times New Roman"/>
            </a:endParaRPr>
          </a:p>
        </p:txBody>
      </p:sp>
      <p:sp>
        <p:nvSpPr>
          <p:cNvPr id="8" name="object 8"/>
          <p:cNvSpPr/>
          <p:nvPr/>
        </p:nvSpPr>
        <p:spPr>
          <a:xfrm>
            <a:off x="3104273" y="1106906"/>
            <a:ext cx="1759585" cy="448945"/>
          </a:xfrm>
          <a:custGeom>
            <a:avLst/>
            <a:gdLst/>
            <a:ahLst/>
            <a:cxnLst/>
            <a:rect l="l" t="t" r="r" b="b"/>
            <a:pathLst>
              <a:path w="1759585" h="448944">
                <a:moveTo>
                  <a:pt x="0" y="448652"/>
                </a:moveTo>
                <a:lnTo>
                  <a:pt x="1758962" y="448652"/>
                </a:lnTo>
                <a:lnTo>
                  <a:pt x="1758962" y="0"/>
                </a:lnTo>
                <a:lnTo>
                  <a:pt x="0" y="0"/>
                </a:lnTo>
                <a:lnTo>
                  <a:pt x="0" y="448652"/>
                </a:lnTo>
                <a:close/>
              </a:path>
            </a:pathLst>
          </a:custGeom>
          <a:solidFill>
            <a:srgbClr val="D0DDEE"/>
          </a:solidFill>
        </p:spPr>
        <p:txBody>
          <a:bodyPr wrap="square" lIns="0" tIns="0" rIns="0" bIns="0" rtlCol="0"/>
          <a:lstStyle/>
          <a:p>
            <a:endParaRPr/>
          </a:p>
        </p:txBody>
      </p:sp>
      <p:sp>
        <p:nvSpPr>
          <p:cNvPr id="9" name="object 9"/>
          <p:cNvSpPr txBox="1"/>
          <p:nvPr/>
        </p:nvSpPr>
        <p:spPr>
          <a:xfrm>
            <a:off x="3183013" y="1096098"/>
            <a:ext cx="1304925" cy="330835"/>
          </a:xfrm>
          <a:prstGeom prst="rect">
            <a:avLst/>
          </a:prstGeom>
        </p:spPr>
        <p:txBody>
          <a:bodyPr vert="horz" wrap="square" lIns="0" tIns="12700" rIns="0" bIns="0" rtlCol="0">
            <a:spAutoFit/>
          </a:bodyPr>
          <a:lstStyle/>
          <a:p>
            <a:pPr marL="12700">
              <a:lnSpc>
                <a:spcPct val="100000"/>
              </a:lnSpc>
              <a:spcBef>
                <a:spcPts val="100"/>
              </a:spcBef>
            </a:pPr>
            <a:r>
              <a:rPr sz="2000" b="1" spc="-50" dirty="0">
                <a:latin typeface="Times New Roman"/>
                <a:cs typeface="Times New Roman"/>
              </a:rPr>
              <a:t>YAGI-</a:t>
            </a:r>
            <a:r>
              <a:rPr sz="2000" b="1" spc="-25" dirty="0">
                <a:latin typeface="Times New Roman"/>
                <a:cs typeface="Times New Roman"/>
              </a:rPr>
              <a:t>UDA</a:t>
            </a:r>
            <a:endParaRPr sz="2000">
              <a:latin typeface="Times New Roman"/>
              <a:cs typeface="Times New Roman"/>
            </a:endParaRPr>
          </a:p>
        </p:txBody>
      </p:sp>
      <p:sp>
        <p:nvSpPr>
          <p:cNvPr id="10" name="object 10"/>
          <p:cNvSpPr/>
          <p:nvPr/>
        </p:nvSpPr>
        <p:spPr>
          <a:xfrm>
            <a:off x="4863236" y="1106919"/>
            <a:ext cx="5066665" cy="448945"/>
          </a:xfrm>
          <a:custGeom>
            <a:avLst/>
            <a:gdLst/>
            <a:ahLst/>
            <a:cxnLst/>
            <a:rect l="l" t="t" r="r" b="b"/>
            <a:pathLst>
              <a:path w="5066665" h="448944">
                <a:moveTo>
                  <a:pt x="5066639" y="0"/>
                </a:moveTo>
                <a:lnTo>
                  <a:pt x="2250008" y="0"/>
                </a:lnTo>
                <a:lnTo>
                  <a:pt x="0" y="0"/>
                </a:lnTo>
                <a:lnTo>
                  <a:pt x="0" y="448640"/>
                </a:lnTo>
                <a:lnTo>
                  <a:pt x="2250008" y="448640"/>
                </a:lnTo>
                <a:lnTo>
                  <a:pt x="5066639" y="448640"/>
                </a:lnTo>
                <a:lnTo>
                  <a:pt x="5066639" y="0"/>
                </a:lnTo>
                <a:close/>
              </a:path>
            </a:pathLst>
          </a:custGeom>
          <a:solidFill>
            <a:srgbClr val="D0DDEE"/>
          </a:solidFill>
        </p:spPr>
        <p:txBody>
          <a:bodyPr wrap="square" lIns="0" tIns="0" rIns="0" bIns="0" rtlCol="0"/>
          <a:lstStyle/>
          <a:p>
            <a:endParaRPr/>
          </a:p>
        </p:txBody>
      </p:sp>
      <p:sp>
        <p:nvSpPr>
          <p:cNvPr id="11" name="object 11"/>
          <p:cNvSpPr txBox="1"/>
          <p:nvPr/>
        </p:nvSpPr>
        <p:spPr>
          <a:xfrm>
            <a:off x="4941976" y="479500"/>
            <a:ext cx="4383405" cy="947419"/>
          </a:xfrm>
          <a:prstGeom prst="rect">
            <a:avLst/>
          </a:prstGeom>
        </p:spPr>
        <p:txBody>
          <a:bodyPr vert="horz" wrap="square" lIns="0" tIns="149225" rIns="0" bIns="0" rtlCol="0">
            <a:spAutoFit/>
          </a:bodyPr>
          <a:lstStyle/>
          <a:p>
            <a:pPr marL="885825">
              <a:lnSpc>
                <a:spcPct val="100000"/>
              </a:lnSpc>
              <a:spcBef>
                <a:spcPts val="1175"/>
              </a:spcBef>
            </a:pPr>
            <a:r>
              <a:rPr sz="2400" b="1" dirty="0">
                <a:latin typeface="Times New Roman"/>
                <a:cs typeface="Times New Roman"/>
              </a:rPr>
              <a:t>Tipos</a:t>
            </a:r>
            <a:r>
              <a:rPr sz="2400" b="1" spc="-95" dirty="0">
                <a:latin typeface="Times New Roman"/>
                <a:cs typeface="Times New Roman"/>
              </a:rPr>
              <a:t> </a:t>
            </a:r>
            <a:r>
              <a:rPr sz="2400" b="1" spc="-10" dirty="0">
                <a:latin typeface="Times New Roman"/>
                <a:cs typeface="Times New Roman"/>
              </a:rPr>
              <a:t>de</a:t>
            </a:r>
            <a:r>
              <a:rPr sz="2400" b="1" spc="-140" dirty="0">
                <a:latin typeface="Times New Roman"/>
                <a:cs typeface="Times New Roman"/>
              </a:rPr>
              <a:t> </a:t>
            </a:r>
            <a:r>
              <a:rPr sz="2400" b="1" spc="-10" dirty="0">
                <a:latin typeface="Times New Roman"/>
                <a:cs typeface="Times New Roman"/>
              </a:rPr>
              <a:t>Antena</a:t>
            </a:r>
            <a:endParaRPr sz="2400" dirty="0">
              <a:latin typeface="Times New Roman"/>
              <a:cs typeface="Times New Roman"/>
            </a:endParaRPr>
          </a:p>
          <a:p>
            <a:pPr marL="12700">
              <a:lnSpc>
                <a:spcPct val="100000"/>
              </a:lnSpc>
              <a:spcBef>
                <a:spcPts val="900"/>
              </a:spcBef>
              <a:tabLst>
                <a:tab pos="2262505" algn="l"/>
              </a:tabLst>
            </a:pPr>
            <a:r>
              <a:rPr sz="2000" b="1" spc="-10" dirty="0">
                <a:latin typeface="Times New Roman"/>
                <a:cs typeface="Times New Roman"/>
              </a:rPr>
              <a:t>PARABOLICA</a:t>
            </a:r>
            <a:r>
              <a:rPr sz="2000" b="1" dirty="0">
                <a:latin typeface="Times New Roman"/>
                <a:cs typeface="Times New Roman"/>
              </a:rPr>
              <a:t>	</a:t>
            </a:r>
            <a:r>
              <a:rPr sz="2000" b="1" spc="-10" dirty="0">
                <a:latin typeface="Times New Roman"/>
                <a:cs typeface="Times New Roman"/>
              </a:rPr>
              <a:t>LOG-PÉRIODICA</a:t>
            </a:r>
            <a:endParaRPr sz="2000" dirty="0">
              <a:latin typeface="Times New Roman"/>
              <a:cs typeface="Times New Roman"/>
            </a:endParaRPr>
          </a:p>
        </p:txBody>
      </p:sp>
      <p:sp>
        <p:nvSpPr>
          <p:cNvPr id="12" name="object 12"/>
          <p:cNvSpPr/>
          <p:nvPr/>
        </p:nvSpPr>
        <p:spPr>
          <a:xfrm>
            <a:off x="9929876" y="1106906"/>
            <a:ext cx="2262505" cy="448945"/>
          </a:xfrm>
          <a:custGeom>
            <a:avLst/>
            <a:gdLst/>
            <a:ahLst/>
            <a:cxnLst/>
            <a:rect l="l" t="t" r="r" b="b"/>
            <a:pathLst>
              <a:path w="2262504" h="448944">
                <a:moveTo>
                  <a:pt x="0" y="448652"/>
                </a:moveTo>
                <a:lnTo>
                  <a:pt x="2261882" y="448652"/>
                </a:lnTo>
                <a:lnTo>
                  <a:pt x="2261882" y="0"/>
                </a:lnTo>
                <a:lnTo>
                  <a:pt x="0" y="0"/>
                </a:lnTo>
                <a:lnTo>
                  <a:pt x="0" y="448652"/>
                </a:lnTo>
                <a:close/>
              </a:path>
            </a:pathLst>
          </a:custGeom>
          <a:solidFill>
            <a:srgbClr val="D0DDEE"/>
          </a:solidFill>
        </p:spPr>
        <p:txBody>
          <a:bodyPr wrap="square" lIns="0" tIns="0" rIns="0" bIns="0" rtlCol="0"/>
          <a:lstStyle/>
          <a:p>
            <a:endParaRPr/>
          </a:p>
        </p:txBody>
      </p:sp>
      <p:sp>
        <p:nvSpPr>
          <p:cNvPr id="13" name="object 13"/>
          <p:cNvSpPr txBox="1"/>
          <p:nvPr/>
        </p:nvSpPr>
        <p:spPr>
          <a:xfrm>
            <a:off x="10008616" y="1096098"/>
            <a:ext cx="1681480" cy="33083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Times New Roman"/>
                <a:cs typeface="Times New Roman"/>
              </a:rPr>
              <a:t>HELICOIDAL</a:t>
            </a:r>
            <a:endParaRPr sz="2000">
              <a:latin typeface="Times New Roman"/>
              <a:cs typeface="Times New Roman"/>
            </a:endParaRPr>
          </a:p>
        </p:txBody>
      </p:sp>
      <p:sp>
        <p:nvSpPr>
          <p:cNvPr id="14" name="object 14"/>
          <p:cNvSpPr/>
          <p:nvPr/>
        </p:nvSpPr>
        <p:spPr>
          <a:xfrm>
            <a:off x="0" y="1572387"/>
            <a:ext cx="1576705" cy="1253490"/>
          </a:xfrm>
          <a:custGeom>
            <a:avLst/>
            <a:gdLst/>
            <a:ahLst/>
            <a:cxnLst/>
            <a:rect l="l" t="t" r="r" b="b"/>
            <a:pathLst>
              <a:path w="1576705" h="1253489">
                <a:moveTo>
                  <a:pt x="0" y="1252892"/>
                </a:moveTo>
                <a:lnTo>
                  <a:pt x="1576438" y="1252892"/>
                </a:lnTo>
                <a:lnTo>
                  <a:pt x="1576438" y="0"/>
                </a:lnTo>
                <a:lnTo>
                  <a:pt x="0" y="0"/>
                </a:lnTo>
                <a:lnTo>
                  <a:pt x="0" y="1252892"/>
                </a:lnTo>
                <a:close/>
              </a:path>
            </a:pathLst>
          </a:custGeom>
          <a:solidFill>
            <a:srgbClr val="E8EEF6"/>
          </a:solidFill>
        </p:spPr>
        <p:txBody>
          <a:bodyPr wrap="square" lIns="0" tIns="0" rIns="0" bIns="0" rtlCol="0"/>
          <a:lstStyle/>
          <a:p>
            <a:endParaRPr/>
          </a:p>
        </p:txBody>
      </p:sp>
      <p:sp>
        <p:nvSpPr>
          <p:cNvPr id="15" name="object 15"/>
          <p:cNvSpPr txBox="1"/>
          <p:nvPr/>
        </p:nvSpPr>
        <p:spPr>
          <a:xfrm>
            <a:off x="78739" y="1561579"/>
            <a:ext cx="1270000" cy="330835"/>
          </a:xfrm>
          <a:prstGeom prst="rect">
            <a:avLst/>
          </a:prstGeom>
        </p:spPr>
        <p:txBody>
          <a:bodyPr vert="horz" wrap="square" lIns="0" tIns="12700" rIns="0" bIns="0" rtlCol="0">
            <a:spAutoFit/>
          </a:bodyPr>
          <a:lstStyle/>
          <a:p>
            <a:pPr marL="12700">
              <a:lnSpc>
                <a:spcPct val="100000"/>
              </a:lnSpc>
              <a:spcBef>
                <a:spcPts val="100"/>
              </a:spcBef>
            </a:pPr>
            <a:r>
              <a:rPr sz="2000" b="1" i="1" u="sng" spc="-10" dirty="0">
                <a:uFill>
                  <a:solidFill>
                    <a:srgbClr val="000000"/>
                  </a:solidFill>
                </a:uFill>
                <a:latin typeface="Times New Roman"/>
                <a:cs typeface="Times New Roman"/>
              </a:rPr>
              <a:t>Impedância</a:t>
            </a:r>
            <a:endParaRPr sz="2000">
              <a:latin typeface="Times New Roman"/>
              <a:cs typeface="Times New Roman"/>
            </a:endParaRPr>
          </a:p>
        </p:txBody>
      </p:sp>
      <p:sp>
        <p:nvSpPr>
          <p:cNvPr id="16" name="object 16"/>
          <p:cNvSpPr/>
          <p:nvPr/>
        </p:nvSpPr>
        <p:spPr>
          <a:xfrm>
            <a:off x="1576438" y="1555559"/>
            <a:ext cx="1528445" cy="1270000"/>
          </a:xfrm>
          <a:custGeom>
            <a:avLst/>
            <a:gdLst/>
            <a:ahLst/>
            <a:cxnLst/>
            <a:rect l="l" t="t" r="r" b="b"/>
            <a:pathLst>
              <a:path w="1528445" h="1270000">
                <a:moveTo>
                  <a:pt x="1527835" y="0"/>
                </a:moveTo>
                <a:lnTo>
                  <a:pt x="0" y="0"/>
                </a:lnTo>
                <a:lnTo>
                  <a:pt x="0" y="1269720"/>
                </a:lnTo>
                <a:lnTo>
                  <a:pt x="1527835" y="1269720"/>
                </a:lnTo>
                <a:lnTo>
                  <a:pt x="1527835" y="0"/>
                </a:lnTo>
                <a:close/>
              </a:path>
            </a:pathLst>
          </a:custGeom>
          <a:solidFill>
            <a:srgbClr val="E8EEF6"/>
          </a:solidFill>
        </p:spPr>
        <p:txBody>
          <a:bodyPr wrap="square" lIns="0" tIns="0" rIns="0" bIns="0" rtlCol="0"/>
          <a:lstStyle/>
          <a:p>
            <a:endParaRPr/>
          </a:p>
        </p:txBody>
      </p:sp>
      <p:sp>
        <p:nvSpPr>
          <p:cNvPr id="17" name="object 17"/>
          <p:cNvSpPr txBox="1"/>
          <p:nvPr/>
        </p:nvSpPr>
        <p:spPr>
          <a:xfrm>
            <a:off x="1744103" y="1571663"/>
            <a:ext cx="1152525" cy="1092835"/>
          </a:xfrm>
          <a:prstGeom prst="rect">
            <a:avLst/>
          </a:prstGeom>
        </p:spPr>
        <p:txBody>
          <a:bodyPr vert="horz" wrap="square" lIns="0" tIns="12700" rIns="0" bIns="0" rtlCol="0">
            <a:spAutoFit/>
          </a:bodyPr>
          <a:lstStyle/>
          <a:p>
            <a:pPr marL="40005" algn="ctr">
              <a:lnSpc>
                <a:spcPts val="1440"/>
              </a:lnSpc>
              <a:spcBef>
                <a:spcPts val="100"/>
              </a:spcBef>
            </a:pPr>
            <a:r>
              <a:rPr sz="1250" dirty="0">
                <a:latin typeface="Times New Roman"/>
                <a:cs typeface="Times New Roman"/>
              </a:rPr>
              <a:t>73</a:t>
            </a:r>
            <a:r>
              <a:rPr sz="1250" spc="-10" dirty="0">
                <a:latin typeface="Times New Roman"/>
                <a:cs typeface="Times New Roman"/>
              </a:rPr>
              <a:t> ohms.</a:t>
            </a:r>
            <a:endParaRPr sz="1250">
              <a:latin typeface="Times New Roman"/>
              <a:cs typeface="Times New Roman"/>
            </a:endParaRPr>
          </a:p>
          <a:p>
            <a:pPr marL="12700" marR="5080" algn="ctr">
              <a:lnSpc>
                <a:spcPts val="1380"/>
              </a:lnSpc>
              <a:spcBef>
                <a:spcPts val="85"/>
              </a:spcBef>
            </a:pPr>
            <a:r>
              <a:rPr sz="1250" spc="-20" dirty="0">
                <a:latin typeface="Times New Roman"/>
                <a:cs typeface="Times New Roman"/>
              </a:rPr>
              <a:t>Tornando-</a:t>
            </a:r>
            <a:r>
              <a:rPr sz="1250" dirty="0">
                <a:latin typeface="Times New Roman"/>
                <a:cs typeface="Times New Roman"/>
              </a:rPr>
              <a:t>a</a:t>
            </a:r>
            <a:r>
              <a:rPr sz="1250" spc="55" dirty="0">
                <a:latin typeface="Times New Roman"/>
                <a:cs typeface="Times New Roman"/>
              </a:rPr>
              <a:t> </a:t>
            </a:r>
            <a:r>
              <a:rPr sz="1250" spc="-20" dirty="0">
                <a:latin typeface="Times New Roman"/>
                <a:cs typeface="Times New Roman"/>
              </a:rPr>
              <a:t>assim </a:t>
            </a:r>
            <a:r>
              <a:rPr sz="1250" dirty="0">
                <a:latin typeface="Times New Roman"/>
                <a:cs typeface="Times New Roman"/>
              </a:rPr>
              <a:t>compatível</a:t>
            </a:r>
            <a:r>
              <a:rPr sz="1250" spc="-70" dirty="0">
                <a:latin typeface="Times New Roman"/>
                <a:cs typeface="Times New Roman"/>
              </a:rPr>
              <a:t> </a:t>
            </a:r>
            <a:r>
              <a:rPr sz="1250" spc="-25" dirty="0">
                <a:latin typeface="Times New Roman"/>
                <a:cs typeface="Times New Roman"/>
              </a:rPr>
              <a:t>com </a:t>
            </a:r>
            <a:r>
              <a:rPr sz="1250" dirty="0">
                <a:latin typeface="Times New Roman"/>
                <a:cs typeface="Times New Roman"/>
              </a:rPr>
              <a:t>muitos</a:t>
            </a:r>
            <a:r>
              <a:rPr sz="1250" spc="-40" dirty="0">
                <a:latin typeface="Times New Roman"/>
                <a:cs typeface="Times New Roman"/>
              </a:rPr>
              <a:t> </a:t>
            </a:r>
            <a:r>
              <a:rPr sz="1250" dirty="0">
                <a:latin typeface="Times New Roman"/>
                <a:cs typeface="Times New Roman"/>
              </a:rPr>
              <a:t>tipos</a:t>
            </a:r>
            <a:r>
              <a:rPr sz="1250" spc="-40" dirty="0">
                <a:latin typeface="Times New Roman"/>
                <a:cs typeface="Times New Roman"/>
              </a:rPr>
              <a:t> </a:t>
            </a:r>
            <a:r>
              <a:rPr sz="1250" spc="-25" dirty="0">
                <a:latin typeface="Times New Roman"/>
                <a:cs typeface="Times New Roman"/>
              </a:rPr>
              <a:t>de </a:t>
            </a:r>
            <a:r>
              <a:rPr sz="1250" dirty="0">
                <a:latin typeface="Times New Roman"/>
                <a:cs typeface="Times New Roman"/>
              </a:rPr>
              <a:t>linhas</a:t>
            </a:r>
            <a:r>
              <a:rPr sz="1250" spc="-40" dirty="0">
                <a:latin typeface="Times New Roman"/>
                <a:cs typeface="Times New Roman"/>
              </a:rPr>
              <a:t> </a:t>
            </a:r>
            <a:r>
              <a:rPr sz="1250" spc="-25" dirty="0">
                <a:latin typeface="Times New Roman"/>
                <a:cs typeface="Times New Roman"/>
              </a:rPr>
              <a:t>de </a:t>
            </a:r>
            <a:r>
              <a:rPr sz="1250" spc="-10" dirty="0">
                <a:latin typeface="Times New Roman"/>
                <a:cs typeface="Times New Roman"/>
              </a:rPr>
              <a:t>transmissão.</a:t>
            </a:r>
            <a:endParaRPr sz="1250">
              <a:latin typeface="Times New Roman"/>
              <a:cs typeface="Times New Roman"/>
            </a:endParaRPr>
          </a:p>
        </p:txBody>
      </p:sp>
      <p:sp>
        <p:nvSpPr>
          <p:cNvPr id="18" name="object 18"/>
          <p:cNvSpPr/>
          <p:nvPr/>
        </p:nvSpPr>
        <p:spPr>
          <a:xfrm>
            <a:off x="3104273" y="1555559"/>
            <a:ext cx="1759585" cy="1270000"/>
          </a:xfrm>
          <a:custGeom>
            <a:avLst/>
            <a:gdLst/>
            <a:ahLst/>
            <a:cxnLst/>
            <a:rect l="l" t="t" r="r" b="b"/>
            <a:pathLst>
              <a:path w="1759585" h="1270000">
                <a:moveTo>
                  <a:pt x="1758962" y="0"/>
                </a:moveTo>
                <a:lnTo>
                  <a:pt x="0" y="0"/>
                </a:lnTo>
                <a:lnTo>
                  <a:pt x="0" y="1269720"/>
                </a:lnTo>
                <a:lnTo>
                  <a:pt x="1758962" y="1269720"/>
                </a:lnTo>
                <a:lnTo>
                  <a:pt x="1758962" y="0"/>
                </a:lnTo>
                <a:close/>
              </a:path>
            </a:pathLst>
          </a:custGeom>
          <a:solidFill>
            <a:srgbClr val="E8EEF6"/>
          </a:solidFill>
        </p:spPr>
        <p:txBody>
          <a:bodyPr wrap="square" lIns="0" tIns="0" rIns="0" bIns="0" rtlCol="0"/>
          <a:lstStyle/>
          <a:p>
            <a:endParaRPr/>
          </a:p>
        </p:txBody>
      </p:sp>
      <p:sp>
        <p:nvSpPr>
          <p:cNvPr id="19" name="object 19"/>
          <p:cNvSpPr txBox="1"/>
          <p:nvPr/>
        </p:nvSpPr>
        <p:spPr>
          <a:xfrm>
            <a:off x="3700703" y="1571663"/>
            <a:ext cx="567690" cy="216535"/>
          </a:xfrm>
          <a:prstGeom prst="rect">
            <a:avLst/>
          </a:prstGeom>
        </p:spPr>
        <p:txBody>
          <a:bodyPr vert="horz" wrap="square" lIns="0" tIns="12700" rIns="0" bIns="0" rtlCol="0">
            <a:spAutoFit/>
          </a:bodyPr>
          <a:lstStyle/>
          <a:p>
            <a:pPr marL="12700">
              <a:lnSpc>
                <a:spcPct val="100000"/>
              </a:lnSpc>
              <a:spcBef>
                <a:spcPts val="100"/>
              </a:spcBef>
            </a:pPr>
            <a:r>
              <a:rPr sz="1250" dirty="0">
                <a:latin typeface="Times New Roman"/>
                <a:cs typeface="Times New Roman"/>
              </a:rPr>
              <a:t>50</a:t>
            </a:r>
            <a:r>
              <a:rPr sz="1250" spc="-10" dirty="0">
                <a:latin typeface="Times New Roman"/>
                <a:cs typeface="Times New Roman"/>
              </a:rPr>
              <a:t> </a:t>
            </a:r>
            <a:r>
              <a:rPr sz="1250" spc="-20" dirty="0">
                <a:latin typeface="Times New Roman"/>
                <a:cs typeface="Times New Roman"/>
              </a:rPr>
              <a:t>ohms</a:t>
            </a:r>
            <a:endParaRPr sz="1250">
              <a:latin typeface="Times New Roman"/>
              <a:cs typeface="Times New Roman"/>
            </a:endParaRPr>
          </a:p>
        </p:txBody>
      </p:sp>
      <p:sp>
        <p:nvSpPr>
          <p:cNvPr id="20" name="object 20"/>
          <p:cNvSpPr/>
          <p:nvPr/>
        </p:nvSpPr>
        <p:spPr>
          <a:xfrm>
            <a:off x="4863236" y="1555559"/>
            <a:ext cx="2250440" cy="1270000"/>
          </a:xfrm>
          <a:custGeom>
            <a:avLst/>
            <a:gdLst/>
            <a:ahLst/>
            <a:cxnLst/>
            <a:rect l="l" t="t" r="r" b="b"/>
            <a:pathLst>
              <a:path w="2250440" h="1270000">
                <a:moveTo>
                  <a:pt x="2250008" y="0"/>
                </a:moveTo>
                <a:lnTo>
                  <a:pt x="0" y="0"/>
                </a:lnTo>
                <a:lnTo>
                  <a:pt x="0" y="1269720"/>
                </a:lnTo>
                <a:lnTo>
                  <a:pt x="2250008" y="1269720"/>
                </a:lnTo>
                <a:lnTo>
                  <a:pt x="2250008" y="0"/>
                </a:lnTo>
                <a:close/>
              </a:path>
            </a:pathLst>
          </a:custGeom>
          <a:solidFill>
            <a:srgbClr val="E8EEF6"/>
          </a:solidFill>
        </p:spPr>
        <p:txBody>
          <a:bodyPr wrap="square" lIns="0" tIns="0" rIns="0" bIns="0" rtlCol="0"/>
          <a:lstStyle/>
          <a:p>
            <a:endParaRPr/>
          </a:p>
        </p:txBody>
      </p:sp>
      <p:sp>
        <p:nvSpPr>
          <p:cNvPr id="21" name="object 21"/>
          <p:cNvSpPr txBox="1"/>
          <p:nvPr/>
        </p:nvSpPr>
        <p:spPr>
          <a:xfrm>
            <a:off x="4972215" y="1571663"/>
            <a:ext cx="2032000" cy="917575"/>
          </a:xfrm>
          <a:prstGeom prst="rect">
            <a:avLst/>
          </a:prstGeom>
        </p:spPr>
        <p:txBody>
          <a:bodyPr vert="horz" wrap="square" lIns="0" tIns="12700" rIns="0" bIns="0" rtlCol="0">
            <a:spAutoFit/>
          </a:bodyPr>
          <a:lstStyle/>
          <a:p>
            <a:pPr marR="31115" algn="ctr">
              <a:lnSpc>
                <a:spcPts val="1440"/>
              </a:lnSpc>
              <a:spcBef>
                <a:spcPts val="100"/>
              </a:spcBef>
            </a:pPr>
            <a:r>
              <a:rPr sz="1250" dirty="0">
                <a:latin typeface="Times New Roman"/>
                <a:cs typeface="Times New Roman"/>
              </a:rPr>
              <a:t>75</a:t>
            </a:r>
            <a:r>
              <a:rPr sz="1250" spc="-10" dirty="0">
                <a:latin typeface="Times New Roman"/>
                <a:cs typeface="Times New Roman"/>
              </a:rPr>
              <a:t> ohms.</a:t>
            </a:r>
            <a:endParaRPr sz="1250">
              <a:latin typeface="Times New Roman"/>
              <a:cs typeface="Times New Roman"/>
            </a:endParaRPr>
          </a:p>
          <a:p>
            <a:pPr marL="12700" marR="5080" indent="-1270" algn="ctr">
              <a:lnSpc>
                <a:spcPts val="1380"/>
              </a:lnSpc>
              <a:spcBef>
                <a:spcPts val="85"/>
              </a:spcBef>
            </a:pPr>
            <a:r>
              <a:rPr sz="1250" dirty="0">
                <a:latin typeface="Times New Roman"/>
                <a:cs typeface="Times New Roman"/>
              </a:rPr>
              <a:t>Impedância</a:t>
            </a:r>
            <a:r>
              <a:rPr sz="1250" spc="-45" dirty="0">
                <a:latin typeface="Times New Roman"/>
                <a:cs typeface="Times New Roman"/>
              </a:rPr>
              <a:t> </a:t>
            </a:r>
            <a:r>
              <a:rPr sz="1250" dirty="0">
                <a:latin typeface="Times New Roman"/>
                <a:cs typeface="Times New Roman"/>
              </a:rPr>
              <a:t>precisa</a:t>
            </a:r>
            <a:r>
              <a:rPr sz="1250" spc="-45" dirty="0">
                <a:latin typeface="Times New Roman"/>
                <a:cs typeface="Times New Roman"/>
              </a:rPr>
              <a:t> </a:t>
            </a:r>
            <a:r>
              <a:rPr sz="1250" spc="-25" dirty="0">
                <a:latin typeface="Times New Roman"/>
                <a:cs typeface="Times New Roman"/>
              </a:rPr>
              <a:t>ser </a:t>
            </a:r>
            <a:r>
              <a:rPr sz="1250" dirty="0">
                <a:latin typeface="Times New Roman"/>
                <a:cs typeface="Times New Roman"/>
              </a:rPr>
              <a:t>compatível</a:t>
            </a:r>
            <a:r>
              <a:rPr sz="1250" spc="-35" dirty="0">
                <a:latin typeface="Times New Roman"/>
                <a:cs typeface="Times New Roman"/>
              </a:rPr>
              <a:t> </a:t>
            </a:r>
            <a:r>
              <a:rPr sz="1250" dirty="0">
                <a:latin typeface="Times New Roman"/>
                <a:cs typeface="Times New Roman"/>
              </a:rPr>
              <a:t>com</a:t>
            </a:r>
            <a:r>
              <a:rPr sz="1250" spc="-30" dirty="0">
                <a:latin typeface="Times New Roman"/>
                <a:cs typeface="Times New Roman"/>
              </a:rPr>
              <a:t> </a:t>
            </a:r>
            <a:r>
              <a:rPr sz="1250" dirty="0">
                <a:latin typeface="Times New Roman"/>
                <a:cs typeface="Times New Roman"/>
              </a:rPr>
              <a:t>o</a:t>
            </a:r>
            <a:r>
              <a:rPr sz="1250" spc="-35" dirty="0">
                <a:latin typeface="Times New Roman"/>
                <a:cs typeface="Times New Roman"/>
              </a:rPr>
              <a:t> </a:t>
            </a:r>
            <a:r>
              <a:rPr sz="1250" dirty="0">
                <a:latin typeface="Times New Roman"/>
                <a:cs typeface="Times New Roman"/>
              </a:rPr>
              <a:t>receptor</a:t>
            </a:r>
            <a:r>
              <a:rPr sz="1250" spc="-25" dirty="0">
                <a:latin typeface="Times New Roman"/>
                <a:cs typeface="Times New Roman"/>
              </a:rPr>
              <a:t> </a:t>
            </a:r>
            <a:r>
              <a:rPr sz="1250" spc="-20" dirty="0">
                <a:latin typeface="Times New Roman"/>
                <a:cs typeface="Times New Roman"/>
              </a:rPr>
              <a:t>para </a:t>
            </a:r>
            <a:r>
              <a:rPr sz="1250" dirty="0">
                <a:latin typeface="Times New Roman"/>
                <a:cs typeface="Times New Roman"/>
              </a:rPr>
              <a:t>garantir</a:t>
            </a:r>
            <a:r>
              <a:rPr sz="1250" spc="-25" dirty="0">
                <a:latin typeface="Times New Roman"/>
                <a:cs typeface="Times New Roman"/>
              </a:rPr>
              <a:t> </a:t>
            </a:r>
            <a:r>
              <a:rPr sz="1250" dirty="0">
                <a:latin typeface="Times New Roman"/>
                <a:cs typeface="Times New Roman"/>
              </a:rPr>
              <a:t>transferência</a:t>
            </a:r>
            <a:r>
              <a:rPr sz="1250" spc="-25" dirty="0">
                <a:latin typeface="Times New Roman"/>
                <a:cs typeface="Times New Roman"/>
              </a:rPr>
              <a:t> </a:t>
            </a:r>
            <a:r>
              <a:rPr sz="1250" dirty="0">
                <a:latin typeface="Times New Roman"/>
                <a:cs typeface="Times New Roman"/>
              </a:rPr>
              <a:t>de</a:t>
            </a:r>
            <a:r>
              <a:rPr sz="1250" spc="-30" dirty="0">
                <a:latin typeface="Times New Roman"/>
                <a:cs typeface="Times New Roman"/>
              </a:rPr>
              <a:t> </a:t>
            </a:r>
            <a:r>
              <a:rPr sz="1250" spc="-20" dirty="0">
                <a:latin typeface="Times New Roman"/>
                <a:cs typeface="Times New Roman"/>
              </a:rPr>
              <a:t>sinal </a:t>
            </a:r>
            <a:r>
              <a:rPr sz="1250" spc="-10" dirty="0">
                <a:latin typeface="Times New Roman"/>
                <a:cs typeface="Times New Roman"/>
              </a:rPr>
              <a:t>eficiente.</a:t>
            </a:r>
            <a:endParaRPr sz="1250">
              <a:latin typeface="Times New Roman"/>
              <a:cs typeface="Times New Roman"/>
            </a:endParaRPr>
          </a:p>
        </p:txBody>
      </p:sp>
      <p:sp>
        <p:nvSpPr>
          <p:cNvPr id="22" name="object 22"/>
          <p:cNvSpPr/>
          <p:nvPr/>
        </p:nvSpPr>
        <p:spPr>
          <a:xfrm>
            <a:off x="7113244" y="1555559"/>
            <a:ext cx="2816860" cy="1270000"/>
          </a:xfrm>
          <a:custGeom>
            <a:avLst/>
            <a:gdLst/>
            <a:ahLst/>
            <a:cxnLst/>
            <a:rect l="l" t="t" r="r" b="b"/>
            <a:pathLst>
              <a:path w="2816859" h="1270000">
                <a:moveTo>
                  <a:pt x="2816631" y="0"/>
                </a:moveTo>
                <a:lnTo>
                  <a:pt x="0" y="0"/>
                </a:lnTo>
                <a:lnTo>
                  <a:pt x="0" y="1269720"/>
                </a:lnTo>
                <a:lnTo>
                  <a:pt x="2816631" y="1269720"/>
                </a:lnTo>
                <a:lnTo>
                  <a:pt x="2816631" y="0"/>
                </a:lnTo>
                <a:close/>
              </a:path>
            </a:pathLst>
          </a:custGeom>
          <a:solidFill>
            <a:srgbClr val="E8EEF6"/>
          </a:solidFill>
        </p:spPr>
        <p:txBody>
          <a:bodyPr wrap="square" lIns="0" tIns="0" rIns="0" bIns="0" rtlCol="0"/>
          <a:lstStyle/>
          <a:p>
            <a:endParaRPr/>
          </a:p>
        </p:txBody>
      </p:sp>
      <p:sp>
        <p:nvSpPr>
          <p:cNvPr id="23" name="object 23"/>
          <p:cNvSpPr txBox="1"/>
          <p:nvPr/>
        </p:nvSpPr>
        <p:spPr>
          <a:xfrm>
            <a:off x="7351458" y="1571663"/>
            <a:ext cx="2339975" cy="567055"/>
          </a:xfrm>
          <a:prstGeom prst="rect">
            <a:avLst/>
          </a:prstGeom>
        </p:spPr>
        <p:txBody>
          <a:bodyPr vert="horz" wrap="square" lIns="0" tIns="31115" rIns="0" bIns="0" rtlCol="0">
            <a:spAutoFit/>
          </a:bodyPr>
          <a:lstStyle/>
          <a:p>
            <a:pPr marL="12700" marR="5080" algn="ctr">
              <a:lnSpc>
                <a:spcPts val="1380"/>
              </a:lnSpc>
              <a:spcBef>
                <a:spcPts val="245"/>
              </a:spcBef>
            </a:pPr>
            <a:r>
              <a:rPr sz="1250" spc="-25" dirty="0">
                <a:latin typeface="Times New Roman"/>
                <a:cs typeface="Times New Roman"/>
              </a:rPr>
              <a:t>Varia</a:t>
            </a:r>
            <a:r>
              <a:rPr sz="1250" spc="-30" dirty="0">
                <a:latin typeface="Times New Roman"/>
                <a:cs typeface="Times New Roman"/>
              </a:rPr>
              <a:t> </a:t>
            </a:r>
            <a:r>
              <a:rPr sz="1250" dirty="0">
                <a:latin typeface="Times New Roman"/>
                <a:cs typeface="Times New Roman"/>
              </a:rPr>
              <a:t>de</a:t>
            </a:r>
            <a:r>
              <a:rPr sz="1250" spc="-25" dirty="0">
                <a:latin typeface="Times New Roman"/>
                <a:cs typeface="Times New Roman"/>
              </a:rPr>
              <a:t> </a:t>
            </a:r>
            <a:r>
              <a:rPr sz="1250" dirty="0">
                <a:latin typeface="Times New Roman"/>
                <a:cs typeface="Times New Roman"/>
              </a:rPr>
              <a:t>acordo</a:t>
            </a:r>
            <a:r>
              <a:rPr sz="1250" spc="-20" dirty="0">
                <a:latin typeface="Times New Roman"/>
                <a:cs typeface="Times New Roman"/>
              </a:rPr>
              <a:t> </a:t>
            </a:r>
            <a:r>
              <a:rPr sz="1250" dirty="0">
                <a:latin typeface="Times New Roman"/>
                <a:cs typeface="Times New Roman"/>
              </a:rPr>
              <a:t>com</a:t>
            </a:r>
            <a:r>
              <a:rPr sz="1250" spc="-20" dirty="0">
                <a:latin typeface="Times New Roman"/>
                <a:cs typeface="Times New Roman"/>
              </a:rPr>
              <a:t> </a:t>
            </a:r>
            <a:r>
              <a:rPr sz="1250" dirty="0">
                <a:latin typeface="Times New Roman"/>
                <a:cs typeface="Times New Roman"/>
              </a:rPr>
              <a:t>a</a:t>
            </a:r>
            <a:r>
              <a:rPr sz="1250" spc="-25" dirty="0">
                <a:latin typeface="Times New Roman"/>
                <a:cs typeface="Times New Roman"/>
              </a:rPr>
              <a:t> </a:t>
            </a:r>
            <a:r>
              <a:rPr sz="1250" dirty="0">
                <a:latin typeface="Times New Roman"/>
                <a:cs typeface="Times New Roman"/>
              </a:rPr>
              <a:t>frequência</a:t>
            </a:r>
            <a:r>
              <a:rPr sz="1250" spc="-20" dirty="0">
                <a:latin typeface="Times New Roman"/>
                <a:cs typeface="Times New Roman"/>
              </a:rPr>
              <a:t> </a:t>
            </a:r>
            <a:r>
              <a:rPr sz="1250" spc="-25" dirty="0">
                <a:latin typeface="Times New Roman"/>
                <a:cs typeface="Times New Roman"/>
              </a:rPr>
              <a:t>de </a:t>
            </a:r>
            <a:r>
              <a:rPr sz="1250" dirty="0">
                <a:latin typeface="Times New Roman"/>
                <a:cs typeface="Times New Roman"/>
              </a:rPr>
              <a:t>operação</a:t>
            </a:r>
            <a:r>
              <a:rPr sz="1250" spc="-15" dirty="0">
                <a:latin typeface="Times New Roman"/>
                <a:cs typeface="Times New Roman"/>
              </a:rPr>
              <a:t> </a:t>
            </a:r>
            <a:r>
              <a:rPr sz="1250" dirty="0">
                <a:latin typeface="Times New Roman"/>
                <a:cs typeface="Times New Roman"/>
              </a:rPr>
              <a:t>e</a:t>
            </a:r>
            <a:r>
              <a:rPr sz="1250" spc="-20" dirty="0">
                <a:latin typeface="Times New Roman"/>
                <a:cs typeface="Times New Roman"/>
              </a:rPr>
              <a:t> </a:t>
            </a:r>
            <a:r>
              <a:rPr sz="1250" dirty="0">
                <a:latin typeface="Times New Roman"/>
                <a:cs typeface="Times New Roman"/>
              </a:rPr>
              <a:t>o</a:t>
            </a:r>
            <a:r>
              <a:rPr sz="1250" spc="-15" dirty="0">
                <a:latin typeface="Times New Roman"/>
                <a:cs typeface="Times New Roman"/>
              </a:rPr>
              <a:t> </a:t>
            </a:r>
            <a:r>
              <a:rPr sz="1250" dirty="0">
                <a:latin typeface="Times New Roman"/>
                <a:cs typeface="Times New Roman"/>
              </a:rPr>
              <a:t>número</a:t>
            </a:r>
            <a:r>
              <a:rPr sz="1250" spc="-15" dirty="0">
                <a:latin typeface="Times New Roman"/>
                <a:cs typeface="Times New Roman"/>
              </a:rPr>
              <a:t> </a:t>
            </a:r>
            <a:r>
              <a:rPr sz="1250" dirty="0">
                <a:latin typeface="Times New Roman"/>
                <a:cs typeface="Times New Roman"/>
              </a:rPr>
              <a:t>de</a:t>
            </a:r>
            <a:r>
              <a:rPr sz="1250" spc="-15" dirty="0">
                <a:latin typeface="Times New Roman"/>
                <a:cs typeface="Times New Roman"/>
              </a:rPr>
              <a:t> </a:t>
            </a:r>
            <a:r>
              <a:rPr sz="1250" spc="-10" dirty="0">
                <a:latin typeface="Times New Roman"/>
                <a:cs typeface="Times New Roman"/>
              </a:rPr>
              <a:t>elementos.</a:t>
            </a:r>
            <a:endParaRPr sz="1250">
              <a:latin typeface="Times New Roman"/>
              <a:cs typeface="Times New Roman"/>
            </a:endParaRPr>
          </a:p>
          <a:p>
            <a:pPr marL="635" algn="ctr">
              <a:lnSpc>
                <a:spcPts val="1355"/>
              </a:lnSpc>
            </a:pPr>
            <a:r>
              <a:rPr sz="1250" dirty="0">
                <a:latin typeface="Times New Roman"/>
                <a:cs typeface="Times New Roman"/>
              </a:rPr>
              <a:t>50</a:t>
            </a:r>
            <a:r>
              <a:rPr sz="1250" spc="-10" dirty="0">
                <a:latin typeface="Times New Roman"/>
                <a:cs typeface="Times New Roman"/>
              </a:rPr>
              <a:t> </a:t>
            </a:r>
            <a:r>
              <a:rPr sz="1250" dirty="0">
                <a:latin typeface="Times New Roman"/>
                <a:cs typeface="Times New Roman"/>
              </a:rPr>
              <a:t>a</a:t>
            </a:r>
            <a:r>
              <a:rPr sz="1250" spc="-10" dirty="0">
                <a:latin typeface="Times New Roman"/>
                <a:cs typeface="Times New Roman"/>
              </a:rPr>
              <a:t> </a:t>
            </a:r>
            <a:r>
              <a:rPr sz="1250" dirty="0">
                <a:latin typeface="Times New Roman"/>
                <a:cs typeface="Times New Roman"/>
              </a:rPr>
              <a:t>75</a:t>
            </a:r>
            <a:r>
              <a:rPr sz="1250" spc="-5" dirty="0">
                <a:latin typeface="Times New Roman"/>
                <a:cs typeface="Times New Roman"/>
              </a:rPr>
              <a:t> </a:t>
            </a:r>
            <a:r>
              <a:rPr sz="1250" spc="-10" dirty="0">
                <a:latin typeface="Times New Roman"/>
                <a:cs typeface="Times New Roman"/>
              </a:rPr>
              <a:t>Ohms.</a:t>
            </a:r>
            <a:endParaRPr sz="1250">
              <a:latin typeface="Times New Roman"/>
              <a:cs typeface="Times New Roman"/>
            </a:endParaRPr>
          </a:p>
        </p:txBody>
      </p:sp>
      <p:sp>
        <p:nvSpPr>
          <p:cNvPr id="24" name="object 24"/>
          <p:cNvSpPr/>
          <p:nvPr/>
        </p:nvSpPr>
        <p:spPr>
          <a:xfrm>
            <a:off x="9929876" y="1555559"/>
            <a:ext cx="2262505" cy="1270000"/>
          </a:xfrm>
          <a:custGeom>
            <a:avLst/>
            <a:gdLst/>
            <a:ahLst/>
            <a:cxnLst/>
            <a:rect l="l" t="t" r="r" b="b"/>
            <a:pathLst>
              <a:path w="2262504" h="1270000">
                <a:moveTo>
                  <a:pt x="2261882" y="0"/>
                </a:moveTo>
                <a:lnTo>
                  <a:pt x="0" y="0"/>
                </a:lnTo>
                <a:lnTo>
                  <a:pt x="0" y="1269720"/>
                </a:lnTo>
                <a:lnTo>
                  <a:pt x="2261882" y="1269720"/>
                </a:lnTo>
                <a:lnTo>
                  <a:pt x="2261882" y="0"/>
                </a:lnTo>
                <a:close/>
              </a:path>
            </a:pathLst>
          </a:custGeom>
          <a:solidFill>
            <a:srgbClr val="E8EEF6"/>
          </a:solidFill>
        </p:spPr>
        <p:txBody>
          <a:bodyPr wrap="square" lIns="0" tIns="0" rIns="0" bIns="0" rtlCol="0"/>
          <a:lstStyle/>
          <a:p>
            <a:endParaRPr/>
          </a:p>
        </p:txBody>
      </p:sp>
      <p:sp>
        <p:nvSpPr>
          <p:cNvPr id="25" name="object 25"/>
          <p:cNvSpPr txBox="1"/>
          <p:nvPr/>
        </p:nvSpPr>
        <p:spPr>
          <a:xfrm>
            <a:off x="10757775" y="1571663"/>
            <a:ext cx="606425" cy="216535"/>
          </a:xfrm>
          <a:prstGeom prst="rect">
            <a:avLst/>
          </a:prstGeom>
        </p:spPr>
        <p:txBody>
          <a:bodyPr vert="horz" wrap="square" lIns="0" tIns="12700" rIns="0" bIns="0" rtlCol="0">
            <a:spAutoFit/>
          </a:bodyPr>
          <a:lstStyle/>
          <a:p>
            <a:pPr marL="12700">
              <a:lnSpc>
                <a:spcPct val="100000"/>
              </a:lnSpc>
              <a:spcBef>
                <a:spcPts val="100"/>
              </a:spcBef>
            </a:pPr>
            <a:r>
              <a:rPr sz="1250" dirty="0">
                <a:latin typeface="Times New Roman"/>
                <a:cs typeface="Times New Roman"/>
              </a:rPr>
              <a:t>50</a:t>
            </a:r>
            <a:r>
              <a:rPr sz="1250" spc="-10" dirty="0">
                <a:latin typeface="Times New Roman"/>
                <a:cs typeface="Times New Roman"/>
              </a:rPr>
              <a:t> ohms.</a:t>
            </a:r>
            <a:endParaRPr sz="1250">
              <a:latin typeface="Times New Roman"/>
              <a:cs typeface="Times New Roman"/>
            </a:endParaRPr>
          </a:p>
        </p:txBody>
      </p:sp>
      <p:sp>
        <p:nvSpPr>
          <p:cNvPr id="26" name="object 26"/>
          <p:cNvSpPr/>
          <p:nvPr/>
        </p:nvSpPr>
        <p:spPr>
          <a:xfrm>
            <a:off x="0" y="2825280"/>
            <a:ext cx="1576705" cy="1270000"/>
          </a:xfrm>
          <a:custGeom>
            <a:avLst/>
            <a:gdLst/>
            <a:ahLst/>
            <a:cxnLst/>
            <a:rect l="l" t="t" r="r" b="b"/>
            <a:pathLst>
              <a:path w="1576705" h="1270000">
                <a:moveTo>
                  <a:pt x="1576438" y="0"/>
                </a:moveTo>
                <a:lnTo>
                  <a:pt x="0" y="0"/>
                </a:lnTo>
                <a:lnTo>
                  <a:pt x="0" y="1269720"/>
                </a:lnTo>
                <a:lnTo>
                  <a:pt x="1576438" y="1269720"/>
                </a:lnTo>
                <a:lnTo>
                  <a:pt x="1576438" y="0"/>
                </a:lnTo>
                <a:close/>
              </a:path>
            </a:pathLst>
          </a:custGeom>
          <a:solidFill>
            <a:srgbClr val="D0DDEE"/>
          </a:solidFill>
        </p:spPr>
        <p:txBody>
          <a:bodyPr wrap="square" lIns="0" tIns="0" rIns="0" bIns="0" rtlCol="0"/>
          <a:lstStyle/>
          <a:p>
            <a:endParaRPr/>
          </a:p>
        </p:txBody>
      </p:sp>
      <p:sp>
        <p:nvSpPr>
          <p:cNvPr id="27" name="object 27"/>
          <p:cNvSpPr txBox="1"/>
          <p:nvPr/>
        </p:nvSpPr>
        <p:spPr>
          <a:xfrm>
            <a:off x="78739" y="2831300"/>
            <a:ext cx="1208405" cy="612775"/>
          </a:xfrm>
          <a:prstGeom prst="rect">
            <a:avLst/>
          </a:prstGeom>
        </p:spPr>
        <p:txBody>
          <a:bodyPr vert="horz" wrap="square" lIns="0" tIns="41275" rIns="0" bIns="0" rtlCol="0">
            <a:spAutoFit/>
          </a:bodyPr>
          <a:lstStyle/>
          <a:p>
            <a:pPr marL="12700" marR="5080">
              <a:lnSpc>
                <a:spcPts val="2220"/>
              </a:lnSpc>
              <a:spcBef>
                <a:spcPts val="325"/>
              </a:spcBef>
            </a:pPr>
            <a:r>
              <a:rPr sz="2000" b="1" i="1" u="sng" dirty="0">
                <a:uFill>
                  <a:solidFill>
                    <a:srgbClr val="000000"/>
                  </a:solidFill>
                </a:uFill>
                <a:latin typeface="Times New Roman"/>
                <a:cs typeface="Times New Roman"/>
              </a:rPr>
              <a:t>Largura</a:t>
            </a:r>
            <a:r>
              <a:rPr sz="2000" b="1" i="1" u="sng" spc="-10" dirty="0">
                <a:uFill>
                  <a:solidFill>
                    <a:srgbClr val="000000"/>
                  </a:solidFill>
                </a:uFill>
                <a:latin typeface="Times New Roman"/>
                <a:cs typeface="Times New Roman"/>
              </a:rPr>
              <a:t> </a:t>
            </a:r>
            <a:r>
              <a:rPr sz="2000" b="1" i="1" u="sng" spc="-25" dirty="0">
                <a:uFill>
                  <a:solidFill>
                    <a:srgbClr val="000000"/>
                  </a:solidFill>
                </a:uFill>
                <a:latin typeface="Times New Roman"/>
                <a:cs typeface="Times New Roman"/>
              </a:rPr>
              <a:t>de</a:t>
            </a:r>
            <a:r>
              <a:rPr sz="2000" b="1" i="1" spc="-25" dirty="0">
                <a:latin typeface="Times New Roman"/>
                <a:cs typeface="Times New Roman"/>
              </a:rPr>
              <a:t> </a:t>
            </a:r>
            <a:r>
              <a:rPr sz="2000" b="1" i="1" u="sng" spc="-10" dirty="0">
                <a:uFill>
                  <a:solidFill>
                    <a:srgbClr val="000000"/>
                  </a:solidFill>
                </a:uFill>
                <a:latin typeface="Times New Roman"/>
                <a:cs typeface="Times New Roman"/>
              </a:rPr>
              <a:t>banda</a:t>
            </a:r>
            <a:endParaRPr sz="2000">
              <a:latin typeface="Times New Roman"/>
              <a:cs typeface="Times New Roman"/>
            </a:endParaRPr>
          </a:p>
        </p:txBody>
      </p:sp>
      <p:sp>
        <p:nvSpPr>
          <p:cNvPr id="28" name="object 28"/>
          <p:cNvSpPr/>
          <p:nvPr/>
        </p:nvSpPr>
        <p:spPr>
          <a:xfrm>
            <a:off x="1576438" y="2825280"/>
            <a:ext cx="1528445" cy="1270000"/>
          </a:xfrm>
          <a:custGeom>
            <a:avLst/>
            <a:gdLst/>
            <a:ahLst/>
            <a:cxnLst/>
            <a:rect l="l" t="t" r="r" b="b"/>
            <a:pathLst>
              <a:path w="1528445" h="1270000">
                <a:moveTo>
                  <a:pt x="1527835" y="0"/>
                </a:moveTo>
                <a:lnTo>
                  <a:pt x="0" y="0"/>
                </a:lnTo>
                <a:lnTo>
                  <a:pt x="0" y="1269720"/>
                </a:lnTo>
                <a:lnTo>
                  <a:pt x="1527835" y="1269720"/>
                </a:lnTo>
                <a:lnTo>
                  <a:pt x="1527835" y="0"/>
                </a:lnTo>
                <a:close/>
              </a:path>
            </a:pathLst>
          </a:custGeom>
          <a:solidFill>
            <a:srgbClr val="D0DDEE"/>
          </a:solidFill>
        </p:spPr>
        <p:txBody>
          <a:bodyPr wrap="square" lIns="0" tIns="0" rIns="0" bIns="0" rtlCol="0"/>
          <a:lstStyle/>
          <a:p>
            <a:endParaRPr/>
          </a:p>
        </p:txBody>
      </p:sp>
      <p:sp>
        <p:nvSpPr>
          <p:cNvPr id="29" name="object 29"/>
          <p:cNvSpPr txBox="1"/>
          <p:nvPr/>
        </p:nvSpPr>
        <p:spPr>
          <a:xfrm>
            <a:off x="1694421" y="2841370"/>
            <a:ext cx="1291590" cy="1092835"/>
          </a:xfrm>
          <a:prstGeom prst="rect">
            <a:avLst/>
          </a:prstGeom>
        </p:spPr>
        <p:txBody>
          <a:bodyPr vert="horz" wrap="square" lIns="0" tIns="31115" rIns="0" bIns="0" rtlCol="0">
            <a:spAutoFit/>
          </a:bodyPr>
          <a:lstStyle/>
          <a:p>
            <a:pPr marL="146050" marR="138430" algn="ctr">
              <a:lnSpc>
                <a:spcPts val="1380"/>
              </a:lnSpc>
              <a:spcBef>
                <a:spcPts val="245"/>
              </a:spcBef>
            </a:pPr>
            <a:r>
              <a:rPr sz="1250" dirty="0">
                <a:latin typeface="Times New Roman"/>
                <a:cs typeface="Times New Roman"/>
              </a:rPr>
              <a:t>É</a:t>
            </a:r>
            <a:r>
              <a:rPr sz="1250" spc="-10" dirty="0">
                <a:latin typeface="Times New Roman"/>
                <a:cs typeface="Times New Roman"/>
              </a:rPr>
              <a:t> relativamente estreita.</a:t>
            </a:r>
            <a:endParaRPr sz="1250">
              <a:latin typeface="Times New Roman"/>
              <a:cs typeface="Times New Roman"/>
            </a:endParaRPr>
          </a:p>
          <a:p>
            <a:pPr marL="12700" marR="5080" algn="ctr">
              <a:lnSpc>
                <a:spcPts val="1380"/>
              </a:lnSpc>
            </a:pPr>
            <a:r>
              <a:rPr sz="1250" dirty="0">
                <a:latin typeface="Times New Roman"/>
                <a:cs typeface="Times New Roman"/>
              </a:rPr>
              <a:t>Pode</a:t>
            </a:r>
            <a:r>
              <a:rPr sz="1250" spc="-25" dirty="0">
                <a:latin typeface="Times New Roman"/>
                <a:cs typeface="Times New Roman"/>
              </a:rPr>
              <a:t> </a:t>
            </a:r>
            <a:r>
              <a:rPr sz="1250" dirty="0">
                <a:latin typeface="Times New Roman"/>
                <a:cs typeface="Times New Roman"/>
              </a:rPr>
              <a:t>ser</a:t>
            </a:r>
            <a:r>
              <a:rPr sz="1250" spc="-20" dirty="0">
                <a:latin typeface="Times New Roman"/>
                <a:cs typeface="Times New Roman"/>
              </a:rPr>
              <a:t> </a:t>
            </a:r>
            <a:r>
              <a:rPr sz="1250" spc="-10" dirty="0">
                <a:latin typeface="Times New Roman"/>
                <a:cs typeface="Times New Roman"/>
              </a:rPr>
              <a:t>aumentada </a:t>
            </a:r>
            <a:r>
              <a:rPr sz="1250" dirty="0">
                <a:latin typeface="Times New Roman"/>
                <a:cs typeface="Times New Roman"/>
              </a:rPr>
              <a:t>usando</a:t>
            </a:r>
            <a:r>
              <a:rPr sz="1250" spc="-30" dirty="0">
                <a:latin typeface="Times New Roman"/>
                <a:cs typeface="Times New Roman"/>
              </a:rPr>
              <a:t> </a:t>
            </a:r>
            <a:r>
              <a:rPr sz="1250" dirty="0">
                <a:latin typeface="Times New Roman"/>
                <a:cs typeface="Times New Roman"/>
              </a:rPr>
              <a:t>um</a:t>
            </a:r>
            <a:r>
              <a:rPr sz="1250" spc="-30" dirty="0">
                <a:latin typeface="Times New Roman"/>
                <a:cs typeface="Times New Roman"/>
              </a:rPr>
              <a:t> </a:t>
            </a:r>
            <a:r>
              <a:rPr sz="1250" spc="-10" dirty="0">
                <a:latin typeface="Times New Roman"/>
                <a:cs typeface="Times New Roman"/>
              </a:rPr>
              <a:t>circuito </a:t>
            </a:r>
            <a:r>
              <a:rPr sz="1250" dirty="0">
                <a:latin typeface="Times New Roman"/>
                <a:cs typeface="Times New Roman"/>
              </a:rPr>
              <a:t>de</a:t>
            </a:r>
            <a:r>
              <a:rPr sz="1250" spc="-20" dirty="0">
                <a:latin typeface="Times New Roman"/>
                <a:cs typeface="Times New Roman"/>
              </a:rPr>
              <a:t> </a:t>
            </a:r>
            <a:r>
              <a:rPr sz="1250" spc="-10" dirty="0">
                <a:latin typeface="Times New Roman"/>
                <a:cs typeface="Times New Roman"/>
              </a:rPr>
              <a:t>antena sintonizado.</a:t>
            </a:r>
            <a:endParaRPr sz="1250">
              <a:latin typeface="Times New Roman"/>
              <a:cs typeface="Times New Roman"/>
            </a:endParaRPr>
          </a:p>
        </p:txBody>
      </p:sp>
      <p:sp>
        <p:nvSpPr>
          <p:cNvPr id="30" name="object 30"/>
          <p:cNvSpPr/>
          <p:nvPr/>
        </p:nvSpPr>
        <p:spPr>
          <a:xfrm>
            <a:off x="3104273" y="2825280"/>
            <a:ext cx="1759585" cy="1270000"/>
          </a:xfrm>
          <a:custGeom>
            <a:avLst/>
            <a:gdLst/>
            <a:ahLst/>
            <a:cxnLst/>
            <a:rect l="l" t="t" r="r" b="b"/>
            <a:pathLst>
              <a:path w="1759585" h="1270000">
                <a:moveTo>
                  <a:pt x="1758962" y="0"/>
                </a:moveTo>
                <a:lnTo>
                  <a:pt x="0" y="0"/>
                </a:lnTo>
                <a:lnTo>
                  <a:pt x="0" y="1269720"/>
                </a:lnTo>
                <a:lnTo>
                  <a:pt x="1758962" y="1269720"/>
                </a:lnTo>
                <a:lnTo>
                  <a:pt x="1758962" y="0"/>
                </a:lnTo>
                <a:close/>
              </a:path>
            </a:pathLst>
          </a:custGeom>
          <a:solidFill>
            <a:srgbClr val="D0DDEE"/>
          </a:solidFill>
        </p:spPr>
        <p:txBody>
          <a:bodyPr wrap="square" lIns="0" tIns="0" rIns="0" bIns="0" rtlCol="0"/>
          <a:lstStyle/>
          <a:p>
            <a:endParaRPr/>
          </a:p>
        </p:txBody>
      </p:sp>
      <p:sp>
        <p:nvSpPr>
          <p:cNvPr id="31" name="object 31"/>
          <p:cNvSpPr txBox="1"/>
          <p:nvPr/>
        </p:nvSpPr>
        <p:spPr>
          <a:xfrm>
            <a:off x="3183013" y="2841370"/>
            <a:ext cx="1416050" cy="917575"/>
          </a:xfrm>
          <a:prstGeom prst="rect">
            <a:avLst/>
          </a:prstGeom>
        </p:spPr>
        <p:txBody>
          <a:bodyPr vert="horz" wrap="square" lIns="0" tIns="31115" rIns="0" bIns="0" rtlCol="0">
            <a:spAutoFit/>
          </a:bodyPr>
          <a:lstStyle/>
          <a:p>
            <a:pPr marL="12700" marR="57785">
              <a:lnSpc>
                <a:spcPts val="1380"/>
              </a:lnSpc>
              <a:spcBef>
                <a:spcPts val="245"/>
              </a:spcBef>
            </a:pPr>
            <a:r>
              <a:rPr sz="1250" spc="-25" dirty="0">
                <a:latin typeface="Times New Roman"/>
                <a:cs typeface="Times New Roman"/>
              </a:rPr>
              <a:t>Varia</a:t>
            </a:r>
            <a:r>
              <a:rPr sz="1250" spc="-45" dirty="0">
                <a:latin typeface="Times New Roman"/>
                <a:cs typeface="Times New Roman"/>
              </a:rPr>
              <a:t> </a:t>
            </a:r>
            <a:r>
              <a:rPr sz="1250" dirty="0">
                <a:latin typeface="Times New Roman"/>
                <a:cs typeface="Times New Roman"/>
              </a:rPr>
              <a:t>dependendo</a:t>
            </a:r>
            <a:r>
              <a:rPr sz="1250" spc="-35" dirty="0">
                <a:latin typeface="Times New Roman"/>
                <a:cs typeface="Times New Roman"/>
              </a:rPr>
              <a:t> </a:t>
            </a:r>
            <a:r>
              <a:rPr sz="1250" spc="-25" dirty="0">
                <a:latin typeface="Times New Roman"/>
                <a:cs typeface="Times New Roman"/>
              </a:rPr>
              <a:t>do </a:t>
            </a:r>
            <a:r>
              <a:rPr sz="1250" dirty="0">
                <a:latin typeface="Times New Roman"/>
                <a:cs typeface="Times New Roman"/>
              </a:rPr>
              <a:t>projeto</a:t>
            </a:r>
            <a:r>
              <a:rPr sz="1250" spc="-30" dirty="0">
                <a:latin typeface="Times New Roman"/>
                <a:cs typeface="Times New Roman"/>
              </a:rPr>
              <a:t> </a:t>
            </a:r>
            <a:r>
              <a:rPr sz="1250" spc="-10" dirty="0">
                <a:latin typeface="Times New Roman"/>
                <a:cs typeface="Times New Roman"/>
              </a:rPr>
              <a:t>específico.</a:t>
            </a:r>
            <a:endParaRPr sz="1250">
              <a:latin typeface="Times New Roman"/>
              <a:cs typeface="Times New Roman"/>
            </a:endParaRPr>
          </a:p>
          <a:p>
            <a:pPr marL="12700" marR="5080">
              <a:lnSpc>
                <a:spcPts val="1380"/>
              </a:lnSpc>
            </a:pPr>
            <a:r>
              <a:rPr sz="1250" dirty="0">
                <a:latin typeface="Times New Roman"/>
                <a:cs typeface="Times New Roman"/>
              </a:rPr>
              <a:t>É</a:t>
            </a:r>
            <a:r>
              <a:rPr sz="1250" spc="-20" dirty="0">
                <a:latin typeface="Times New Roman"/>
                <a:cs typeface="Times New Roman"/>
              </a:rPr>
              <a:t> </a:t>
            </a:r>
            <a:r>
              <a:rPr sz="1250" dirty="0">
                <a:latin typeface="Times New Roman"/>
                <a:cs typeface="Times New Roman"/>
              </a:rPr>
              <a:t>estreita</a:t>
            </a:r>
            <a:r>
              <a:rPr sz="1250" spc="-20" dirty="0">
                <a:latin typeface="Times New Roman"/>
                <a:cs typeface="Times New Roman"/>
              </a:rPr>
              <a:t> </a:t>
            </a:r>
            <a:r>
              <a:rPr sz="1250" dirty="0">
                <a:latin typeface="Times New Roman"/>
                <a:cs typeface="Times New Roman"/>
              </a:rPr>
              <a:t>em</a:t>
            </a:r>
            <a:r>
              <a:rPr sz="1250" spc="-20" dirty="0">
                <a:latin typeface="Times New Roman"/>
                <a:cs typeface="Times New Roman"/>
              </a:rPr>
              <a:t> </a:t>
            </a:r>
            <a:r>
              <a:rPr sz="1250" dirty="0">
                <a:latin typeface="Times New Roman"/>
                <a:cs typeface="Times New Roman"/>
              </a:rPr>
              <a:t>torno</a:t>
            </a:r>
            <a:r>
              <a:rPr sz="1250" spc="-25" dirty="0">
                <a:latin typeface="Times New Roman"/>
                <a:cs typeface="Times New Roman"/>
              </a:rPr>
              <a:t> da </a:t>
            </a:r>
            <a:r>
              <a:rPr sz="1250" dirty="0">
                <a:latin typeface="Times New Roman"/>
                <a:cs typeface="Times New Roman"/>
              </a:rPr>
              <a:t>frequência</a:t>
            </a:r>
            <a:r>
              <a:rPr sz="1250" spc="-40" dirty="0">
                <a:latin typeface="Times New Roman"/>
                <a:cs typeface="Times New Roman"/>
              </a:rPr>
              <a:t> </a:t>
            </a:r>
            <a:r>
              <a:rPr sz="1250" dirty="0">
                <a:latin typeface="Times New Roman"/>
                <a:cs typeface="Times New Roman"/>
              </a:rPr>
              <a:t>central</a:t>
            </a:r>
            <a:r>
              <a:rPr sz="1250" spc="-35" dirty="0">
                <a:latin typeface="Times New Roman"/>
                <a:cs typeface="Times New Roman"/>
              </a:rPr>
              <a:t> </a:t>
            </a:r>
            <a:r>
              <a:rPr sz="1250" spc="-25" dirty="0">
                <a:latin typeface="Times New Roman"/>
                <a:cs typeface="Times New Roman"/>
              </a:rPr>
              <a:t>de </a:t>
            </a:r>
            <a:r>
              <a:rPr sz="1250" spc="-10" dirty="0">
                <a:latin typeface="Times New Roman"/>
                <a:cs typeface="Times New Roman"/>
              </a:rPr>
              <a:t>operação.</a:t>
            </a:r>
            <a:endParaRPr sz="1250">
              <a:latin typeface="Times New Roman"/>
              <a:cs typeface="Times New Roman"/>
            </a:endParaRPr>
          </a:p>
        </p:txBody>
      </p:sp>
      <p:sp>
        <p:nvSpPr>
          <p:cNvPr id="32" name="object 32"/>
          <p:cNvSpPr/>
          <p:nvPr/>
        </p:nvSpPr>
        <p:spPr>
          <a:xfrm>
            <a:off x="4863236" y="2825280"/>
            <a:ext cx="2250440" cy="1270000"/>
          </a:xfrm>
          <a:custGeom>
            <a:avLst/>
            <a:gdLst/>
            <a:ahLst/>
            <a:cxnLst/>
            <a:rect l="l" t="t" r="r" b="b"/>
            <a:pathLst>
              <a:path w="2250440" h="1270000">
                <a:moveTo>
                  <a:pt x="2250008" y="0"/>
                </a:moveTo>
                <a:lnTo>
                  <a:pt x="0" y="0"/>
                </a:lnTo>
                <a:lnTo>
                  <a:pt x="0" y="1269720"/>
                </a:lnTo>
                <a:lnTo>
                  <a:pt x="2250008" y="1269720"/>
                </a:lnTo>
                <a:lnTo>
                  <a:pt x="2250008" y="0"/>
                </a:lnTo>
                <a:close/>
              </a:path>
            </a:pathLst>
          </a:custGeom>
          <a:solidFill>
            <a:srgbClr val="D0DDEE"/>
          </a:solidFill>
        </p:spPr>
        <p:txBody>
          <a:bodyPr wrap="square" lIns="0" tIns="0" rIns="0" bIns="0" rtlCol="0"/>
          <a:lstStyle/>
          <a:p>
            <a:endParaRPr/>
          </a:p>
        </p:txBody>
      </p:sp>
      <p:sp>
        <p:nvSpPr>
          <p:cNvPr id="33" name="object 33"/>
          <p:cNvSpPr txBox="1"/>
          <p:nvPr/>
        </p:nvSpPr>
        <p:spPr>
          <a:xfrm>
            <a:off x="5024780" y="2841370"/>
            <a:ext cx="1926589" cy="917575"/>
          </a:xfrm>
          <a:prstGeom prst="rect">
            <a:avLst/>
          </a:prstGeom>
        </p:spPr>
        <p:txBody>
          <a:bodyPr vert="horz" wrap="square" lIns="0" tIns="31115" rIns="0" bIns="0" rtlCol="0">
            <a:spAutoFit/>
          </a:bodyPr>
          <a:lstStyle/>
          <a:p>
            <a:pPr marL="12700" marR="5080" algn="ctr">
              <a:lnSpc>
                <a:spcPts val="1380"/>
              </a:lnSpc>
              <a:spcBef>
                <a:spcPts val="245"/>
              </a:spcBef>
            </a:pPr>
            <a:r>
              <a:rPr sz="1250" spc="-25" dirty="0">
                <a:latin typeface="Times New Roman"/>
                <a:cs typeface="Times New Roman"/>
              </a:rPr>
              <a:t>Varia </a:t>
            </a:r>
            <a:r>
              <a:rPr sz="1250" dirty="0">
                <a:latin typeface="Times New Roman"/>
                <a:cs typeface="Times New Roman"/>
              </a:rPr>
              <a:t>de</a:t>
            </a:r>
            <a:r>
              <a:rPr sz="1250" spc="-20" dirty="0">
                <a:latin typeface="Times New Roman"/>
                <a:cs typeface="Times New Roman"/>
              </a:rPr>
              <a:t> </a:t>
            </a:r>
            <a:r>
              <a:rPr sz="1250" dirty="0">
                <a:latin typeface="Times New Roman"/>
                <a:cs typeface="Times New Roman"/>
              </a:rPr>
              <a:t>acordo</a:t>
            </a:r>
            <a:r>
              <a:rPr sz="1250" spc="-20" dirty="0">
                <a:latin typeface="Times New Roman"/>
                <a:cs typeface="Times New Roman"/>
              </a:rPr>
              <a:t> </a:t>
            </a:r>
            <a:r>
              <a:rPr sz="1250" dirty="0">
                <a:latin typeface="Times New Roman"/>
                <a:cs typeface="Times New Roman"/>
              </a:rPr>
              <a:t>com</a:t>
            </a:r>
            <a:r>
              <a:rPr sz="1250" spc="-15" dirty="0">
                <a:latin typeface="Times New Roman"/>
                <a:cs typeface="Times New Roman"/>
              </a:rPr>
              <a:t> </a:t>
            </a:r>
            <a:r>
              <a:rPr sz="1250" dirty="0">
                <a:latin typeface="Times New Roman"/>
                <a:cs typeface="Times New Roman"/>
              </a:rPr>
              <a:t>o</a:t>
            </a:r>
            <a:r>
              <a:rPr sz="1250" spc="-20" dirty="0">
                <a:latin typeface="Times New Roman"/>
                <a:cs typeface="Times New Roman"/>
              </a:rPr>
              <a:t> </a:t>
            </a:r>
            <a:r>
              <a:rPr sz="1250" dirty="0">
                <a:latin typeface="Times New Roman"/>
                <a:cs typeface="Times New Roman"/>
              </a:rPr>
              <a:t>tipo</a:t>
            </a:r>
            <a:r>
              <a:rPr sz="1250" spc="-20" dirty="0">
                <a:latin typeface="Times New Roman"/>
                <a:cs typeface="Times New Roman"/>
              </a:rPr>
              <a:t> </a:t>
            </a:r>
            <a:r>
              <a:rPr sz="1250" spc="-25" dirty="0">
                <a:latin typeface="Times New Roman"/>
                <a:cs typeface="Times New Roman"/>
              </a:rPr>
              <a:t>de </a:t>
            </a:r>
            <a:r>
              <a:rPr sz="1250" dirty="0">
                <a:latin typeface="Times New Roman"/>
                <a:cs typeface="Times New Roman"/>
              </a:rPr>
              <a:t>antena</a:t>
            </a:r>
            <a:r>
              <a:rPr sz="1250" spc="-25" dirty="0">
                <a:latin typeface="Times New Roman"/>
                <a:cs typeface="Times New Roman"/>
              </a:rPr>
              <a:t> </a:t>
            </a:r>
            <a:r>
              <a:rPr sz="1250" dirty="0">
                <a:latin typeface="Times New Roman"/>
                <a:cs typeface="Times New Roman"/>
              </a:rPr>
              <a:t>e</a:t>
            </a:r>
            <a:r>
              <a:rPr sz="1250" spc="-15" dirty="0">
                <a:latin typeface="Times New Roman"/>
                <a:cs typeface="Times New Roman"/>
              </a:rPr>
              <a:t> </a:t>
            </a:r>
            <a:r>
              <a:rPr sz="1250" spc="-20" dirty="0">
                <a:latin typeface="Times New Roman"/>
                <a:cs typeface="Times New Roman"/>
              </a:rPr>
              <a:t>LNB.</a:t>
            </a:r>
            <a:endParaRPr sz="1250">
              <a:latin typeface="Times New Roman"/>
              <a:cs typeface="Times New Roman"/>
            </a:endParaRPr>
          </a:p>
          <a:p>
            <a:pPr marL="41910" marR="34290" algn="ctr">
              <a:lnSpc>
                <a:spcPts val="1380"/>
              </a:lnSpc>
            </a:pPr>
            <a:r>
              <a:rPr sz="1250" dirty="0">
                <a:latin typeface="Times New Roman"/>
                <a:cs typeface="Times New Roman"/>
              </a:rPr>
              <a:t>Antenas</a:t>
            </a:r>
            <a:r>
              <a:rPr sz="1250" spc="-35" dirty="0">
                <a:latin typeface="Times New Roman"/>
                <a:cs typeface="Times New Roman"/>
              </a:rPr>
              <a:t> </a:t>
            </a:r>
            <a:r>
              <a:rPr sz="1250" dirty="0">
                <a:latin typeface="Times New Roman"/>
                <a:cs typeface="Times New Roman"/>
              </a:rPr>
              <a:t>com</a:t>
            </a:r>
            <a:r>
              <a:rPr sz="1250" spc="-30" dirty="0">
                <a:latin typeface="Times New Roman"/>
                <a:cs typeface="Times New Roman"/>
              </a:rPr>
              <a:t> </a:t>
            </a:r>
            <a:r>
              <a:rPr sz="1250" dirty="0">
                <a:latin typeface="Times New Roman"/>
                <a:cs typeface="Times New Roman"/>
              </a:rPr>
              <a:t>LNB</a:t>
            </a:r>
            <a:r>
              <a:rPr sz="1250" spc="-30" dirty="0">
                <a:latin typeface="Times New Roman"/>
                <a:cs typeface="Times New Roman"/>
              </a:rPr>
              <a:t> </a:t>
            </a:r>
            <a:r>
              <a:rPr sz="1250" spc="-10" dirty="0">
                <a:latin typeface="Times New Roman"/>
                <a:cs typeface="Times New Roman"/>
              </a:rPr>
              <a:t>wideband </a:t>
            </a:r>
            <a:r>
              <a:rPr sz="1250" dirty="0">
                <a:latin typeface="Times New Roman"/>
                <a:cs typeface="Times New Roman"/>
              </a:rPr>
              <a:t>suportam</a:t>
            </a:r>
            <a:r>
              <a:rPr sz="1250" spc="-35" dirty="0">
                <a:latin typeface="Times New Roman"/>
                <a:cs typeface="Times New Roman"/>
              </a:rPr>
              <a:t> </a:t>
            </a:r>
            <a:r>
              <a:rPr sz="1250" dirty="0">
                <a:latin typeface="Times New Roman"/>
                <a:cs typeface="Times New Roman"/>
              </a:rPr>
              <a:t>maior</a:t>
            </a:r>
            <a:r>
              <a:rPr sz="1250" spc="-25" dirty="0">
                <a:latin typeface="Times New Roman"/>
                <a:cs typeface="Times New Roman"/>
              </a:rPr>
              <a:t> </a:t>
            </a:r>
            <a:r>
              <a:rPr sz="1250" dirty="0">
                <a:latin typeface="Times New Roman"/>
                <a:cs typeface="Times New Roman"/>
              </a:rPr>
              <a:t>número</a:t>
            </a:r>
            <a:r>
              <a:rPr sz="1250" spc="-35" dirty="0">
                <a:latin typeface="Times New Roman"/>
                <a:cs typeface="Times New Roman"/>
              </a:rPr>
              <a:t> de </a:t>
            </a:r>
            <a:r>
              <a:rPr sz="1250" spc="-10" dirty="0">
                <a:latin typeface="Times New Roman"/>
                <a:cs typeface="Times New Roman"/>
              </a:rPr>
              <a:t>canais.</a:t>
            </a:r>
            <a:endParaRPr sz="1250">
              <a:latin typeface="Times New Roman"/>
              <a:cs typeface="Times New Roman"/>
            </a:endParaRPr>
          </a:p>
        </p:txBody>
      </p:sp>
      <p:sp>
        <p:nvSpPr>
          <p:cNvPr id="34" name="object 34"/>
          <p:cNvSpPr/>
          <p:nvPr/>
        </p:nvSpPr>
        <p:spPr>
          <a:xfrm>
            <a:off x="7113244" y="2825280"/>
            <a:ext cx="2816860" cy="1270000"/>
          </a:xfrm>
          <a:custGeom>
            <a:avLst/>
            <a:gdLst/>
            <a:ahLst/>
            <a:cxnLst/>
            <a:rect l="l" t="t" r="r" b="b"/>
            <a:pathLst>
              <a:path w="2816859" h="1270000">
                <a:moveTo>
                  <a:pt x="2816631" y="0"/>
                </a:moveTo>
                <a:lnTo>
                  <a:pt x="0" y="0"/>
                </a:lnTo>
                <a:lnTo>
                  <a:pt x="0" y="1269720"/>
                </a:lnTo>
                <a:lnTo>
                  <a:pt x="2816631" y="1269720"/>
                </a:lnTo>
                <a:lnTo>
                  <a:pt x="2816631" y="0"/>
                </a:lnTo>
                <a:close/>
              </a:path>
            </a:pathLst>
          </a:custGeom>
          <a:solidFill>
            <a:srgbClr val="D0DDEE"/>
          </a:solidFill>
        </p:spPr>
        <p:txBody>
          <a:bodyPr wrap="square" lIns="0" tIns="0" rIns="0" bIns="0" rtlCol="0"/>
          <a:lstStyle/>
          <a:p>
            <a:endParaRPr/>
          </a:p>
        </p:txBody>
      </p:sp>
      <p:sp>
        <p:nvSpPr>
          <p:cNvPr id="35" name="object 35"/>
          <p:cNvSpPr txBox="1"/>
          <p:nvPr/>
        </p:nvSpPr>
        <p:spPr>
          <a:xfrm>
            <a:off x="7201344" y="2841370"/>
            <a:ext cx="2639060" cy="742315"/>
          </a:xfrm>
          <a:prstGeom prst="rect">
            <a:avLst/>
          </a:prstGeom>
        </p:spPr>
        <p:txBody>
          <a:bodyPr vert="horz" wrap="square" lIns="0" tIns="12700" rIns="0" bIns="0" rtlCol="0">
            <a:spAutoFit/>
          </a:bodyPr>
          <a:lstStyle/>
          <a:p>
            <a:pPr marR="30480" algn="ctr">
              <a:lnSpc>
                <a:spcPts val="1440"/>
              </a:lnSpc>
              <a:spcBef>
                <a:spcPts val="100"/>
              </a:spcBef>
            </a:pPr>
            <a:r>
              <a:rPr sz="1250" dirty="0">
                <a:latin typeface="Times New Roman"/>
                <a:cs typeface="Times New Roman"/>
              </a:rPr>
              <a:t>Banda</a:t>
            </a:r>
            <a:r>
              <a:rPr sz="1250" spc="-40" dirty="0">
                <a:latin typeface="Times New Roman"/>
                <a:cs typeface="Times New Roman"/>
              </a:rPr>
              <a:t> </a:t>
            </a:r>
            <a:r>
              <a:rPr sz="1250" spc="-10" dirty="0">
                <a:latin typeface="Times New Roman"/>
                <a:cs typeface="Times New Roman"/>
              </a:rPr>
              <a:t>Larga.</a:t>
            </a:r>
            <a:endParaRPr sz="1250">
              <a:latin typeface="Times New Roman"/>
              <a:cs typeface="Times New Roman"/>
            </a:endParaRPr>
          </a:p>
          <a:p>
            <a:pPr marL="12700" marR="5080" algn="ctr">
              <a:lnSpc>
                <a:spcPts val="1380"/>
              </a:lnSpc>
              <a:spcBef>
                <a:spcPts val="85"/>
              </a:spcBef>
            </a:pPr>
            <a:r>
              <a:rPr sz="1250" dirty="0">
                <a:latin typeface="Times New Roman"/>
                <a:cs typeface="Times New Roman"/>
              </a:rPr>
              <a:t>Projetada</a:t>
            </a:r>
            <a:r>
              <a:rPr sz="1250" spc="-25" dirty="0">
                <a:latin typeface="Times New Roman"/>
                <a:cs typeface="Times New Roman"/>
              </a:rPr>
              <a:t> </a:t>
            </a:r>
            <a:r>
              <a:rPr sz="1250" dirty="0">
                <a:latin typeface="Times New Roman"/>
                <a:cs typeface="Times New Roman"/>
              </a:rPr>
              <a:t>para</a:t>
            </a:r>
            <a:r>
              <a:rPr sz="1250" spc="-25" dirty="0">
                <a:latin typeface="Times New Roman"/>
                <a:cs typeface="Times New Roman"/>
              </a:rPr>
              <a:t> </a:t>
            </a:r>
            <a:r>
              <a:rPr sz="1250" dirty="0">
                <a:latin typeface="Times New Roman"/>
                <a:cs typeface="Times New Roman"/>
              </a:rPr>
              <a:t>cobrir</a:t>
            </a:r>
            <a:r>
              <a:rPr sz="1250" spc="-20" dirty="0">
                <a:latin typeface="Times New Roman"/>
                <a:cs typeface="Times New Roman"/>
              </a:rPr>
              <a:t> </a:t>
            </a:r>
            <a:r>
              <a:rPr sz="1250" dirty="0">
                <a:latin typeface="Times New Roman"/>
                <a:cs typeface="Times New Roman"/>
              </a:rPr>
              <a:t>uma</a:t>
            </a:r>
            <a:r>
              <a:rPr sz="1250" spc="-20" dirty="0">
                <a:latin typeface="Times New Roman"/>
                <a:cs typeface="Times New Roman"/>
              </a:rPr>
              <a:t> </a:t>
            </a:r>
            <a:r>
              <a:rPr sz="1250" dirty="0">
                <a:latin typeface="Times New Roman"/>
                <a:cs typeface="Times New Roman"/>
              </a:rPr>
              <a:t>ampla</a:t>
            </a:r>
            <a:r>
              <a:rPr sz="1250" spc="-25" dirty="0">
                <a:latin typeface="Times New Roman"/>
                <a:cs typeface="Times New Roman"/>
              </a:rPr>
              <a:t> </a:t>
            </a:r>
            <a:r>
              <a:rPr sz="1250" dirty="0">
                <a:latin typeface="Times New Roman"/>
                <a:cs typeface="Times New Roman"/>
              </a:rPr>
              <a:t>faixa</a:t>
            </a:r>
            <a:r>
              <a:rPr sz="1250" spc="-25" dirty="0">
                <a:latin typeface="Times New Roman"/>
                <a:cs typeface="Times New Roman"/>
              </a:rPr>
              <a:t> de </a:t>
            </a:r>
            <a:r>
              <a:rPr sz="1250" dirty="0">
                <a:latin typeface="Times New Roman"/>
                <a:cs typeface="Times New Roman"/>
              </a:rPr>
              <a:t>frequências,</a:t>
            </a:r>
            <a:r>
              <a:rPr sz="1250" spc="-15" dirty="0">
                <a:latin typeface="Times New Roman"/>
                <a:cs typeface="Times New Roman"/>
              </a:rPr>
              <a:t> </a:t>
            </a:r>
            <a:r>
              <a:rPr sz="1250" spc="-10" dirty="0">
                <a:latin typeface="Times New Roman"/>
                <a:cs typeface="Times New Roman"/>
              </a:rPr>
              <a:t>tornando-</a:t>
            </a:r>
            <a:r>
              <a:rPr sz="1250" dirty="0">
                <a:latin typeface="Times New Roman"/>
                <a:cs typeface="Times New Roman"/>
              </a:rPr>
              <a:t>a</a:t>
            </a:r>
            <a:r>
              <a:rPr sz="1250" spc="-15" dirty="0">
                <a:latin typeface="Times New Roman"/>
                <a:cs typeface="Times New Roman"/>
              </a:rPr>
              <a:t> </a:t>
            </a:r>
            <a:r>
              <a:rPr sz="1250" dirty="0">
                <a:latin typeface="Times New Roman"/>
                <a:cs typeface="Times New Roman"/>
              </a:rPr>
              <a:t>versátil</a:t>
            </a:r>
            <a:r>
              <a:rPr sz="1250" spc="-15" dirty="0">
                <a:latin typeface="Times New Roman"/>
                <a:cs typeface="Times New Roman"/>
              </a:rPr>
              <a:t> </a:t>
            </a:r>
            <a:r>
              <a:rPr sz="1250" spc="-25" dirty="0">
                <a:latin typeface="Times New Roman"/>
                <a:cs typeface="Times New Roman"/>
              </a:rPr>
              <a:t>em</a:t>
            </a:r>
            <a:r>
              <a:rPr sz="1250" spc="500" dirty="0">
                <a:latin typeface="Times New Roman"/>
                <a:cs typeface="Times New Roman"/>
              </a:rPr>
              <a:t> </a:t>
            </a:r>
            <a:r>
              <a:rPr sz="1250" dirty="0">
                <a:latin typeface="Times New Roman"/>
                <a:cs typeface="Times New Roman"/>
              </a:rPr>
              <a:t>várias</a:t>
            </a:r>
            <a:r>
              <a:rPr sz="1250" spc="-40" dirty="0">
                <a:latin typeface="Times New Roman"/>
                <a:cs typeface="Times New Roman"/>
              </a:rPr>
              <a:t> </a:t>
            </a:r>
            <a:r>
              <a:rPr sz="1250" dirty="0">
                <a:latin typeface="Times New Roman"/>
                <a:cs typeface="Times New Roman"/>
              </a:rPr>
              <a:t>aplicações</a:t>
            </a:r>
            <a:r>
              <a:rPr sz="1250" spc="-35" dirty="0">
                <a:latin typeface="Times New Roman"/>
                <a:cs typeface="Times New Roman"/>
              </a:rPr>
              <a:t> </a:t>
            </a:r>
            <a:r>
              <a:rPr sz="1250" dirty="0">
                <a:latin typeface="Times New Roman"/>
                <a:cs typeface="Times New Roman"/>
              </a:rPr>
              <a:t>de</a:t>
            </a:r>
            <a:r>
              <a:rPr sz="1250" spc="-30" dirty="0">
                <a:latin typeface="Times New Roman"/>
                <a:cs typeface="Times New Roman"/>
              </a:rPr>
              <a:t> </a:t>
            </a:r>
            <a:r>
              <a:rPr sz="1250" spc="-10" dirty="0">
                <a:latin typeface="Times New Roman"/>
                <a:cs typeface="Times New Roman"/>
              </a:rPr>
              <a:t>comunicação.</a:t>
            </a:r>
            <a:endParaRPr sz="1250">
              <a:latin typeface="Times New Roman"/>
              <a:cs typeface="Times New Roman"/>
            </a:endParaRPr>
          </a:p>
        </p:txBody>
      </p:sp>
      <p:sp>
        <p:nvSpPr>
          <p:cNvPr id="36" name="object 36"/>
          <p:cNvSpPr/>
          <p:nvPr/>
        </p:nvSpPr>
        <p:spPr>
          <a:xfrm>
            <a:off x="9929876" y="2825280"/>
            <a:ext cx="2262505" cy="1270000"/>
          </a:xfrm>
          <a:custGeom>
            <a:avLst/>
            <a:gdLst/>
            <a:ahLst/>
            <a:cxnLst/>
            <a:rect l="l" t="t" r="r" b="b"/>
            <a:pathLst>
              <a:path w="2262504" h="1270000">
                <a:moveTo>
                  <a:pt x="2261882" y="0"/>
                </a:moveTo>
                <a:lnTo>
                  <a:pt x="0" y="0"/>
                </a:lnTo>
                <a:lnTo>
                  <a:pt x="0" y="1269720"/>
                </a:lnTo>
                <a:lnTo>
                  <a:pt x="2261882" y="1269720"/>
                </a:lnTo>
                <a:lnTo>
                  <a:pt x="2261882" y="0"/>
                </a:lnTo>
                <a:close/>
              </a:path>
            </a:pathLst>
          </a:custGeom>
          <a:solidFill>
            <a:srgbClr val="D0DDEE"/>
          </a:solidFill>
        </p:spPr>
        <p:txBody>
          <a:bodyPr wrap="square" lIns="0" tIns="0" rIns="0" bIns="0" rtlCol="0"/>
          <a:lstStyle/>
          <a:p>
            <a:endParaRPr/>
          </a:p>
        </p:txBody>
      </p:sp>
      <p:sp>
        <p:nvSpPr>
          <p:cNvPr id="37" name="object 37"/>
          <p:cNvSpPr txBox="1"/>
          <p:nvPr/>
        </p:nvSpPr>
        <p:spPr>
          <a:xfrm>
            <a:off x="10071265" y="2841370"/>
            <a:ext cx="1978660" cy="917575"/>
          </a:xfrm>
          <a:prstGeom prst="rect">
            <a:avLst/>
          </a:prstGeom>
        </p:spPr>
        <p:txBody>
          <a:bodyPr vert="horz" wrap="square" lIns="0" tIns="31115" rIns="0" bIns="0" rtlCol="0">
            <a:spAutoFit/>
          </a:bodyPr>
          <a:lstStyle/>
          <a:p>
            <a:pPr marL="128905" marR="121285" algn="ctr">
              <a:lnSpc>
                <a:spcPts val="1380"/>
              </a:lnSpc>
              <a:spcBef>
                <a:spcPts val="245"/>
              </a:spcBef>
            </a:pPr>
            <a:r>
              <a:rPr sz="1250" dirty="0">
                <a:latin typeface="Times New Roman"/>
                <a:cs typeface="Times New Roman"/>
              </a:rPr>
              <a:t>Estreita,</a:t>
            </a:r>
            <a:r>
              <a:rPr sz="1250" spc="-45" dirty="0">
                <a:latin typeface="Times New Roman"/>
                <a:cs typeface="Times New Roman"/>
              </a:rPr>
              <a:t> </a:t>
            </a:r>
            <a:r>
              <a:rPr sz="1250" dirty="0">
                <a:latin typeface="Times New Roman"/>
                <a:cs typeface="Times New Roman"/>
              </a:rPr>
              <a:t>geralmente</a:t>
            </a:r>
            <a:r>
              <a:rPr sz="1250" spc="-45" dirty="0">
                <a:latin typeface="Times New Roman"/>
                <a:cs typeface="Times New Roman"/>
              </a:rPr>
              <a:t> </a:t>
            </a:r>
            <a:r>
              <a:rPr sz="1250" spc="-10" dirty="0">
                <a:latin typeface="Times New Roman"/>
                <a:cs typeface="Times New Roman"/>
              </a:rPr>
              <a:t>alguns </a:t>
            </a:r>
            <a:r>
              <a:rPr sz="1250" spc="-20" dirty="0">
                <a:latin typeface="Times New Roman"/>
                <a:cs typeface="Times New Roman"/>
              </a:rPr>
              <a:t>MHz.</a:t>
            </a:r>
            <a:endParaRPr sz="1250">
              <a:latin typeface="Times New Roman"/>
              <a:cs typeface="Times New Roman"/>
            </a:endParaRPr>
          </a:p>
          <a:p>
            <a:pPr marL="12700" marR="5080" algn="ctr">
              <a:lnSpc>
                <a:spcPts val="1380"/>
              </a:lnSpc>
            </a:pPr>
            <a:r>
              <a:rPr sz="1250" dirty="0">
                <a:latin typeface="Times New Roman"/>
                <a:cs typeface="Times New Roman"/>
              </a:rPr>
              <a:t>Antenas</a:t>
            </a:r>
            <a:r>
              <a:rPr sz="1250" spc="-35" dirty="0">
                <a:latin typeface="Times New Roman"/>
                <a:cs typeface="Times New Roman"/>
              </a:rPr>
              <a:t> </a:t>
            </a:r>
            <a:r>
              <a:rPr sz="1250" dirty="0">
                <a:latin typeface="Times New Roman"/>
                <a:cs typeface="Times New Roman"/>
              </a:rPr>
              <a:t>com</a:t>
            </a:r>
            <a:r>
              <a:rPr sz="1250" spc="-30" dirty="0">
                <a:latin typeface="Times New Roman"/>
                <a:cs typeface="Times New Roman"/>
              </a:rPr>
              <a:t> </a:t>
            </a:r>
            <a:r>
              <a:rPr sz="1250" dirty="0">
                <a:latin typeface="Times New Roman"/>
                <a:cs typeface="Times New Roman"/>
              </a:rPr>
              <a:t>maior</a:t>
            </a:r>
            <a:r>
              <a:rPr sz="1250" spc="-20" dirty="0">
                <a:latin typeface="Times New Roman"/>
                <a:cs typeface="Times New Roman"/>
              </a:rPr>
              <a:t> </a:t>
            </a:r>
            <a:r>
              <a:rPr sz="1250" dirty="0">
                <a:latin typeface="Times New Roman"/>
                <a:cs typeface="Times New Roman"/>
              </a:rPr>
              <a:t>número</a:t>
            </a:r>
            <a:r>
              <a:rPr sz="1250" spc="-30" dirty="0">
                <a:latin typeface="Times New Roman"/>
                <a:cs typeface="Times New Roman"/>
              </a:rPr>
              <a:t> </a:t>
            </a:r>
            <a:r>
              <a:rPr sz="1250" spc="-25" dirty="0">
                <a:latin typeface="Times New Roman"/>
                <a:cs typeface="Times New Roman"/>
              </a:rPr>
              <a:t>de </a:t>
            </a:r>
            <a:r>
              <a:rPr sz="1250" dirty="0">
                <a:latin typeface="Times New Roman"/>
                <a:cs typeface="Times New Roman"/>
              </a:rPr>
              <a:t>voltas</a:t>
            </a:r>
            <a:r>
              <a:rPr sz="1250" spc="-45" dirty="0">
                <a:latin typeface="Times New Roman"/>
                <a:cs typeface="Times New Roman"/>
              </a:rPr>
              <a:t> </a:t>
            </a:r>
            <a:r>
              <a:rPr sz="1250" dirty="0">
                <a:latin typeface="Times New Roman"/>
                <a:cs typeface="Times New Roman"/>
              </a:rPr>
              <a:t>possuem</a:t>
            </a:r>
            <a:r>
              <a:rPr sz="1250" spc="-35" dirty="0">
                <a:latin typeface="Times New Roman"/>
                <a:cs typeface="Times New Roman"/>
              </a:rPr>
              <a:t> </a:t>
            </a:r>
            <a:r>
              <a:rPr sz="1250" dirty="0">
                <a:latin typeface="Times New Roman"/>
                <a:cs typeface="Times New Roman"/>
              </a:rPr>
              <a:t>menor</a:t>
            </a:r>
            <a:r>
              <a:rPr sz="1250" spc="-35" dirty="0">
                <a:latin typeface="Times New Roman"/>
                <a:cs typeface="Times New Roman"/>
              </a:rPr>
              <a:t> </a:t>
            </a:r>
            <a:r>
              <a:rPr sz="1250" spc="-10" dirty="0">
                <a:latin typeface="Times New Roman"/>
                <a:cs typeface="Times New Roman"/>
              </a:rPr>
              <a:t>largura </a:t>
            </a:r>
            <a:r>
              <a:rPr sz="1250" dirty="0">
                <a:latin typeface="Times New Roman"/>
                <a:cs typeface="Times New Roman"/>
              </a:rPr>
              <a:t>de</a:t>
            </a:r>
            <a:r>
              <a:rPr sz="1250" spc="-20" dirty="0">
                <a:latin typeface="Times New Roman"/>
                <a:cs typeface="Times New Roman"/>
              </a:rPr>
              <a:t> </a:t>
            </a:r>
            <a:r>
              <a:rPr sz="1250" spc="-10" dirty="0">
                <a:latin typeface="Times New Roman"/>
                <a:cs typeface="Times New Roman"/>
              </a:rPr>
              <a:t>banda</a:t>
            </a:r>
            <a:endParaRPr sz="1250">
              <a:latin typeface="Times New Roman"/>
              <a:cs typeface="Times New Roman"/>
            </a:endParaRPr>
          </a:p>
        </p:txBody>
      </p:sp>
      <p:sp>
        <p:nvSpPr>
          <p:cNvPr id="38" name="object 38"/>
          <p:cNvSpPr/>
          <p:nvPr/>
        </p:nvSpPr>
        <p:spPr>
          <a:xfrm>
            <a:off x="0" y="4095000"/>
            <a:ext cx="1576705" cy="2446020"/>
          </a:xfrm>
          <a:custGeom>
            <a:avLst/>
            <a:gdLst/>
            <a:ahLst/>
            <a:cxnLst/>
            <a:rect l="l" t="t" r="r" b="b"/>
            <a:pathLst>
              <a:path w="1576705" h="2446020">
                <a:moveTo>
                  <a:pt x="1576438" y="0"/>
                </a:moveTo>
                <a:lnTo>
                  <a:pt x="0" y="0"/>
                </a:lnTo>
                <a:lnTo>
                  <a:pt x="0" y="2445473"/>
                </a:lnTo>
                <a:lnTo>
                  <a:pt x="1576438" y="2445473"/>
                </a:lnTo>
                <a:lnTo>
                  <a:pt x="1576438" y="0"/>
                </a:lnTo>
                <a:close/>
              </a:path>
            </a:pathLst>
          </a:custGeom>
          <a:solidFill>
            <a:srgbClr val="E8EEF6"/>
          </a:solidFill>
        </p:spPr>
        <p:txBody>
          <a:bodyPr wrap="square" lIns="0" tIns="0" rIns="0" bIns="0" rtlCol="0"/>
          <a:lstStyle/>
          <a:p>
            <a:endParaRPr/>
          </a:p>
        </p:txBody>
      </p:sp>
      <p:sp>
        <p:nvSpPr>
          <p:cNvPr id="39" name="object 39"/>
          <p:cNvSpPr txBox="1"/>
          <p:nvPr/>
        </p:nvSpPr>
        <p:spPr>
          <a:xfrm>
            <a:off x="78739" y="4101020"/>
            <a:ext cx="1353820" cy="330835"/>
          </a:xfrm>
          <a:prstGeom prst="rect">
            <a:avLst/>
          </a:prstGeom>
        </p:spPr>
        <p:txBody>
          <a:bodyPr vert="horz" wrap="square" lIns="0" tIns="12700" rIns="0" bIns="0" rtlCol="0">
            <a:spAutoFit/>
          </a:bodyPr>
          <a:lstStyle/>
          <a:p>
            <a:pPr marL="12700">
              <a:lnSpc>
                <a:spcPct val="100000"/>
              </a:lnSpc>
              <a:spcBef>
                <a:spcPts val="100"/>
              </a:spcBef>
            </a:pPr>
            <a:r>
              <a:rPr sz="2000" b="1" i="1" u="sng" spc="-10" dirty="0">
                <a:uFill>
                  <a:solidFill>
                    <a:srgbClr val="000000"/>
                  </a:solidFill>
                </a:uFill>
                <a:latin typeface="Times New Roman"/>
                <a:cs typeface="Times New Roman"/>
              </a:rPr>
              <a:t>Ressonância</a:t>
            </a:r>
            <a:endParaRPr sz="2000">
              <a:latin typeface="Times New Roman"/>
              <a:cs typeface="Times New Roman"/>
            </a:endParaRPr>
          </a:p>
        </p:txBody>
      </p:sp>
      <p:sp>
        <p:nvSpPr>
          <p:cNvPr id="40" name="object 40"/>
          <p:cNvSpPr/>
          <p:nvPr/>
        </p:nvSpPr>
        <p:spPr>
          <a:xfrm>
            <a:off x="1576438" y="4095000"/>
            <a:ext cx="1528445" cy="2446020"/>
          </a:xfrm>
          <a:custGeom>
            <a:avLst/>
            <a:gdLst/>
            <a:ahLst/>
            <a:cxnLst/>
            <a:rect l="l" t="t" r="r" b="b"/>
            <a:pathLst>
              <a:path w="1528445" h="2446020">
                <a:moveTo>
                  <a:pt x="1527835" y="0"/>
                </a:moveTo>
                <a:lnTo>
                  <a:pt x="0" y="0"/>
                </a:lnTo>
                <a:lnTo>
                  <a:pt x="0" y="2445473"/>
                </a:lnTo>
                <a:lnTo>
                  <a:pt x="1527835" y="2445473"/>
                </a:lnTo>
                <a:lnTo>
                  <a:pt x="1527835" y="0"/>
                </a:lnTo>
                <a:close/>
              </a:path>
            </a:pathLst>
          </a:custGeom>
          <a:solidFill>
            <a:srgbClr val="E8EEF6"/>
          </a:solidFill>
        </p:spPr>
        <p:txBody>
          <a:bodyPr wrap="square" lIns="0" tIns="0" rIns="0" bIns="0" rtlCol="0"/>
          <a:lstStyle/>
          <a:p>
            <a:endParaRPr/>
          </a:p>
        </p:txBody>
      </p:sp>
      <p:sp>
        <p:nvSpPr>
          <p:cNvPr id="41" name="object 41"/>
          <p:cNvSpPr txBox="1"/>
          <p:nvPr/>
        </p:nvSpPr>
        <p:spPr>
          <a:xfrm>
            <a:off x="1655178" y="4111091"/>
            <a:ext cx="1257935" cy="2145030"/>
          </a:xfrm>
          <a:prstGeom prst="rect">
            <a:avLst/>
          </a:prstGeom>
        </p:spPr>
        <p:txBody>
          <a:bodyPr vert="horz" wrap="square" lIns="0" tIns="31115" rIns="0" bIns="0" rtlCol="0">
            <a:spAutoFit/>
          </a:bodyPr>
          <a:lstStyle/>
          <a:p>
            <a:pPr marL="12700" marR="24130">
              <a:lnSpc>
                <a:spcPts val="1380"/>
              </a:lnSpc>
              <a:spcBef>
                <a:spcPts val="245"/>
              </a:spcBef>
            </a:pPr>
            <a:r>
              <a:rPr sz="1250" dirty="0">
                <a:latin typeface="Times New Roman"/>
                <a:cs typeface="Times New Roman"/>
              </a:rPr>
              <a:t>Projetada</a:t>
            </a:r>
            <a:r>
              <a:rPr sz="1250" spc="-30" dirty="0">
                <a:latin typeface="Times New Roman"/>
                <a:cs typeface="Times New Roman"/>
              </a:rPr>
              <a:t> </a:t>
            </a:r>
            <a:r>
              <a:rPr sz="1250" dirty="0">
                <a:latin typeface="Times New Roman"/>
                <a:cs typeface="Times New Roman"/>
              </a:rPr>
              <a:t>para</a:t>
            </a:r>
            <a:r>
              <a:rPr sz="1250" spc="-25" dirty="0">
                <a:latin typeface="Times New Roman"/>
                <a:cs typeface="Times New Roman"/>
              </a:rPr>
              <a:t> ser </a:t>
            </a:r>
            <a:r>
              <a:rPr sz="1250" dirty="0">
                <a:latin typeface="Times New Roman"/>
                <a:cs typeface="Times New Roman"/>
              </a:rPr>
              <a:t>ressonante</a:t>
            </a:r>
            <a:r>
              <a:rPr sz="1250" spc="-40" dirty="0">
                <a:latin typeface="Times New Roman"/>
                <a:cs typeface="Times New Roman"/>
              </a:rPr>
              <a:t> </a:t>
            </a:r>
            <a:r>
              <a:rPr sz="1250" dirty="0">
                <a:latin typeface="Times New Roman"/>
                <a:cs typeface="Times New Roman"/>
              </a:rPr>
              <a:t>em</a:t>
            </a:r>
            <a:r>
              <a:rPr sz="1250" spc="-40" dirty="0">
                <a:latin typeface="Times New Roman"/>
                <a:cs typeface="Times New Roman"/>
              </a:rPr>
              <a:t> </a:t>
            </a:r>
            <a:r>
              <a:rPr sz="1250" spc="-25" dirty="0">
                <a:latin typeface="Times New Roman"/>
                <a:cs typeface="Times New Roman"/>
              </a:rPr>
              <a:t>uma </a:t>
            </a:r>
            <a:r>
              <a:rPr sz="1250" spc="-10" dirty="0">
                <a:latin typeface="Times New Roman"/>
                <a:cs typeface="Times New Roman"/>
              </a:rPr>
              <a:t>frequência específica.</a:t>
            </a:r>
            <a:endParaRPr sz="1250">
              <a:latin typeface="Times New Roman"/>
              <a:cs typeface="Times New Roman"/>
            </a:endParaRPr>
          </a:p>
          <a:p>
            <a:pPr marL="12700" marR="5080">
              <a:lnSpc>
                <a:spcPts val="1380"/>
              </a:lnSpc>
            </a:pPr>
            <a:r>
              <a:rPr sz="1250" dirty="0">
                <a:latin typeface="Times New Roman"/>
                <a:cs typeface="Times New Roman"/>
              </a:rPr>
              <a:t>Operando</a:t>
            </a:r>
            <a:r>
              <a:rPr sz="1250" spc="-20" dirty="0">
                <a:latin typeface="Times New Roman"/>
                <a:cs typeface="Times New Roman"/>
              </a:rPr>
              <a:t> </a:t>
            </a:r>
            <a:r>
              <a:rPr sz="1250" dirty="0">
                <a:latin typeface="Times New Roman"/>
                <a:cs typeface="Times New Roman"/>
              </a:rPr>
              <a:t>de</a:t>
            </a:r>
            <a:r>
              <a:rPr sz="1250" spc="-15" dirty="0">
                <a:latin typeface="Times New Roman"/>
                <a:cs typeface="Times New Roman"/>
              </a:rPr>
              <a:t> </a:t>
            </a:r>
            <a:r>
              <a:rPr sz="1250" spc="-20" dirty="0">
                <a:latin typeface="Times New Roman"/>
                <a:cs typeface="Times New Roman"/>
              </a:rPr>
              <a:t>forma </a:t>
            </a:r>
            <a:r>
              <a:rPr sz="1250" dirty="0">
                <a:latin typeface="Times New Roman"/>
                <a:cs typeface="Times New Roman"/>
              </a:rPr>
              <a:t>mais</a:t>
            </a:r>
            <a:r>
              <a:rPr sz="1250" spc="-35" dirty="0">
                <a:latin typeface="Times New Roman"/>
                <a:cs typeface="Times New Roman"/>
              </a:rPr>
              <a:t> </a:t>
            </a:r>
            <a:r>
              <a:rPr sz="1250" spc="-10" dirty="0">
                <a:latin typeface="Times New Roman"/>
                <a:cs typeface="Times New Roman"/>
              </a:rPr>
              <a:t>eficiente.</a:t>
            </a:r>
            <a:endParaRPr sz="1250">
              <a:latin typeface="Times New Roman"/>
              <a:cs typeface="Times New Roman"/>
            </a:endParaRPr>
          </a:p>
          <a:p>
            <a:pPr marL="12700" marR="193675">
              <a:lnSpc>
                <a:spcPts val="1380"/>
              </a:lnSpc>
              <a:spcBef>
                <a:spcPts val="5"/>
              </a:spcBef>
            </a:pPr>
            <a:r>
              <a:rPr sz="1250" dirty="0">
                <a:latin typeface="Times New Roman"/>
                <a:cs typeface="Times New Roman"/>
              </a:rPr>
              <a:t>A</a:t>
            </a:r>
            <a:r>
              <a:rPr sz="1250" spc="-80" dirty="0">
                <a:latin typeface="Times New Roman"/>
                <a:cs typeface="Times New Roman"/>
              </a:rPr>
              <a:t> </a:t>
            </a:r>
            <a:r>
              <a:rPr sz="1250" dirty="0">
                <a:latin typeface="Times New Roman"/>
                <a:cs typeface="Times New Roman"/>
              </a:rPr>
              <a:t>frequência</a:t>
            </a:r>
            <a:r>
              <a:rPr sz="1250" spc="-35" dirty="0">
                <a:latin typeface="Times New Roman"/>
                <a:cs typeface="Times New Roman"/>
              </a:rPr>
              <a:t> </a:t>
            </a:r>
            <a:r>
              <a:rPr sz="1250" spc="-25" dirty="0">
                <a:latin typeface="Times New Roman"/>
                <a:cs typeface="Times New Roman"/>
              </a:rPr>
              <a:t>de </a:t>
            </a:r>
            <a:r>
              <a:rPr sz="1250" dirty="0">
                <a:latin typeface="Times New Roman"/>
                <a:cs typeface="Times New Roman"/>
              </a:rPr>
              <a:t>ressonância</a:t>
            </a:r>
            <a:r>
              <a:rPr sz="1250" spc="-65" dirty="0">
                <a:latin typeface="Times New Roman"/>
                <a:cs typeface="Times New Roman"/>
              </a:rPr>
              <a:t> </a:t>
            </a:r>
            <a:r>
              <a:rPr sz="1250" spc="-50" dirty="0">
                <a:latin typeface="Times New Roman"/>
                <a:cs typeface="Times New Roman"/>
              </a:rPr>
              <a:t>é </a:t>
            </a:r>
            <a:r>
              <a:rPr sz="1250" spc="-10" dirty="0">
                <a:latin typeface="Times New Roman"/>
                <a:cs typeface="Times New Roman"/>
              </a:rPr>
              <a:t>diretamente </a:t>
            </a:r>
            <a:r>
              <a:rPr sz="1250" dirty="0">
                <a:latin typeface="Times New Roman"/>
                <a:cs typeface="Times New Roman"/>
              </a:rPr>
              <a:t>proporcional</a:t>
            </a:r>
            <a:r>
              <a:rPr sz="1250" spc="-55" dirty="0">
                <a:latin typeface="Times New Roman"/>
                <a:cs typeface="Times New Roman"/>
              </a:rPr>
              <a:t> </a:t>
            </a:r>
            <a:r>
              <a:rPr sz="1250" spc="-25" dirty="0">
                <a:latin typeface="Times New Roman"/>
                <a:cs typeface="Times New Roman"/>
              </a:rPr>
              <a:t>ao </a:t>
            </a:r>
            <a:r>
              <a:rPr sz="1250" dirty="0">
                <a:latin typeface="Times New Roman"/>
                <a:cs typeface="Times New Roman"/>
              </a:rPr>
              <a:t>comprimento</a:t>
            </a:r>
            <a:r>
              <a:rPr sz="1250" spc="-70" dirty="0">
                <a:latin typeface="Times New Roman"/>
                <a:cs typeface="Times New Roman"/>
              </a:rPr>
              <a:t> </a:t>
            </a:r>
            <a:r>
              <a:rPr sz="1250" spc="-25" dirty="0">
                <a:latin typeface="Times New Roman"/>
                <a:cs typeface="Times New Roman"/>
              </a:rPr>
              <a:t>do </a:t>
            </a:r>
            <a:r>
              <a:rPr sz="1250" spc="-10" dirty="0">
                <a:latin typeface="Times New Roman"/>
                <a:cs typeface="Times New Roman"/>
              </a:rPr>
              <a:t>dipolo.</a:t>
            </a:r>
            <a:endParaRPr sz="1250">
              <a:latin typeface="Times New Roman"/>
              <a:cs typeface="Times New Roman"/>
            </a:endParaRPr>
          </a:p>
        </p:txBody>
      </p:sp>
      <p:sp>
        <p:nvSpPr>
          <p:cNvPr id="42" name="object 42"/>
          <p:cNvSpPr/>
          <p:nvPr/>
        </p:nvSpPr>
        <p:spPr>
          <a:xfrm>
            <a:off x="3104273" y="4095000"/>
            <a:ext cx="1759585" cy="2446020"/>
          </a:xfrm>
          <a:custGeom>
            <a:avLst/>
            <a:gdLst/>
            <a:ahLst/>
            <a:cxnLst/>
            <a:rect l="l" t="t" r="r" b="b"/>
            <a:pathLst>
              <a:path w="1759585" h="2446020">
                <a:moveTo>
                  <a:pt x="1758962" y="0"/>
                </a:moveTo>
                <a:lnTo>
                  <a:pt x="0" y="0"/>
                </a:lnTo>
                <a:lnTo>
                  <a:pt x="0" y="2445473"/>
                </a:lnTo>
                <a:lnTo>
                  <a:pt x="1758962" y="2445473"/>
                </a:lnTo>
                <a:lnTo>
                  <a:pt x="1758962" y="0"/>
                </a:lnTo>
                <a:close/>
              </a:path>
            </a:pathLst>
          </a:custGeom>
          <a:solidFill>
            <a:srgbClr val="E8EEF6"/>
          </a:solidFill>
        </p:spPr>
        <p:txBody>
          <a:bodyPr wrap="square" lIns="0" tIns="0" rIns="0" bIns="0" rtlCol="0"/>
          <a:lstStyle/>
          <a:p>
            <a:endParaRPr/>
          </a:p>
        </p:txBody>
      </p:sp>
      <p:sp>
        <p:nvSpPr>
          <p:cNvPr id="43" name="object 43"/>
          <p:cNvSpPr txBox="1"/>
          <p:nvPr/>
        </p:nvSpPr>
        <p:spPr>
          <a:xfrm>
            <a:off x="3183013" y="4111091"/>
            <a:ext cx="1577340" cy="91757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Frequência</a:t>
            </a:r>
            <a:r>
              <a:rPr sz="1250" spc="-35" dirty="0">
                <a:latin typeface="Times New Roman"/>
                <a:cs typeface="Times New Roman"/>
              </a:rPr>
              <a:t> </a:t>
            </a:r>
            <a:r>
              <a:rPr sz="1250" dirty="0">
                <a:latin typeface="Times New Roman"/>
                <a:cs typeface="Times New Roman"/>
              </a:rPr>
              <a:t>ideal</a:t>
            </a:r>
            <a:r>
              <a:rPr sz="1250" spc="-35" dirty="0">
                <a:latin typeface="Times New Roman"/>
                <a:cs typeface="Times New Roman"/>
              </a:rPr>
              <a:t> </a:t>
            </a:r>
            <a:r>
              <a:rPr sz="1250" spc="-25" dirty="0">
                <a:latin typeface="Times New Roman"/>
                <a:cs typeface="Times New Roman"/>
              </a:rPr>
              <a:t>de </a:t>
            </a:r>
            <a:r>
              <a:rPr sz="1250" dirty="0">
                <a:latin typeface="Times New Roman"/>
                <a:cs typeface="Times New Roman"/>
              </a:rPr>
              <a:t>operação</a:t>
            </a:r>
            <a:r>
              <a:rPr sz="1250" spc="-25" dirty="0">
                <a:latin typeface="Times New Roman"/>
                <a:cs typeface="Times New Roman"/>
              </a:rPr>
              <a:t> </a:t>
            </a:r>
            <a:r>
              <a:rPr sz="1250" dirty="0">
                <a:latin typeface="Times New Roman"/>
                <a:cs typeface="Times New Roman"/>
              </a:rPr>
              <a:t>para</a:t>
            </a:r>
            <a:r>
              <a:rPr sz="1250" spc="-25" dirty="0">
                <a:latin typeface="Times New Roman"/>
                <a:cs typeface="Times New Roman"/>
              </a:rPr>
              <a:t> </a:t>
            </a:r>
            <a:r>
              <a:rPr sz="1250" spc="-10" dirty="0">
                <a:latin typeface="Times New Roman"/>
                <a:cs typeface="Times New Roman"/>
              </a:rPr>
              <a:t>máxima </a:t>
            </a:r>
            <a:r>
              <a:rPr sz="1250" dirty="0">
                <a:latin typeface="Times New Roman"/>
                <a:cs typeface="Times New Roman"/>
              </a:rPr>
              <a:t>eficiência.</a:t>
            </a:r>
            <a:r>
              <a:rPr sz="1250" spc="-55" dirty="0">
                <a:latin typeface="Times New Roman"/>
                <a:cs typeface="Times New Roman"/>
              </a:rPr>
              <a:t> </a:t>
            </a:r>
            <a:r>
              <a:rPr sz="1250" dirty="0">
                <a:latin typeface="Times New Roman"/>
                <a:cs typeface="Times New Roman"/>
              </a:rPr>
              <a:t>Elementos</a:t>
            </a:r>
            <a:r>
              <a:rPr sz="1250" spc="-55" dirty="0">
                <a:latin typeface="Times New Roman"/>
                <a:cs typeface="Times New Roman"/>
              </a:rPr>
              <a:t> </a:t>
            </a:r>
            <a:r>
              <a:rPr sz="1250" spc="-25" dirty="0">
                <a:latin typeface="Times New Roman"/>
                <a:cs typeface="Times New Roman"/>
              </a:rPr>
              <a:t>da </a:t>
            </a:r>
            <a:r>
              <a:rPr sz="1250" dirty="0">
                <a:latin typeface="Times New Roman"/>
                <a:cs typeface="Times New Roman"/>
              </a:rPr>
              <a:t>antena</a:t>
            </a:r>
            <a:r>
              <a:rPr sz="1250" spc="-30" dirty="0">
                <a:latin typeface="Times New Roman"/>
                <a:cs typeface="Times New Roman"/>
              </a:rPr>
              <a:t> </a:t>
            </a:r>
            <a:r>
              <a:rPr sz="1250" dirty="0">
                <a:latin typeface="Times New Roman"/>
                <a:cs typeface="Times New Roman"/>
              </a:rPr>
              <a:t>são</a:t>
            </a:r>
            <a:r>
              <a:rPr sz="1250" spc="-25" dirty="0">
                <a:latin typeface="Times New Roman"/>
                <a:cs typeface="Times New Roman"/>
              </a:rPr>
              <a:t> </a:t>
            </a:r>
            <a:r>
              <a:rPr sz="1250" spc="-10" dirty="0">
                <a:latin typeface="Times New Roman"/>
                <a:cs typeface="Times New Roman"/>
              </a:rPr>
              <a:t>ajustados </a:t>
            </a:r>
            <a:r>
              <a:rPr sz="1250" dirty="0">
                <a:latin typeface="Times New Roman"/>
                <a:cs typeface="Times New Roman"/>
              </a:rPr>
              <a:t>para</a:t>
            </a:r>
            <a:r>
              <a:rPr sz="1250" spc="-30" dirty="0">
                <a:latin typeface="Times New Roman"/>
                <a:cs typeface="Times New Roman"/>
              </a:rPr>
              <a:t> </a:t>
            </a:r>
            <a:r>
              <a:rPr sz="1250" dirty="0">
                <a:latin typeface="Times New Roman"/>
                <a:cs typeface="Times New Roman"/>
              </a:rPr>
              <a:t>essa</a:t>
            </a:r>
            <a:r>
              <a:rPr sz="1250" spc="-25" dirty="0">
                <a:latin typeface="Times New Roman"/>
                <a:cs typeface="Times New Roman"/>
              </a:rPr>
              <a:t> </a:t>
            </a:r>
            <a:r>
              <a:rPr sz="1250" spc="-10" dirty="0">
                <a:latin typeface="Times New Roman"/>
                <a:cs typeface="Times New Roman"/>
              </a:rPr>
              <a:t>frequência.</a:t>
            </a:r>
            <a:endParaRPr sz="1250">
              <a:latin typeface="Times New Roman"/>
              <a:cs typeface="Times New Roman"/>
            </a:endParaRPr>
          </a:p>
        </p:txBody>
      </p:sp>
      <p:sp>
        <p:nvSpPr>
          <p:cNvPr id="44" name="object 44"/>
          <p:cNvSpPr/>
          <p:nvPr/>
        </p:nvSpPr>
        <p:spPr>
          <a:xfrm>
            <a:off x="4863236" y="4095000"/>
            <a:ext cx="2250440" cy="2446020"/>
          </a:xfrm>
          <a:custGeom>
            <a:avLst/>
            <a:gdLst/>
            <a:ahLst/>
            <a:cxnLst/>
            <a:rect l="l" t="t" r="r" b="b"/>
            <a:pathLst>
              <a:path w="2250440" h="2446020">
                <a:moveTo>
                  <a:pt x="2250008" y="0"/>
                </a:moveTo>
                <a:lnTo>
                  <a:pt x="0" y="0"/>
                </a:lnTo>
                <a:lnTo>
                  <a:pt x="0" y="2445473"/>
                </a:lnTo>
                <a:lnTo>
                  <a:pt x="2250008" y="2445473"/>
                </a:lnTo>
                <a:lnTo>
                  <a:pt x="2250008" y="0"/>
                </a:lnTo>
                <a:close/>
              </a:path>
            </a:pathLst>
          </a:custGeom>
          <a:solidFill>
            <a:srgbClr val="E8EEF6"/>
          </a:solidFill>
        </p:spPr>
        <p:txBody>
          <a:bodyPr wrap="square" lIns="0" tIns="0" rIns="0" bIns="0" rtlCol="0"/>
          <a:lstStyle/>
          <a:p>
            <a:endParaRPr/>
          </a:p>
        </p:txBody>
      </p:sp>
      <p:sp>
        <p:nvSpPr>
          <p:cNvPr id="45" name="object 45"/>
          <p:cNvSpPr txBox="1"/>
          <p:nvPr/>
        </p:nvSpPr>
        <p:spPr>
          <a:xfrm>
            <a:off x="4941976" y="4108577"/>
            <a:ext cx="2087880" cy="828675"/>
          </a:xfrm>
          <a:prstGeom prst="rect">
            <a:avLst/>
          </a:prstGeom>
        </p:spPr>
        <p:txBody>
          <a:bodyPr vert="horz" wrap="square" lIns="0" tIns="33020" rIns="0" bIns="0" rtlCol="0">
            <a:spAutoFit/>
          </a:bodyPr>
          <a:lstStyle/>
          <a:p>
            <a:pPr marL="12700" marR="5080" indent="90170" algn="just">
              <a:lnSpc>
                <a:spcPts val="1550"/>
              </a:lnSpc>
              <a:spcBef>
                <a:spcPts val="260"/>
              </a:spcBef>
            </a:pPr>
            <a:r>
              <a:rPr sz="1400" dirty="0">
                <a:latin typeface="Times New Roman"/>
                <a:cs typeface="Times New Roman"/>
              </a:rPr>
              <a:t>a</a:t>
            </a:r>
            <a:r>
              <a:rPr sz="1400" spc="385" dirty="0">
                <a:latin typeface="Times New Roman"/>
                <a:cs typeface="Times New Roman"/>
              </a:rPr>
              <a:t> </a:t>
            </a:r>
            <a:r>
              <a:rPr sz="1400" dirty="0">
                <a:latin typeface="Times New Roman"/>
                <a:cs typeface="Times New Roman"/>
              </a:rPr>
              <a:t>ressonância</a:t>
            </a:r>
            <a:r>
              <a:rPr sz="1400" spc="385" dirty="0">
                <a:latin typeface="Times New Roman"/>
                <a:cs typeface="Times New Roman"/>
              </a:rPr>
              <a:t> </a:t>
            </a:r>
            <a:r>
              <a:rPr sz="1400" dirty="0">
                <a:latin typeface="Times New Roman"/>
                <a:cs typeface="Times New Roman"/>
              </a:rPr>
              <a:t>nas</a:t>
            </a:r>
            <a:r>
              <a:rPr sz="1400" spc="390" dirty="0">
                <a:latin typeface="Times New Roman"/>
                <a:cs typeface="Times New Roman"/>
              </a:rPr>
              <a:t> </a:t>
            </a:r>
            <a:r>
              <a:rPr sz="1400" spc="-10" dirty="0">
                <a:latin typeface="Times New Roman"/>
                <a:cs typeface="Times New Roman"/>
              </a:rPr>
              <a:t>antenas </a:t>
            </a:r>
            <a:r>
              <a:rPr sz="1400" dirty="0">
                <a:latin typeface="Times New Roman"/>
                <a:cs typeface="Times New Roman"/>
              </a:rPr>
              <a:t>parabólicas</a:t>
            </a:r>
            <a:r>
              <a:rPr sz="1400" spc="135" dirty="0">
                <a:latin typeface="Times New Roman"/>
                <a:cs typeface="Times New Roman"/>
              </a:rPr>
              <a:t> </a:t>
            </a:r>
            <a:r>
              <a:rPr sz="1400" dirty="0">
                <a:latin typeface="Times New Roman"/>
                <a:cs typeface="Times New Roman"/>
              </a:rPr>
              <a:t>ocorre</a:t>
            </a:r>
            <a:r>
              <a:rPr sz="1400" spc="135" dirty="0">
                <a:latin typeface="Times New Roman"/>
                <a:cs typeface="Times New Roman"/>
              </a:rPr>
              <a:t> </a:t>
            </a:r>
            <a:r>
              <a:rPr sz="1400" dirty="0">
                <a:latin typeface="Times New Roman"/>
                <a:cs typeface="Times New Roman"/>
              </a:rPr>
              <a:t>quando</a:t>
            </a:r>
            <a:r>
              <a:rPr sz="1400" spc="135" dirty="0">
                <a:latin typeface="Times New Roman"/>
                <a:cs typeface="Times New Roman"/>
              </a:rPr>
              <a:t> </a:t>
            </a:r>
            <a:r>
              <a:rPr sz="1400" spc="-50" dirty="0">
                <a:latin typeface="Times New Roman"/>
                <a:cs typeface="Times New Roman"/>
              </a:rPr>
              <a:t>a </a:t>
            </a:r>
            <a:r>
              <a:rPr sz="1400" dirty="0">
                <a:latin typeface="Times New Roman"/>
                <a:cs typeface="Times New Roman"/>
              </a:rPr>
              <a:t>antena</a:t>
            </a:r>
            <a:r>
              <a:rPr sz="1400" spc="280" dirty="0">
                <a:latin typeface="Times New Roman"/>
                <a:cs typeface="Times New Roman"/>
              </a:rPr>
              <a:t>  </a:t>
            </a:r>
            <a:r>
              <a:rPr sz="1400" dirty="0">
                <a:latin typeface="Times New Roman"/>
                <a:cs typeface="Times New Roman"/>
              </a:rPr>
              <a:t>de</a:t>
            </a:r>
            <a:r>
              <a:rPr sz="1400" spc="280" dirty="0">
                <a:latin typeface="Times New Roman"/>
                <a:cs typeface="Times New Roman"/>
              </a:rPr>
              <a:t>  </a:t>
            </a:r>
            <a:r>
              <a:rPr sz="1400" dirty="0">
                <a:latin typeface="Times New Roman"/>
                <a:cs typeface="Times New Roman"/>
              </a:rPr>
              <a:t>alimentação</a:t>
            </a:r>
            <a:r>
              <a:rPr sz="1400" spc="285" dirty="0">
                <a:latin typeface="Times New Roman"/>
                <a:cs typeface="Times New Roman"/>
              </a:rPr>
              <a:t>  </a:t>
            </a:r>
            <a:r>
              <a:rPr sz="1400" spc="-50" dirty="0">
                <a:latin typeface="Times New Roman"/>
                <a:cs typeface="Times New Roman"/>
              </a:rPr>
              <a:t>é </a:t>
            </a:r>
            <a:r>
              <a:rPr sz="1400" dirty="0">
                <a:latin typeface="Times New Roman"/>
                <a:cs typeface="Times New Roman"/>
              </a:rPr>
              <a:t>dimensionada</a:t>
            </a:r>
            <a:r>
              <a:rPr sz="1400" spc="245" dirty="0">
                <a:latin typeface="Times New Roman"/>
                <a:cs typeface="Times New Roman"/>
              </a:rPr>
              <a:t>  </a:t>
            </a:r>
            <a:r>
              <a:rPr sz="1400" dirty="0">
                <a:latin typeface="Times New Roman"/>
                <a:cs typeface="Times New Roman"/>
              </a:rPr>
              <a:t>para</a:t>
            </a:r>
            <a:r>
              <a:rPr sz="1400" spc="250" dirty="0">
                <a:latin typeface="Times New Roman"/>
                <a:cs typeface="Times New Roman"/>
              </a:rPr>
              <a:t>  </a:t>
            </a:r>
            <a:r>
              <a:rPr sz="1400" spc="-10" dirty="0">
                <a:latin typeface="Times New Roman"/>
                <a:cs typeface="Times New Roman"/>
              </a:rPr>
              <a:t>operar</a:t>
            </a:r>
            <a:endParaRPr sz="1400">
              <a:latin typeface="Times New Roman"/>
              <a:cs typeface="Times New Roman"/>
            </a:endParaRPr>
          </a:p>
        </p:txBody>
      </p:sp>
      <p:sp>
        <p:nvSpPr>
          <p:cNvPr id="46" name="object 46"/>
          <p:cNvSpPr txBox="1"/>
          <p:nvPr/>
        </p:nvSpPr>
        <p:spPr>
          <a:xfrm>
            <a:off x="4941976" y="4894821"/>
            <a:ext cx="2089785" cy="239395"/>
          </a:xfrm>
          <a:prstGeom prst="rect">
            <a:avLst/>
          </a:prstGeom>
        </p:spPr>
        <p:txBody>
          <a:bodyPr vert="horz" wrap="square" lIns="0" tIns="12700" rIns="0" bIns="0" rtlCol="0">
            <a:spAutoFit/>
          </a:bodyPr>
          <a:lstStyle/>
          <a:p>
            <a:pPr marL="12700">
              <a:lnSpc>
                <a:spcPct val="100000"/>
              </a:lnSpc>
              <a:spcBef>
                <a:spcPts val="100"/>
              </a:spcBef>
              <a:tabLst>
                <a:tab pos="622935" algn="l"/>
                <a:tab pos="1322705" algn="l"/>
              </a:tabLst>
            </a:pPr>
            <a:r>
              <a:rPr sz="1400" spc="-25" dirty="0">
                <a:latin typeface="Times New Roman"/>
                <a:cs typeface="Times New Roman"/>
              </a:rPr>
              <a:t>em</a:t>
            </a:r>
            <a:r>
              <a:rPr sz="1400" dirty="0">
                <a:latin typeface="Times New Roman"/>
                <a:cs typeface="Times New Roman"/>
              </a:rPr>
              <a:t>	</a:t>
            </a:r>
            <a:r>
              <a:rPr sz="1400" spc="-25" dirty="0">
                <a:latin typeface="Times New Roman"/>
                <a:cs typeface="Times New Roman"/>
              </a:rPr>
              <a:t>uma</a:t>
            </a:r>
            <a:r>
              <a:rPr sz="1400" dirty="0">
                <a:latin typeface="Times New Roman"/>
                <a:cs typeface="Times New Roman"/>
              </a:rPr>
              <a:t>	</a:t>
            </a:r>
            <a:r>
              <a:rPr sz="1400" spc="-10" dirty="0">
                <a:latin typeface="Times New Roman"/>
                <a:cs typeface="Times New Roman"/>
              </a:rPr>
              <a:t>frequência</a:t>
            </a:r>
            <a:endParaRPr sz="1400">
              <a:latin typeface="Times New Roman"/>
              <a:cs typeface="Times New Roman"/>
            </a:endParaRPr>
          </a:p>
        </p:txBody>
      </p:sp>
      <p:sp>
        <p:nvSpPr>
          <p:cNvPr id="47" name="object 47"/>
          <p:cNvSpPr txBox="1"/>
          <p:nvPr/>
        </p:nvSpPr>
        <p:spPr>
          <a:xfrm>
            <a:off x="4941976" y="5091379"/>
            <a:ext cx="208661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específica</a:t>
            </a:r>
            <a:r>
              <a:rPr sz="1400" spc="20" dirty="0">
                <a:latin typeface="Times New Roman"/>
                <a:cs typeface="Times New Roman"/>
              </a:rPr>
              <a:t> </a:t>
            </a:r>
            <a:r>
              <a:rPr sz="1400" dirty="0">
                <a:latin typeface="Times New Roman"/>
                <a:cs typeface="Times New Roman"/>
              </a:rPr>
              <a:t>que</a:t>
            </a:r>
            <a:r>
              <a:rPr sz="1400" spc="25" dirty="0">
                <a:latin typeface="Times New Roman"/>
                <a:cs typeface="Times New Roman"/>
              </a:rPr>
              <a:t> </a:t>
            </a:r>
            <a:r>
              <a:rPr sz="1400" dirty="0">
                <a:latin typeface="Times New Roman"/>
                <a:cs typeface="Times New Roman"/>
              </a:rPr>
              <a:t>se</a:t>
            </a:r>
            <a:r>
              <a:rPr sz="1400" spc="20" dirty="0">
                <a:latin typeface="Times New Roman"/>
                <a:cs typeface="Times New Roman"/>
              </a:rPr>
              <a:t> </a:t>
            </a:r>
            <a:r>
              <a:rPr sz="1400" dirty="0">
                <a:latin typeface="Times New Roman"/>
                <a:cs typeface="Times New Roman"/>
              </a:rPr>
              <a:t>alinha</a:t>
            </a:r>
            <a:r>
              <a:rPr sz="1400" spc="25" dirty="0">
                <a:latin typeface="Times New Roman"/>
                <a:cs typeface="Times New Roman"/>
              </a:rPr>
              <a:t> </a:t>
            </a:r>
            <a:r>
              <a:rPr sz="1400" spc="-25" dirty="0">
                <a:latin typeface="Times New Roman"/>
                <a:cs typeface="Times New Roman"/>
              </a:rPr>
              <a:t>com</a:t>
            </a:r>
            <a:endParaRPr sz="1400">
              <a:latin typeface="Times New Roman"/>
              <a:cs typeface="Times New Roman"/>
            </a:endParaRPr>
          </a:p>
        </p:txBody>
      </p:sp>
      <p:sp>
        <p:nvSpPr>
          <p:cNvPr id="48" name="object 48"/>
          <p:cNvSpPr txBox="1"/>
          <p:nvPr/>
        </p:nvSpPr>
        <p:spPr>
          <a:xfrm>
            <a:off x="4941976" y="5287936"/>
            <a:ext cx="2087880" cy="1025525"/>
          </a:xfrm>
          <a:prstGeom prst="rect">
            <a:avLst/>
          </a:prstGeom>
        </p:spPr>
        <p:txBody>
          <a:bodyPr vert="horz" wrap="square" lIns="0" tIns="33020" rIns="0" bIns="0" rtlCol="0">
            <a:spAutoFit/>
          </a:bodyPr>
          <a:lstStyle/>
          <a:p>
            <a:pPr marL="12700" marR="5080" algn="just">
              <a:lnSpc>
                <a:spcPts val="1550"/>
              </a:lnSpc>
              <a:spcBef>
                <a:spcPts val="260"/>
              </a:spcBef>
            </a:pPr>
            <a:r>
              <a:rPr sz="1400" dirty="0">
                <a:latin typeface="Times New Roman"/>
                <a:cs typeface="Times New Roman"/>
              </a:rPr>
              <a:t>as</a:t>
            </a:r>
            <a:r>
              <a:rPr sz="1400" spc="245" dirty="0">
                <a:latin typeface="Times New Roman"/>
                <a:cs typeface="Times New Roman"/>
              </a:rPr>
              <a:t>  </a:t>
            </a:r>
            <a:r>
              <a:rPr sz="1400" dirty="0">
                <a:latin typeface="Times New Roman"/>
                <a:cs typeface="Times New Roman"/>
              </a:rPr>
              <a:t>dimensões</a:t>
            </a:r>
            <a:r>
              <a:rPr sz="1400" spc="240" dirty="0">
                <a:latin typeface="Times New Roman"/>
                <a:cs typeface="Times New Roman"/>
              </a:rPr>
              <a:t>  </a:t>
            </a:r>
            <a:r>
              <a:rPr sz="1400" dirty="0">
                <a:latin typeface="Times New Roman"/>
                <a:cs typeface="Times New Roman"/>
              </a:rPr>
              <a:t>do</a:t>
            </a:r>
            <a:r>
              <a:rPr sz="1400" spc="245" dirty="0">
                <a:latin typeface="Times New Roman"/>
                <a:cs typeface="Times New Roman"/>
              </a:rPr>
              <a:t>  </a:t>
            </a:r>
            <a:r>
              <a:rPr sz="1400" spc="-10" dirty="0">
                <a:latin typeface="Times New Roman"/>
                <a:cs typeface="Times New Roman"/>
              </a:rPr>
              <a:t>refletor </a:t>
            </a:r>
            <a:r>
              <a:rPr sz="1400" dirty="0">
                <a:latin typeface="Times New Roman"/>
                <a:cs typeface="Times New Roman"/>
              </a:rPr>
              <a:t>parabólico,</a:t>
            </a:r>
            <a:r>
              <a:rPr sz="1400" spc="240" dirty="0">
                <a:latin typeface="Times New Roman"/>
                <a:cs typeface="Times New Roman"/>
              </a:rPr>
              <a:t>  </a:t>
            </a:r>
            <a:r>
              <a:rPr sz="1400" dirty="0">
                <a:latin typeface="Times New Roman"/>
                <a:cs typeface="Times New Roman"/>
              </a:rPr>
              <a:t>resultando</a:t>
            </a:r>
            <a:r>
              <a:rPr sz="1400" spc="240" dirty="0">
                <a:latin typeface="Times New Roman"/>
                <a:cs typeface="Times New Roman"/>
              </a:rPr>
              <a:t>  </a:t>
            </a:r>
            <a:r>
              <a:rPr sz="1400" spc="-25" dirty="0">
                <a:latin typeface="Times New Roman"/>
                <a:cs typeface="Times New Roman"/>
              </a:rPr>
              <a:t>em </a:t>
            </a:r>
            <a:r>
              <a:rPr sz="1400" dirty="0">
                <a:latin typeface="Times New Roman"/>
                <a:cs typeface="Times New Roman"/>
              </a:rPr>
              <a:t>um</a:t>
            </a:r>
            <a:r>
              <a:rPr sz="1400" spc="30" dirty="0">
                <a:latin typeface="Times New Roman"/>
                <a:cs typeface="Times New Roman"/>
              </a:rPr>
              <a:t> </a:t>
            </a:r>
            <a:r>
              <a:rPr sz="1400" dirty="0">
                <a:latin typeface="Times New Roman"/>
                <a:cs typeface="Times New Roman"/>
              </a:rPr>
              <a:t>aumento</a:t>
            </a:r>
            <a:r>
              <a:rPr sz="1400" spc="30" dirty="0">
                <a:latin typeface="Times New Roman"/>
                <a:cs typeface="Times New Roman"/>
              </a:rPr>
              <a:t> </a:t>
            </a:r>
            <a:r>
              <a:rPr sz="1400" dirty="0">
                <a:latin typeface="Times New Roman"/>
                <a:cs typeface="Times New Roman"/>
              </a:rPr>
              <a:t>significativo</a:t>
            </a:r>
            <a:r>
              <a:rPr sz="1400" spc="30" dirty="0">
                <a:latin typeface="Times New Roman"/>
                <a:cs typeface="Times New Roman"/>
              </a:rPr>
              <a:t> </a:t>
            </a:r>
            <a:r>
              <a:rPr sz="1400" spc="-25" dirty="0">
                <a:latin typeface="Times New Roman"/>
                <a:cs typeface="Times New Roman"/>
              </a:rPr>
              <a:t>no </a:t>
            </a:r>
            <a:r>
              <a:rPr sz="1400" dirty="0">
                <a:latin typeface="Times New Roman"/>
                <a:cs typeface="Times New Roman"/>
              </a:rPr>
              <a:t>ganho</a:t>
            </a:r>
            <a:r>
              <a:rPr sz="1400" spc="155" dirty="0">
                <a:latin typeface="Times New Roman"/>
                <a:cs typeface="Times New Roman"/>
              </a:rPr>
              <a:t>  </a:t>
            </a:r>
            <a:r>
              <a:rPr sz="1400" dirty="0">
                <a:latin typeface="Times New Roman"/>
                <a:cs typeface="Times New Roman"/>
              </a:rPr>
              <a:t>e</a:t>
            </a:r>
            <a:r>
              <a:rPr sz="1400" spc="150" dirty="0">
                <a:latin typeface="Times New Roman"/>
                <a:cs typeface="Times New Roman"/>
              </a:rPr>
              <a:t>  </a:t>
            </a:r>
            <a:r>
              <a:rPr sz="1400" dirty="0">
                <a:latin typeface="Times New Roman"/>
                <a:cs typeface="Times New Roman"/>
              </a:rPr>
              <a:t>na</a:t>
            </a:r>
            <a:r>
              <a:rPr sz="1400" spc="150" dirty="0">
                <a:latin typeface="Times New Roman"/>
                <a:cs typeface="Times New Roman"/>
              </a:rPr>
              <a:t>  </a:t>
            </a:r>
            <a:r>
              <a:rPr sz="1400" dirty="0">
                <a:latin typeface="Times New Roman"/>
                <a:cs typeface="Times New Roman"/>
              </a:rPr>
              <a:t>eficiência</a:t>
            </a:r>
            <a:r>
              <a:rPr sz="1400" spc="155" dirty="0">
                <a:latin typeface="Times New Roman"/>
                <a:cs typeface="Times New Roman"/>
              </a:rPr>
              <a:t>  </a:t>
            </a:r>
            <a:r>
              <a:rPr sz="1400" spc="-25" dirty="0">
                <a:latin typeface="Times New Roman"/>
                <a:cs typeface="Times New Roman"/>
              </a:rPr>
              <a:t>da </a:t>
            </a:r>
            <a:r>
              <a:rPr sz="1400" spc="-10" dirty="0">
                <a:latin typeface="Times New Roman"/>
                <a:cs typeface="Times New Roman"/>
              </a:rPr>
              <a:t>antena.</a:t>
            </a:r>
            <a:endParaRPr sz="1400">
              <a:latin typeface="Times New Roman"/>
              <a:cs typeface="Times New Roman"/>
            </a:endParaRPr>
          </a:p>
        </p:txBody>
      </p:sp>
      <p:sp>
        <p:nvSpPr>
          <p:cNvPr id="49" name="object 49"/>
          <p:cNvSpPr/>
          <p:nvPr/>
        </p:nvSpPr>
        <p:spPr>
          <a:xfrm>
            <a:off x="7113244" y="4095000"/>
            <a:ext cx="2816860" cy="2446020"/>
          </a:xfrm>
          <a:custGeom>
            <a:avLst/>
            <a:gdLst/>
            <a:ahLst/>
            <a:cxnLst/>
            <a:rect l="l" t="t" r="r" b="b"/>
            <a:pathLst>
              <a:path w="2816859" h="2446020">
                <a:moveTo>
                  <a:pt x="2816631" y="0"/>
                </a:moveTo>
                <a:lnTo>
                  <a:pt x="0" y="0"/>
                </a:lnTo>
                <a:lnTo>
                  <a:pt x="0" y="2445473"/>
                </a:lnTo>
                <a:lnTo>
                  <a:pt x="2816631" y="2445473"/>
                </a:lnTo>
                <a:lnTo>
                  <a:pt x="2816631" y="0"/>
                </a:lnTo>
                <a:close/>
              </a:path>
            </a:pathLst>
          </a:custGeom>
          <a:solidFill>
            <a:srgbClr val="E8EEF6"/>
          </a:solidFill>
        </p:spPr>
        <p:txBody>
          <a:bodyPr wrap="square" lIns="0" tIns="0" rIns="0" bIns="0" rtlCol="0"/>
          <a:lstStyle/>
          <a:p>
            <a:endParaRPr/>
          </a:p>
        </p:txBody>
      </p:sp>
      <p:sp>
        <p:nvSpPr>
          <p:cNvPr id="50" name="object 50"/>
          <p:cNvSpPr txBox="1"/>
          <p:nvPr/>
        </p:nvSpPr>
        <p:spPr>
          <a:xfrm>
            <a:off x="7194498" y="4108577"/>
            <a:ext cx="2646680" cy="828675"/>
          </a:xfrm>
          <a:prstGeom prst="rect">
            <a:avLst/>
          </a:prstGeom>
        </p:spPr>
        <p:txBody>
          <a:bodyPr vert="horz" wrap="square" lIns="0" tIns="33020" rIns="0" bIns="0" rtlCol="0">
            <a:spAutoFit/>
          </a:bodyPr>
          <a:lstStyle/>
          <a:p>
            <a:pPr marL="12065" marR="5080" algn="ctr">
              <a:lnSpc>
                <a:spcPts val="1550"/>
              </a:lnSpc>
              <a:spcBef>
                <a:spcPts val="260"/>
              </a:spcBef>
            </a:pPr>
            <a:r>
              <a:rPr sz="1400" dirty="0">
                <a:latin typeface="Times New Roman"/>
                <a:cs typeface="Times New Roman"/>
              </a:rPr>
              <a:t>Projetada</a:t>
            </a:r>
            <a:r>
              <a:rPr sz="1400" spc="-10" dirty="0">
                <a:latin typeface="Times New Roman"/>
                <a:cs typeface="Times New Roman"/>
              </a:rPr>
              <a:t> </a:t>
            </a:r>
            <a:r>
              <a:rPr sz="1400" dirty="0">
                <a:latin typeface="Times New Roman"/>
                <a:cs typeface="Times New Roman"/>
              </a:rPr>
              <a:t>para</a:t>
            </a:r>
            <a:r>
              <a:rPr sz="1400" spc="-10" dirty="0">
                <a:latin typeface="Times New Roman"/>
                <a:cs typeface="Times New Roman"/>
              </a:rPr>
              <a:t> </a:t>
            </a:r>
            <a:r>
              <a:rPr sz="1400" dirty="0">
                <a:latin typeface="Times New Roman"/>
                <a:cs typeface="Times New Roman"/>
              </a:rPr>
              <a:t>operar</a:t>
            </a:r>
            <a:r>
              <a:rPr sz="1400" spc="-10" dirty="0">
                <a:latin typeface="Times New Roman"/>
                <a:cs typeface="Times New Roman"/>
              </a:rPr>
              <a:t> eficientemente </a:t>
            </a:r>
            <a:r>
              <a:rPr sz="1400" dirty="0">
                <a:latin typeface="Times New Roman"/>
                <a:cs typeface="Times New Roman"/>
              </a:rPr>
              <a:t>em</a:t>
            </a:r>
            <a:r>
              <a:rPr sz="1400" spc="-5" dirty="0">
                <a:latin typeface="Times New Roman"/>
                <a:cs typeface="Times New Roman"/>
              </a:rPr>
              <a:t> </a:t>
            </a:r>
            <a:r>
              <a:rPr sz="1400" dirty="0">
                <a:latin typeface="Times New Roman"/>
                <a:cs typeface="Times New Roman"/>
              </a:rPr>
              <a:t>uma</a:t>
            </a:r>
            <a:r>
              <a:rPr sz="1400" spc="-10" dirty="0">
                <a:latin typeface="Times New Roman"/>
                <a:cs typeface="Times New Roman"/>
              </a:rPr>
              <a:t> </a:t>
            </a:r>
            <a:r>
              <a:rPr sz="1400" dirty="0">
                <a:latin typeface="Times New Roman"/>
                <a:cs typeface="Times New Roman"/>
              </a:rPr>
              <a:t>ampla</a:t>
            </a:r>
            <a:r>
              <a:rPr sz="1400" spc="-10" dirty="0">
                <a:latin typeface="Times New Roman"/>
                <a:cs typeface="Times New Roman"/>
              </a:rPr>
              <a:t> </a:t>
            </a:r>
            <a:r>
              <a:rPr sz="1400" dirty="0">
                <a:latin typeface="Times New Roman"/>
                <a:cs typeface="Times New Roman"/>
              </a:rPr>
              <a:t>faixa</a:t>
            </a:r>
            <a:r>
              <a:rPr sz="1400" spc="-5" dirty="0">
                <a:latin typeface="Times New Roman"/>
                <a:cs typeface="Times New Roman"/>
              </a:rPr>
              <a:t> </a:t>
            </a:r>
            <a:r>
              <a:rPr sz="1400" dirty="0">
                <a:latin typeface="Times New Roman"/>
                <a:cs typeface="Times New Roman"/>
              </a:rPr>
              <a:t>de</a:t>
            </a:r>
            <a:r>
              <a:rPr sz="1400" spc="-10" dirty="0">
                <a:latin typeface="Times New Roman"/>
                <a:cs typeface="Times New Roman"/>
              </a:rPr>
              <a:t> frequências, </a:t>
            </a:r>
            <a:r>
              <a:rPr sz="1400" dirty="0">
                <a:latin typeface="Times New Roman"/>
                <a:cs typeface="Times New Roman"/>
              </a:rPr>
              <a:t>com elementos</a:t>
            </a:r>
            <a:r>
              <a:rPr sz="1400" spc="5" dirty="0">
                <a:latin typeface="Times New Roman"/>
                <a:cs typeface="Times New Roman"/>
              </a:rPr>
              <a:t> </a:t>
            </a:r>
            <a:r>
              <a:rPr sz="1400" dirty="0">
                <a:latin typeface="Times New Roman"/>
                <a:cs typeface="Times New Roman"/>
              </a:rPr>
              <a:t>sintonizados </a:t>
            </a:r>
            <a:r>
              <a:rPr sz="1400" spc="-20" dirty="0">
                <a:latin typeface="Times New Roman"/>
                <a:cs typeface="Times New Roman"/>
              </a:rPr>
              <a:t>para </a:t>
            </a:r>
            <a:r>
              <a:rPr sz="1400" dirty="0">
                <a:latin typeface="Times New Roman"/>
                <a:cs typeface="Times New Roman"/>
              </a:rPr>
              <a:t>diferentes</a:t>
            </a:r>
            <a:r>
              <a:rPr sz="1400" spc="-15" dirty="0">
                <a:latin typeface="Times New Roman"/>
                <a:cs typeface="Times New Roman"/>
              </a:rPr>
              <a:t> </a:t>
            </a:r>
            <a:r>
              <a:rPr sz="1400" spc="-10" dirty="0">
                <a:latin typeface="Times New Roman"/>
                <a:cs typeface="Times New Roman"/>
              </a:rPr>
              <a:t>bandas.</a:t>
            </a:r>
            <a:endParaRPr sz="1400">
              <a:latin typeface="Times New Roman"/>
              <a:cs typeface="Times New Roman"/>
            </a:endParaRPr>
          </a:p>
        </p:txBody>
      </p:sp>
      <p:sp>
        <p:nvSpPr>
          <p:cNvPr id="51" name="object 51"/>
          <p:cNvSpPr/>
          <p:nvPr/>
        </p:nvSpPr>
        <p:spPr>
          <a:xfrm>
            <a:off x="9929876" y="4095000"/>
            <a:ext cx="2262505" cy="2446020"/>
          </a:xfrm>
          <a:custGeom>
            <a:avLst/>
            <a:gdLst/>
            <a:ahLst/>
            <a:cxnLst/>
            <a:rect l="l" t="t" r="r" b="b"/>
            <a:pathLst>
              <a:path w="2262504" h="2446020">
                <a:moveTo>
                  <a:pt x="2261882" y="0"/>
                </a:moveTo>
                <a:lnTo>
                  <a:pt x="0" y="0"/>
                </a:lnTo>
                <a:lnTo>
                  <a:pt x="0" y="2445473"/>
                </a:lnTo>
                <a:lnTo>
                  <a:pt x="2261882" y="2445473"/>
                </a:lnTo>
                <a:lnTo>
                  <a:pt x="2261882" y="0"/>
                </a:lnTo>
                <a:close/>
              </a:path>
            </a:pathLst>
          </a:custGeom>
          <a:solidFill>
            <a:srgbClr val="E8EEF6"/>
          </a:solidFill>
        </p:spPr>
        <p:txBody>
          <a:bodyPr wrap="square" lIns="0" tIns="0" rIns="0" bIns="0" rtlCol="0"/>
          <a:lstStyle/>
          <a:p>
            <a:endParaRPr/>
          </a:p>
        </p:txBody>
      </p:sp>
      <p:sp>
        <p:nvSpPr>
          <p:cNvPr id="52" name="object 52"/>
          <p:cNvSpPr txBox="1"/>
          <p:nvPr/>
        </p:nvSpPr>
        <p:spPr>
          <a:xfrm>
            <a:off x="10008616" y="4108577"/>
            <a:ext cx="2083435" cy="2204720"/>
          </a:xfrm>
          <a:prstGeom prst="rect">
            <a:avLst/>
          </a:prstGeom>
        </p:spPr>
        <p:txBody>
          <a:bodyPr vert="horz" wrap="square" lIns="0" tIns="33020" rIns="0" bIns="0" rtlCol="0">
            <a:spAutoFit/>
          </a:bodyPr>
          <a:lstStyle/>
          <a:p>
            <a:pPr marL="12700" marR="5080">
              <a:lnSpc>
                <a:spcPts val="1550"/>
              </a:lnSpc>
              <a:spcBef>
                <a:spcPts val="260"/>
              </a:spcBef>
            </a:pPr>
            <a:r>
              <a:rPr sz="1400" dirty="0">
                <a:latin typeface="Times New Roman"/>
                <a:cs typeface="Times New Roman"/>
              </a:rPr>
              <a:t>as</a:t>
            </a:r>
            <a:r>
              <a:rPr sz="1400" spc="-5" dirty="0">
                <a:latin typeface="Times New Roman"/>
                <a:cs typeface="Times New Roman"/>
              </a:rPr>
              <a:t> </a:t>
            </a:r>
            <a:r>
              <a:rPr sz="1400" dirty="0">
                <a:latin typeface="Times New Roman"/>
                <a:cs typeface="Times New Roman"/>
              </a:rPr>
              <a:t>antenas</a:t>
            </a:r>
            <a:r>
              <a:rPr sz="1400" spc="-5" dirty="0">
                <a:latin typeface="Times New Roman"/>
                <a:cs typeface="Times New Roman"/>
              </a:rPr>
              <a:t> </a:t>
            </a:r>
            <a:r>
              <a:rPr sz="1400" dirty="0">
                <a:latin typeface="Times New Roman"/>
                <a:cs typeface="Times New Roman"/>
              </a:rPr>
              <a:t>helicoidais,</a:t>
            </a:r>
            <a:r>
              <a:rPr sz="1400" spc="-15" dirty="0">
                <a:latin typeface="Times New Roman"/>
                <a:cs typeface="Times New Roman"/>
              </a:rPr>
              <a:t> </a:t>
            </a:r>
            <a:r>
              <a:rPr sz="1400" spc="-50" dirty="0">
                <a:latin typeface="Times New Roman"/>
                <a:cs typeface="Times New Roman"/>
              </a:rPr>
              <a:t>a </a:t>
            </a:r>
            <a:r>
              <a:rPr sz="1400" dirty="0">
                <a:latin typeface="Times New Roman"/>
                <a:cs typeface="Times New Roman"/>
              </a:rPr>
              <a:t>ressonância</a:t>
            </a:r>
            <a:r>
              <a:rPr sz="1400" spc="-15" dirty="0">
                <a:latin typeface="Times New Roman"/>
                <a:cs typeface="Times New Roman"/>
              </a:rPr>
              <a:t> </a:t>
            </a:r>
            <a:r>
              <a:rPr sz="1400" dirty="0">
                <a:latin typeface="Times New Roman"/>
                <a:cs typeface="Times New Roman"/>
              </a:rPr>
              <a:t>é</a:t>
            </a:r>
            <a:r>
              <a:rPr sz="1400" spc="-15" dirty="0">
                <a:latin typeface="Times New Roman"/>
                <a:cs typeface="Times New Roman"/>
              </a:rPr>
              <a:t> </a:t>
            </a:r>
            <a:r>
              <a:rPr sz="1400" spc="-10" dirty="0">
                <a:latin typeface="Times New Roman"/>
                <a:cs typeface="Times New Roman"/>
              </a:rPr>
              <a:t>alcançada </a:t>
            </a:r>
            <a:r>
              <a:rPr sz="1400" dirty="0">
                <a:latin typeface="Times New Roman"/>
                <a:cs typeface="Times New Roman"/>
              </a:rPr>
              <a:t>quando</a:t>
            </a:r>
            <a:r>
              <a:rPr sz="1400" spc="-5" dirty="0">
                <a:latin typeface="Times New Roman"/>
                <a:cs typeface="Times New Roman"/>
              </a:rPr>
              <a:t> </a:t>
            </a:r>
            <a:r>
              <a:rPr sz="1400" dirty="0">
                <a:latin typeface="Times New Roman"/>
                <a:cs typeface="Times New Roman"/>
              </a:rPr>
              <a:t>o</a:t>
            </a:r>
            <a:r>
              <a:rPr sz="1400" spc="5" dirty="0">
                <a:latin typeface="Times New Roman"/>
                <a:cs typeface="Times New Roman"/>
              </a:rPr>
              <a:t> </a:t>
            </a:r>
            <a:r>
              <a:rPr sz="1400" dirty="0">
                <a:latin typeface="Times New Roman"/>
                <a:cs typeface="Times New Roman"/>
              </a:rPr>
              <a:t>comprimento e </a:t>
            </a:r>
            <a:r>
              <a:rPr sz="1400" spc="-50" dirty="0">
                <a:latin typeface="Times New Roman"/>
                <a:cs typeface="Times New Roman"/>
              </a:rPr>
              <a:t>o </a:t>
            </a:r>
            <a:r>
              <a:rPr sz="1400" dirty="0">
                <a:latin typeface="Times New Roman"/>
                <a:cs typeface="Times New Roman"/>
              </a:rPr>
              <a:t>espaçamento</a:t>
            </a:r>
            <a:r>
              <a:rPr sz="1400" spc="-15" dirty="0">
                <a:latin typeface="Times New Roman"/>
                <a:cs typeface="Times New Roman"/>
              </a:rPr>
              <a:t> </a:t>
            </a:r>
            <a:r>
              <a:rPr sz="1400" dirty="0">
                <a:latin typeface="Times New Roman"/>
                <a:cs typeface="Times New Roman"/>
              </a:rPr>
              <a:t>das</a:t>
            </a:r>
            <a:r>
              <a:rPr sz="1400" spc="-10" dirty="0">
                <a:latin typeface="Times New Roman"/>
                <a:cs typeface="Times New Roman"/>
              </a:rPr>
              <a:t> </a:t>
            </a:r>
            <a:r>
              <a:rPr sz="1400" dirty="0">
                <a:latin typeface="Times New Roman"/>
                <a:cs typeface="Times New Roman"/>
              </a:rPr>
              <a:t>hélices</a:t>
            </a:r>
            <a:r>
              <a:rPr sz="1400" spc="-5" dirty="0">
                <a:latin typeface="Times New Roman"/>
                <a:cs typeface="Times New Roman"/>
              </a:rPr>
              <a:t> </a:t>
            </a:r>
            <a:r>
              <a:rPr sz="1400" spc="-25" dirty="0">
                <a:latin typeface="Times New Roman"/>
                <a:cs typeface="Times New Roman"/>
              </a:rPr>
              <a:t>são </a:t>
            </a:r>
            <a:r>
              <a:rPr sz="1400" dirty="0">
                <a:latin typeface="Times New Roman"/>
                <a:cs typeface="Times New Roman"/>
              </a:rPr>
              <a:t>ajustados</a:t>
            </a:r>
            <a:r>
              <a:rPr sz="1400" spc="-5" dirty="0">
                <a:latin typeface="Times New Roman"/>
                <a:cs typeface="Times New Roman"/>
              </a:rPr>
              <a:t> </a:t>
            </a:r>
            <a:r>
              <a:rPr sz="1400" dirty="0">
                <a:latin typeface="Times New Roman"/>
                <a:cs typeface="Times New Roman"/>
              </a:rPr>
              <a:t>para</a:t>
            </a:r>
            <a:r>
              <a:rPr sz="1400" spc="-5" dirty="0">
                <a:latin typeface="Times New Roman"/>
                <a:cs typeface="Times New Roman"/>
              </a:rPr>
              <a:t> </a:t>
            </a:r>
            <a:r>
              <a:rPr sz="1400" spc="-10" dirty="0">
                <a:latin typeface="Times New Roman"/>
                <a:cs typeface="Times New Roman"/>
              </a:rPr>
              <a:t>operar </a:t>
            </a:r>
            <a:r>
              <a:rPr sz="1400" dirty="0">
                <a:latin typeface="Times New Roman"/>
                <a:cs typeface="Times New Roman"/>
              </a:rPr>
              <a:t>eficientemente</a:t>
            </a:r>
            <a:r>
              <a:rPr sz="1400" spc="-20" dirty="0">
                <a:latin typeface="Times New Roman"/>
                <a:cs typeface="Times New Roman"/>
              </a:rPr>
              <a:t> </a:t>
            </a:r>
            <a:r>
              <a:rPr sz="1400" dirty="0">
                <a:latin typeface="Times New Roman"/>
                <a:cs typeface="Times New Roman"/>
              </a:rPr>
              <a:t>em</a:t>
            </a:r>
            <a:r>
              <a:rPr sz="1400" spc="-15" dirty="0">
                <a:latin typeface="Times New Roman"/>
                <a:cs typeface="Times New Roman"/>
              </a:rPr>
              <a:t> </a:t>
            </a:r>
            <a:r>
              <a:rPr sz="1400" spc="-25" dirty="0">
                <a:latin typeface="Times New Roman"/>
                <a:cs typeface="Times New Roman"/>
              </a:rPr>
              <a:t>uma </a:t>
            </a:r>
            <a:r>
              <a:rPr sz="1400" dirty="0">
                <a:latin typeface="Times New Roman"/>
                <a:cs typeface="Times New Roman"/>
              </a:rPr>
              <a:t>determinada</a:t>
            </a:r>
            <a:r>
              <a:rPr sz="1400" spc="-15" dirty="0">
                <a:latin typeface="Times New Roman"/>
                <a:cs typeface="Times New Roman"/>
              </a:rPr>
              <a:t> </a:t>
            </a:r>
            <a:r>
              <a:rPr sz="1400" dirty="0">
                <a:latin typeface="Times New Roman"/>
                <a:cs typeface="Times New Roman"/>
              </a:rPr>
              <a:t>frequência.</a:t>
            </a:r>
            <a:r>
              <a:rPr sz="1400" spc="-15" dirty="0">
                <a:latin typeface="Times New Roman"/>
                <a:cs typeface="Times New Roman"/>
              </a:rPr>
              <a:t> </a:t>
            </a:r>
            <a:r>
              <a:rPr sz="1400" spc="-20" dirty="0">
                <a:latin typeface="Times New Roman"/>
                <a:cs typeface="Times New Roman"/>
              </a:rPr>
              <a:t>Isso </a:t>
            </a:r>
            <a:r>
              <a:rPr sz="1400" dirty="0">
                <a:latin typeface="Times New Roman"/>
                <a:cs typeface="Times New Roman"/>
              </a:rPr>
              <a:t>resulta</a:t>
            </a:r>
            <a:r>
              <a:rPr sz="1400" spc="-10" dirty="0">
                <a:latin typeface="Times New Roman"/>
                <a:cs typeface="Times New Roman"/>
              </a:rPr>
              <a:t> </a:t>
            </a:r>
            <a:r>
              <a:rPr sz="1400" dirty="0">
                <a:latin typeface="Times New Roman"/>
                <a:cs typeface="Times New Roman"/>
              </a:rPr>
              <a:t>em um </a:t>
            </a:r>
            <a:r>
              <a:rPr sz="1400" spc="-20" dirty="0">
                <a:latin typeface="Times New Roman"/>
                <a:cs typeface="Times New Roman"/>
              </a:rPr>
              <a:t>ganho </a:t>
            </a:r>
            <a:r>
              <a:rPr sz="1400" dirty="0">
                <a:latin typeface="Times New Roman"/>
                <a:cs typeface="Times New Roman"/>
              </a:rPr>
              <a:t>direcional</a:t>
            </a:r>
            <a:r>
              <a:rPr sz="1400" spc="-20" dirty="0">
                <a:latin typeface="Times New Roman"/>
                <a:cs typeface="Times New Roman"/>
              </a:rPr>
              <a:t> </a:t>
            </a:r>
            <a:r>
              <a:rPr sz="1400" dirty="0">
                <a:latin typeface="Times New Roman"/>
                <a:cs typeface="Times New Roman"/>
              </a:rPr>
              <a:t>e</a:t>
            </a:r>
            <a:r>
              <a:rPr sz="1400" spc="-15" dirty="0">
                <a:latin typeface="Times New Roman"/>
                <a:cs typeface="Times New Roman"/>
              </a:rPr>
              <a:t> </a:t>
            </a:r>
            <a:r>
              <a:rPr sz="1400" dirty="0">
                <a:latin typeface="Times New Roman"/>
                <a:cs typeface="Times New Roman"/>
              </a:rPr>
              <a:t>eficiente</a:t>
            </a:r>
            <a:r>
              <a:rPr sz="1400" spc="-10" dirty="0">
                <a:latin typeface="Times New Roman"/>
                <a:cs typeface="Times New Roman"/>
              </a:rPr>
              <a:t> </a:t>
            </a:r>
            <a:r>
              <a:rPr sz="1400" spc="-35" dirty="0">
                <a:latin typeface="Times New Roman"/>
                <a:cs typeface="Times New Roman"/>
              </a:rPr>
              <a:t>da </a:t>
            </a:r>
            <a:r>
              <a:rPr sz="1400" dirty="0">
                <a:latin typeface="Times New Roman"/>
                <a:cs typeface="Times New Roman"/>
              </a:rPr>
              <a:t>antena</a:t>
            </a:r>
            <a:r>
              <a:rPr sz="1400" spc="-10" dirty="0">
                <a:latin typeface="Times New Roman"/>
                <a:cs typeface="Times New Roman"/>
              </a:rPr>
              <a:t> </a:t>
            </a:r>
            <a:r>
              <a:rPr sz="1400" dirty="0">
                <a:latin typeface="Times New Roman"/>
                <a:cs typeface="Times New Roman"/>
              </a:rPr>
              <a:t>na</a:t>
            </a:r>
            <a:r>
              <a:rPr sz="1400" spc="-10" dirty="0">
                <a:latin typeface="Times New Roman"/>
                <a:cs typeface="Times New Roman"/>
              </a:rPr>
              <a:t> </a:t>
            </a:r>
            <a:r>
              <a:rPr sz="1400" dirty="0">
                <a:latin typeface="Times New Roman"/>
                <a:cs typeface="Times New Roman"/>
              </a:rPr>
              <a:t>direção </a:t>
            </a:r>
            <a:r>
              <a:rPr sz="1400" spc="-10" dirty="0">
                <a:latin typeface="Times New Roman"/>
                <a:cs typeface="Times New Roman"/>
              </a:rPr>
              <a:t>desejada </a:t>
            </a:r>
            <a:r>
              <a:rPr sz="1400" dirty="0">
                <a:latin typeface="Times New Roman"/>
                <a:cs typeface="Times New Roman"/>
              </a:rPr>
              <a:t>de</a:t>
            </a:r>
            <a:r>
              <a:rPr sz="1400" spc="-10" dirty="0">
                <a:latin typeface="Times New Roman"/>
                <a:cs typeface="Times New Roman"/>
              </a:rPr>
              <a:t> </a:t>
            </a:r>
            <a:r>
              <a:rPr sz="1400" dirty="0">
                <a:latin typeface="Times New Roman"/>
                <a:cs typeface="Times New Roman"/>
              </a:rPr>
              <a:t>transmissão ou </a:t>
            </a:r>
            <a:r>
              <a:rPr sz="1400" spc="-10" dirty="0">
                <a:latin typeface="Times New Roman"/>
                <a:cs typeface="Times New Roman"/>
              </a:rPr>
              <a:t>recepção</a:t>
            </a:r>
            <a:endParaRPr sz="1400">
              <a:latin typeface="Times New Roman"/>
              <a:cs typeface="Times New Roman"/>
            </a:endParaRPr>
          </a:p>
        </p:txBody>
      </p:sp>
      <p:grpSp>
        <p:nvGrpSpPr>
          <p:cNvPr id="53" name="object 53"/>
          <p:cNvGrpSpPr/>
          <p:nvPr/>
        </p:nvGrpSpPr>
        <p:grpSpPr>
          <a:xfrm>
            <a:off x="-5398" y="566279"/>
            <a:ext cx="12202795" cy="5979795"/>
            <a:chOff x="-5398" y="566279"/>
            <a:chExt cx="12202795" cy="5979795"/>
          </a:xfrm>
        </p:grpSpPr>
        <p:sp>
          <p:nvSpPr>
            <p:cNvPr id="54" name="object 54"/>
            <p:cNvSpPr/>
            <p:nvPr/>
          </p:nvSpPr>
          <p:spPr>
            <a:xfrm>
              <a:off x="1576438" y="566279"/>
              <a:ext cx="10615930" cy="10795"/>
            </a:xfrm>
            <a:custGeom>
              <a:avLst/>
              <a:gdLst/>
              <a:ahLst/>
              <a:cxnLst/>
              <a:rect l="l" t="t" r="r" b="b"/>
              <a:pathLst>
                <a:path w="10615930" h="10795">
                  <a:moveTo>
                    <a:pt x="0" y="10796"/>
                  </a:moveTo>
                  <a:lnTo>
                    <a:pt x="10615320" y="10796"/>
                  </a:lnTo>
                  <a:lnTo>
                    <a:pt x="10615320" y="0"/>
                  </a:lnTo>
                  <a:lnTo>
                    <a:pt x="0" y="0"/>
                  </a:lnTo>
                  <a:lnTo>
                    <a:pt x="0" y="10796"/>
                  </a:lnTo>
                  <a:close/>
                </a:path>
              </a:pathLst>
            </a:custGeom>
            <a:solidFill>
              <a:srgbClr val="FFFFFF"/>
            </a:solidFill>
          </p:spPr>
          <p:txBody>
            <a:bodyPr wrap="square" lIns="0" tIns="0" rIns="0" bIns="0" rtlCol="0"/>
            <a:lstStyle/>
            <a:p>
              <a:endParaRPr/>
            </a:p>
          </p:txBody>
        </p:sp>
        <p:sp>
          <p:nvSpPr>
            <p:cNvPr id="55" name="object 55"/>
            <p:cNvSpPr/>
            <p:nvPr/>
          </p:nvSpPr>
          <p:spPr>
            <a:xfrm>
              <a:off x="1576438" y="566280"/>
              <a:ext cx="10615930" cy="5979795"/>
            </a:xfrm>
            <a:custGeom>
              <a:avLst/>
              <a:gdLst/>
              <a:ahLst/>
              <a:cxnLst/>
              <a:rect l="l" t="t" r="r" b="b"/>
              <a:pathLst>
                <a:path w="10615930" h="5979795">
                  <a:moveTo>
                    <a:pt x="10615320" y="0"/>
                  </a:moveTo>
                  <a:lnTo>
                    <a:pt x="10615320" y="5979604"/>
                  </a:lnTo>
                </a:path>
                <a:path w="10615930" h="5979795">
                  <a:moveTo>
                    <a:pt x="0" y="506882"/>
                  </a:moveTo>
                  <a:lnTo>
                    <a:pt x="0" y="5979604"/>
                  </a:lnTo>
                </a:path>
                <a:path w="10615930" h="5979795">
                  <a:moveTo>
                    <a:pt x="1527835" y="506882"/>
                  </a:moveTo>
                  <a:lnTo>
                    <a:pt x="1527835" y="5979604"/>
                  </a:lnTo>
                </a:path>
                <a:path w="10615930" h="5979795">
                  <a:moveTo>
                    <a:pt x="3286798" y="506882"/>
                  </a:moveTo>
                  <a:lnTo>
                    <a:pt x="3286798" y="5979604"/>
                  </a:lnTo>
                </a:path>
                <a:path w="10615930" h="5979795">
                  <a:moveTo>
                    <a:pt x="5536806" y="506882"/>
                  </a:moveTo>
                  <a:lnTo>
                    <a:pt x="5536806" y="5979604"/>
                  </a:lnTo>
                </a:path>
                <a:path w="10615930" h="5979795">
                  <a:moveTo>
                    <a:pt x="8353437" y="506882"/>
                  </a:moveTo>
                  <a:lnTo>
                    <a:pt x="8353437" y="5979604"/>
                  </a:lnTo>
                </a:path>
              </a:pathLst>
            </a:custGeom>
            <a:ln w="10796">
              <a:solidFill>
                <a:srgbClr val="FFFFFF"/>
              </a:solidFill>
            </a:ln>
          </p:spPr>
          <p:txBody>
            <a:bodyPr wrap="square" lIns="0" tIns="0" rIns="0" bIns="0" rtlCol="0"/>
            <a:lstStyle/>
            <a:p>
              <a:endParaRPr/>
            </a:p>
          </p:txBody>
        </p:sp>
        <p:sp>
          <p:nvSpPr>
            <p:cNvPr id="56" name="object 56"/>
            <p:cNvSpPr/>
            <p:nvPr/>
          </p:nvSpPr>
          <p:spPr>
            <a:xfrm>
              <a:off x="0" y="1538731"/>
              <a:ext cx="1582420" cy="33655"/>
            </a:xfrm>
            <a:custGeom>
              <a:avLst/>
              <a:gdLst/>
              <a:ahLst/>
              <a:cxnLst/>
              <a:rect l="l" t="t" r="r" b="b"/>
              <a:pathLst>
                <a:path w="1582420" h="33655">
                  <a:moveTo>
                    <a:pt x="1581835" y="0"/>
                  </a:moveTo>
                  <a:lnTo>
                    <a:pt x="0" y="0"/>
                  </a:lnTo>
                  <a:lnTo>
                    <a:pt x="0" y="33655"/>
                  </a:lnTo>
                  <a:lnTo>
                    <a:pt x="1581835" y="33655"/>
                  </a:lnTo>
                  <a:lnTo>
                    <a:pt x="1581835" y="0"/>
                  </a:lnTo>
                  <a:close/>
                </a:path>
              </a:pathLst>
            </a:custGeom>
            <a:solidFill>
              <a:srgbClr val="FFFFFF"/>
            </a:solidFill>
          </p:spPr>
          <p:txBody>
            <a:bodyPr wrap="square" lIns="0" tIns="0" rIns="0" bIns="0" rtlCol="0"/>
            <a:lstStyle/>
            <a:p>
              <a:endParaRPr/>
            </a:p>
          </p:txBody>
        </p:sp>
        <p:sp>
          <p:nvSpPr>
            <p:cNvPr id="57" name="object 57"/>
            <p:cNvSpPr/>
            <p:nvPr/>
          </p:nvSpPr>
          <p:spPr>
            <a:xfrm>
              <a:off x="0" y="1538643"/>
              <a:ext cx="0" cy="5007610"/>
            </a:xfrm>
            <a:custGeom>
              <a:avLst/>
              <a:gdLst/>
              <a:ahLst/>
              <a:cxnLst/>
              <a:rect l="l" t="t" r="r" b="b"/>
              <a:pathLst>
                <a:path h="5007609">
                  <a:moveTo>
                    <a:pt x="0" y="0"/>
                  </a:moveTo>
                  <a:lnTo>
                    <a:pt x="0" y="5007241"/>
                  </a:lnTo>
                </a:path>
              </a:pathLst>
            </a:custGeom>
            <a:ln w="10796">
              <a:solidFill>
                <a:srgbClr val="FFFFFF"/>
              </a:solidFill>
            </a:ln>
          </p:spPr>
          <p:txBody>
            <a:bodyPr wrap="square" lIns="0" tIns="0" rIns="0" bIns="0" rtlCol="0"/>
            <a:lstStyle/>
            <a:p>
              <a:endParaRPr/>
            </a:p>
          </p:txBody>
        </p:sp>
        <p:sp>
          <p:nvSpPr>
            <p:cNvPr id="58" name="object 58"/>
            <p:cNvSpPr/>
            <p:nvPr/>
          </p:nvSpPr>
          <p:spPr>
            <a:xfrm>
              <a:off x="0" y="1550161"/>
              <a:ext cx="12192000" cy="4996180"/>
            </a:xfrm>
            <a:custGeom>
              <a:avLst/>
              <a:gdLst/>
              <a:ahLst/>
              <a:cxnLst/>
              <a:rect l="l" t="t" r="r" b="b"/>
              <a:pathLst>
                <a:path w="12192000" h="4996180">
                  <a:moveTo>
                    <a:pt x="12191759" y="4984915"/>
                  </a:moveTo>
                  <a:lnTo>
                    <a:pt x="0" y="4984915"/>
                  </a:lnTo>
                  <a:lnTo>
                    <a:pt x="0" y="4995723"/>
                  </a:lnTo>
                  <a:lnTo>
                    <a:pt x="12191759" y="4995723"/>
                  </a:lnTo>
                  <a:lnTo>
                    <a:pt x="12191759" y="4984915"/>
                  </a:lnTo>
                  <a:close/>
                </a:path>
                <a:path w="12192000" h="4996180">
                  <a:moveTo>
                    <a:pt x="12191759" y="2539441"/>
                  </a:moveTo>
                  <a:lnTo>
                    <a:pt x="0" y="2539441"/>
                  </a:lnTo>
                  <a:lnTo>
                    <a:pt x="0" y="2550249"/>
                  </a:lnTo>
                  <a:lnTo>
                    <a:pt x="12191759" y="2550249"/>
                  </a:lnTo>
                  <a:lnTo>
                    <a:pt x="12191759" y="2539441"/>
                  </a:lnTo>
                  <a:close/>
                </a:path>
                <a:path w="12192000" h="4996180">
                  <a:moveTo>
                    <a:pt x="12191759" y="1269720"/>
                  </a:moveTo>
                  <a:lnTo>
                    <a:pt x="0" y="1269720"/>
                  </a:lnTo>
                  <a:lnTo>
                    <a:pt x="0" y="1280528"/>
                  </a:lnTo>
                  <a:lnTo>
                    <a:pt x="12191759" y="1280528"/>
                  </a:lnTo>
                  <a:lnTo>
                    <a:pt x="12191759" y="1269720"/>
                  </a:lnTo>
                  <a:close/>
                </a:path>
                <a:path w="12192000" h="4996180">
                  <a:moveTo>
                    <a:pt x="12191759" y="0"/>
                  </a:moveTo>
                  <a:lnTo>
                    <a:pt x="1571040" y="0"/>
                  </a:lnTo>
                  <a:lnTo>
                    <a:pt x="1571040" y="10807"/>
                  </a:lnTo>
                  <a:lnTo>
                    <a:pt x="12191759" y="10807"/>
                  </a:lnTo>
                  <a:lnTo>
                    <a:pt x="12191759" y="0"/>
                  </a:lnTo>
                  <a:close/>
                </a:path>
              </a:pathLst>
            </a:custGeom>
            <a:solidFill>
              <a:srgbClr val="FFFFFF"/>
            </a:solidFill>
          </p:spPr>
          <p:txBody>
            <a:bodyPr wrap="square" lIns="0" tIns="0" rIns="0" bIns="0" rtlCol="0"/>
            <a:lstStyle/>
            <a:p>
              <a:endParaRPr/>
            </a:p>
          </p:txBody>
        </p:sp>
      </p:grpSp>
      <p:sp>
        <p:nvSpPr>
          <p:cNvPr id="59" name="object 59"/>
          <p:cNvSpPr txBox="1"/>
          <p:nvPr/>
        </p:nvSpPr>
        <p:spPr>
          <a:xfrm>
            <a:off x="1349895" y="6594294"/>
            <a:ext cx="9491980" cy="191135"/>
          </a:xfrm>
          <a:prstGeom prst="rect">
            <a:avLst/>
          </a:prstGeom>
        </p:spPr>
        <p:txBody>
          <a:bodyPr vert="horz" wrap="square" lIns="0" tIns="0" rIns="0" bIns="0" rtlCol="0">
            <a:spAutoFit/>
          </a:bodyPr>
          <a:lstStyle/>
          <a:p>
            <a:pPr marL="12700">
              <a:lnSpc>
                <a:spcPts val="1335"/>
              </a:lnSpc>
            </a:pPr>
            <a:r>
              <a:rPr sz="1300" b="1" spc="-10" dirty="0">
                <a:solidFill>
                  <a:srgbClr val="FFFFFF"/>
                </a:solidFill>
                <a:latin typeface="Calibri"/>
                <a:cs typeface="Calibri"/>
              </a:rPr>
              <a:t>Instituto</a:t>
            </a:r>
            <a:r>
              <a:rPr sz="1300" b="1" spc="-30" dirty="0">
                <a:solidFill>
                  <a:srgbClr val="FFFFFF"/>
                </a:solidFill>
                <a:latin typeface="Calibri"/>
                <a:cs typeface="Calibri"/>
              </a:rPr>
              <a:t> </a:t>
            </a:r>
            <a:r>
              <a:rPr sz="1300" b="1" dirty="0">
                <a:solidFill>
                  <a:srgbClr val="FFFFFF"/>
                </a:solidFill>
                <a:latin typeface="Calibri"/>
                <a:cs typeface="Calibri"/>
              </a:rPr>
              <a:t>de</a:t>
            </a:r>
            <a:r>
              <a:rPr sz="1300" b="1" spc="-30" dirty="0">
                <a:solidFill>
                  <a:srgbClr val="FFFFFF"/>
                </a:solidFill>
                <a:latin typeface="Calibri"/>
                <a:cs typeface="Calibri"/>
              </a:rPr>
              <a:t> </a:t>
            </a:r>
            <a:r>
              <a:rPr sz="1300" b="1" spc="-20" dirty="0">
                <a:solidFill>
                  <a:srgbClr val="FFFFFF"/>
                </a:solidFill>
                <a:latin typeface="Calibri"/>
                <a:cs typeface="Calibri"/>
              </a:rPr>
              <a:t>Telecomunicações</a:t>
            </a:r>
            <a:r>
              <a:rPr sz="1300" b="1" spc="-30" dirty="0">
                <a:solidFill>
                  <a:srgbClr val="FFFFFF"/>
                </a:solidFill>
                <a:latin typeface="Calibri"/>
                <a:cs typeface="Calibri"/>
              </a:rPr>
              <a:t> </a:t>
            </a:r>
            <a:r>
              <a:rPr sz="1300" b="1" dirty="0">
                <a:solidFill>
                  <a:srgbClr val="FFFFFF"/>
                </a:solidFill>
                <a:latin typeface="Calibri"/>
                <a:cs typeface="Calibri"/>
              </a:rPr>
              <a:t>|</a:t>
            </a:r>
            <a:r>
              <a:rPr sz="1300" b="1" spc="-30" dirty="0">
                <a:solidFill>
                  <a:srgbClr val="FFFFFF"/>
                </a:solidFill>
                <a:latin typeface="Calibri"/>
                <a:cs typeface="Calibri"/>
              </a:rPr>
              <a:t> </a:t>
            </a:r>
            <a:r>
              <a:rPr sz="1300" b="1" dirty="0">
                <a:solidFill>
                  <a:srgbClr val="FFFFFF"/>
                </a:solidFill>
                <a:latin typeface="Calibri"/>
                <a:cs typeface="Calibri"/>
              </a:rPr>
              <a:t>Bairro</a:t>
            </a:r>
            <a:r>
              <a:rPr sz="1300" b="1" spc="-30" dirty="0">
                <a:solidFill>
                  <a:srgbClr val="FFFFFF"/>
                </a:solidFill>
                <a:latin typeface="Calibri"/>
                <a:cs typeface="Calibri"/>
              </a:rPr>
              <a:t> </a:t>
            </a:r>
            <a:r>
              <a:rPr sz="1300" b="1" dirty="0">
                <a:solidFill>
                  <a:srgbClr val="FFFFFF"/>
                </a:solidFill>
                <a:latin typeface="Calibri"/>
                <a:cs typeface="Calibri"/>
              </a:rPr>
              <a:t>dos</a:t>
            </a:r>
            <a:r>
              <a:rPr sz="1300" b="1" spc="-25" dirty="0">
                <a:solidFill>
                  <a:srgbClr val="FFFFFF"/>
                </a:solidFill>
                <a:latin typeface="Calibri"/>
                <a:cs typeface="Calibri"/>
              </a:rPr>
              <a:t> </a:t>
            </a:r>
            <a:r>
              <a:rPr sz="1300" b="1" dirty="0">
                <a:solidFill>
                  <a:srgbClr val="FFFFFF"/>
                </a:solidFill>
                <a:latin typeface="Calibri"/>
                <a:cs typeface="Calibri"/>
              </a:rPr>
              <a:t>CTTs,</a:t>
            </a:r>
            <a:r>
              <a:rPr sz="1300" b="1" spc="250" dirty="0">
                <a:solidFill>
                  <a:srgbClr val="FFFFFF"/>
                </a:solidFill>
                <a:latin typeface="Calibri"/>
                <a:cs typeface="Calibri"/>
              </a:rPr>
              <a:t> </a:t>
            </a:r>
            <a:r>
              <a:rPr sz="1300" b="1" dirty="0">
                <a:solidFill>
                  <a:srgbClr val="FFFFFF"/>
                </a:solidFill>
                <a:latin typeface="Calibri"/>
                <a:cs typeface="Calibri"/>
              </a:rPr>
              <a:t>Km7</a:t>
            </a:r>
            <a:r>
              <a:rPr sz="1300" b="1" spc="-30" dirty="0">
                <a:solidFill>
                  <a:srgbClr val="FFFFFF"/>
                </a:solidFill>
                <a:latin typeface="Calibri"/>
                <a:cs typeface="Calibri"/>
              </a:rPr>
              <a:t> </a:t>
            </a:r>
            <a:r>
              <a:rPr sz="1300" b="1" dirty="0">
                <a:solidFill>
                  <a:srgbClr val="FFFFFF"/>
                </a:solidFill>
                <a:latin typeface="Calibri"/>
                <a:cs typeface="Calibri"/>
              </a:rPr>
              <a:t>–</a:t>
            </a:r>
            <a:r>
              <a:rPr sz="1300" b="1" spc="-25" dirty="0">
                <a:solidFill>
                  <a:srgbClr val="FFFFFF"/>
                </a:solidFill>
                <a:latin typeface="Calibri"/>
                <a:cs typeface="Calibri"/>
              </a:rPr>
              <a:t> </a:t>
            </a:r>
            <a:r>
              <a:rPr sz="1300" b="1" spc="-10" dirty="0">
                <a:solidFill>
                  <a:srgbClr val="FFFFFF"/>
                </a:solidFill>
                <a:latin typeface="Calibri"/>
                <a:cs typeface="Calibri"/>
              </a:rPr>
              <a:t>Luanda/Angola</a:t>
            </a:r>
            <a:r>
              <a:rPr sz="1300" b="1" spc="-30" dirty="0">
                <a:solidFill>
                  <a:srgbClr val="FFFFFF"/>
                </a:solidFill>
                <a:latin typeface="Calibri"/>
                <a:cs typeface="Calibri"/>
              </a:rPr>
              <a:t> </a:t>
            </a:r>
            <a:r>
              <a:rPr sz="1300" b="1" dirty="0">
                <a:solidFill>
                  <a:srgbClr val="FFFFFF"/>
                </a:solidFill>
                <a:latin typeface="Calibri"/>
                <a:cs typeface="Calibri"/>
              </a:rPr>
              <a:t>|</a:t>
            </a:r>
            <a:r>
              <a:rPr sz="1300" b="1" spc="-35" dirty="0">
                <a:solidFill>
                  <a:srgbClr val="FFFFFF"/>
                </a:solidFill>
                <a:latin typeface="Calibri"/>
                <a:cs typeface="Calibri"/>
              </a:rPr>
              <a:t> </a:t>
            </a:r>
            <a:r>
              <a:rPr sz="1300" b="1" spc="-25" dirty="0">
                <a:solidFill>
                  <a:srgbClr val="FFFFFF"/>
                </a:solidFill>
                <a:latin typeface="Calibri"/>
                <a:cs typeface="Calibri"/>
              </a:rPr>
              <a:t>Tel.: </a:t>
            </a:r>
            <a:r>
              <a:rPr sz="1300" b="1" dirty="0">
                <a:solidFill>
                  <a:srgbClr val="FFFFFF"/>
                </a:solidFill>
                <a:latin typeface="Calibri"/>
                <a:cs typeface="Calibri"/>
              </a:rPr>
              <a:t>940747200</a:t>
            </a:r>
            <a:r>
              <a:rPr sz="1300" b="1" spc="-25" dirty="0">
                <a:solidFill>
                  <a:srgbClr val="FFFFFF"/>
                </a:solidFill>
                <a:latin typeface="Calibri"/>
                <a:cs typeface="Calibri"/>
              </a:rPr>
              <a:t> </a:t>
            </a:r>
            <a:r>
              <a:rPr sz="1300" b="1" dirty="0">
                <a:solidFill>
                  <a:srgbClr val="FFFFFF"/>
                </a:solidFill>
                <a:latin typeface="Calibri"/>
                <a:cs typeface="Calibri"/>
              </a:rPr>
              <a:t>|</a:t>
            </a:r>
            <a:r>
              <a:rPr sz="1300" b="1" spc="-30" dirty="0">
                <a:solidFill>
                  <a:srgbClr val="FFFFFF"/>
                </a:solidFill>
                <a:latin typeface="Calibri"/>
                <a:cs typeface="Calibri"/>
              </a:rPr>
              <a:t> E-</a:t>
            </a:r>
            <a:r>
              <a:rPr sz="1300" b="1" dirty="0">
                <a:solidFill>
                  <a:srgbClr val="FFFFFF"/>
                </a:solidFill>
                <a:latin typeface="Calibri"/>
                <a:cs typeface="Calibri"/>
              </a:rPr>
              <a:t>mail:</a:t>
            </a:r>
            <a:r>
              <a:rPr sz="1300" b="1" spc="-25" dirty="0">
                <a:solidFill>
                  <a:srgbClr val="FFFFFF"/>
                </a:solidFill>
                <a:latin typeface="Calibri"/>
                <a:cs typeface="Calibri"/>
              </a:rPr>
              <a:t> </a:t>
            </a:r>
            <a:r>
              <a:rPr sz="1300" b="1" spc="-10" dirty="0">
                <a:solidFill>
                  <a:srgbClr val="FFFFFF"/>
                </a:solidFill>
                <a:latin typeface="Calibri"/>
                <a:cs typeface="Calibri"/>
                <a:hlinkClick r:id="rId2"/>
              </a:rPr>
              <a:t>itel.geral@gmail.com</a:t>
            </a:r>
            <a:r>
              <a:rPr sz="1300" b="1" spc="-25" dirty="0">
                <a:solidFill>
                  <a:srgbClr val="FFFFFF"/>
                </a:solidFill>
                <a:latin typeface="Calibri"/>
                <a:cs typeface="Calibri"/>
              </a:rPr>
              <a:t> </a:t>
            </a:r>
            <a:r>
              <a:rPr sz="1300" b="1" dirty="0">
                <a:solidFill>
                  <a:srgbClr val="FFFFFF"/>
                </a:solidFill>
                <a:latin typeface="Calibri"/>
                <a:cs typeface="Calibri"/>
              </a:rPr>
              <a:t>|</a:t>
            </a:r>
            <a:r>
              <a:rPr sz="1300" b="1" spc="-35" dirty="0">
                <a:solidFill>
                  <a:srgbClr val="FFFFFF"/>
                </a:solidFill>
                <a:latin typeface="Calibri"/>
                <a:cs typeface="Calibri"/>
              </a:rPr>
              <a:t> </a:t>
            </a:r>
            <a:r>
              <a:rPr sz="1300" b="1" spc="-10" dirty="0">
                <a:solidFill>
                  <a:srgbClr val="FFFFFF"/>
                </a:solidFill>
                <a:latin typeface="Calibri"/>
                <a:cs typeface="Calibri"/>
                <a:hlinkClick r:id="rId3"/>
              </a:rPr>
              <a:t>www.itel.gov.ao</a:t>
            </a:r>
            <a:endParaRPr sz="1300">
              <a:latin typeface="Calibri"/>
              <a:cs typeface="Calibri"/>
            </a:endParaRPr>
          </a:p>
        </p:txBody>
      </p:sp>
    </p:spTree>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46" y="124567"/>
            <a:ext cx="707625" cy="584915"/>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32D719A2-ADF8-4C7C-8DB2-59034B4D8783}"/>
              </a:ext>
            </a:extLst>
          </p:cNvPr>
          <p:cNvSpPr/>
          <p:nvPr/>
        </p:nvSpPr>
        <p:spPr>
          <a:xfrm>
            <a:off x="3580247" y="709482"/>
            <a:ext cx="5031506" cy="523220"/>
          </a:xfrm>
          <a:prstGeom prst="rect">
            <a:avLst/>
          </a:prstGeom>
        </p:spPr>
        <p:txBody>
          <a:bodyPr wrap="none">
            <a:spAutoFit/>
          </a:bodyPr>
          <a:lstStyle/>
          <a:p>
            <a:r>
              <a:rPr lang="pt-BR" sz="2800" b="1" dirty="0">
                <a:solidFill>
                  <a:srgbClr val="1F3763"/>
                </a:solidFill>
                <a:latin typeface="Times New Roman"/>
                <a:cs typeface="Times New Roman"/>
              </a:rPr>
              <a:t>G</a:t>
            </a:r>
            <a:r>
              <a:rPr lang="pt-BR" sz="2800" b="1" spc="-20" dirty="0">
                <a:solidFill>
                  <a:srgbClr val="1F3763"/>
                </a:solidFill>
                <a:latin typeface="Times New Roman"/>
                <a:cs typeface="Times New Roman"/>
              </a:rPr>
              <a:t> </a:t>
            </a:r>
            <a:r>
              <a:rPr lang="pt-BR" sz="2800" b="1" dirty="0">
                <a:solidFill>
                  <a:srgbClr val="1F3763"/>
                </a:solidFill>
                <a:latin typeface="Times New Roman"/>
                <a:cs typeface="Times New Roman"/>
              </a:rPr>
              <a:t>=</a:t>
            </a:r>
            <a:r>
              <a:rPr lang="pt-BR" sz="2800" b="1" spc="-20" dirty="0">
                <a:solidFill>
                  <a:srgbClr val="1F3763"/>
                </a:solidFill>
                <a:latin typeface="Times New Roman"/>
                <a:cs typeface="Times New Roman"/>
              </a:rPr>
              <a:t> </a:t>
            </a:r>
            <a:r>
              <a:rPr lang="pt-BR" sz="2800" b="1" dirty="0">
                <a:solidFill>
                  <a:srgbClr val="1F3763"/>
                </a:solidFill>
                <a:latin typeface="Times New Roman"/>
                <a:cs typeface="Times New Roman"/>
              </a:rPr>
              <a:t>10</a:t>
            </a:r>
            <a:r>
              <a:rPr lang="pt-BR" sz="2800" b="1" spc="-20" dirty="0">
                <a:solidFill>
                  <a:srgbClr val="1F3763"/>
                </a:solidFill>
                <a:latin typeface="Times New Roman"/>
                <a:cs typeface="Times New Roman"/>
              </a:rPr>
              <a:t> </a:t>
            </a:r>
            <a:r>
              <a:rPr lang="pt-BR" sz="2800" b="1" dirty="0">
                <a:solidFill>
                  <a:srgbClr val="1F3763"/>
                </a:solidFill>
                <a:latin typeface="Times New Roman"/>
                <a:cs typeface="Times New Roman"/>
              </a:rPr>
              <a:t>log(N)</a:t>
            </a:r>
            <a:r>
              <a:rPr lang="pt-BR" sz="2800" b="1" spc="-15" dirty="0">
                <a:solidFill>
                  <a:srgbClr val="1F3763"/>
                </a:solidFill>
                <a:latin typeface="Times New Roman"/>
                <a:cs typeface="Times New Roman"/>
              </a:rPr>
              <a:t> </a:t>
            </a:r>
            <a:r>
              <a:rPr lang="pt-BR" sz="2800" b="1" dirty="0">
                <a:solidFill>
                  <a:srgbClr val="1F3763"/>
                </a:solidFill>
                <a:latin typeface="Times New Roman"/>
                <a:cs typeface="Times New Roman"/>
              </a:rPr>
              <a:t>+</a:t>
            </a:r>
            <a:r>
              <a:rPr lang="pt-BR" sz="2800" b="1" spc="-20" dirty="0">
                <a:solidFill>
                  <a:srgbClr val="1F3763"/>
                </a:solidFill>
                <a:latin typeface="Times New Roman"/>
                <a:cs typeface="Times New Roman"/>
              </a:rPr>
              <a:t> </a:t>
            </a:r>
            <a:r>
              <a:rPr lang="pt-BR" sz="2800" b="1" dirty="0">
                <a:solidFill>
                  <a:srgbClr val="1F3763"/>
                </a:solidFill>
                <a:latin typeface="Times New Roman"/>
                <a:cs typeface="Times New Roman"/>
              </a:rPr>
              <a:t>10</a:t>
            </a:r>
            <a:r>
              <a:rPr lang="pt-BR" sz="2800" b="1" spc="-20" dirty="0">
                <a:solidFill>
                  <a:srgbClr val="1F3763"/>
                </a:solidFill>
                <a:latin typeface="Times New Roman"/>
                <a:cs typeface="Times New Roman"/>
              </a:rPr>
              <a:t> </a:t>
            </a:r>
            <a:r>
              <a:rPr lang="pt-BR" sz="2800" b="1" dirty="0">
                <a:solidFill>
                  <a:srgbClr val="1F3763"/>
                </a:solidFill>
                <a:latin typeface="Times New Roman"/>
                <a:cs typeface="Times New Roman"/>
              </a:rPr>
              <a:t>log(D)</a:t>
            </a:r>
            <a:r>
              <a:rPr lang="pt-BR" sz="2800" b="1" spc="-15" dirty="0">
                <a:solidFill>
                  <a:srgbClr val="1F3763"/>
                </a:solidFill>
                <a:latin typeface="Times New Roman"/>
                <a:cs typeface="Times New Roman"/>
              </a:rPr>
              <a:t> </a:t>
            </a:r>
            <a:r>
              <a:rPr lang="pt-BR" sz="2800" b="1" dirty="0">
                <a:solidFill>
                  <a:srgbClr val="1F3763"/>
                </a:solidFill>
                <a:latin typeface="Times New Roman"/>
                <a:cs typeface="Times New Roman"/>
              </a:rPr>
              <a:t>+</a:t>
            </a:r>
            <a:r>
              <a:rPr lang="pt-BR" sz="2800" b="1" spc="-20" dirty="0">
                <a:solidFill>
                  <a:srgbClr val="1F3763"/>
                </a:solidFill>
                <a:latin typeface="Times New Roman"/>
                <a:cs typeface="Times New Roman"/>
              </a:rPr>
              <a:t> 2.15</a:t>
            </a:r>
            <a:endParaRPr lang="pt-PT" sz="2800" dirty="0"/>
          </a:p>
        </p:txBody>
      </p:sp>
      <p:sp>
        <p:nvSpPr>
          <p:cNvPr id="12" name="object 3">
            <a:extLst>
              <a:ext uri="{FF2B5EF4-FFF2-40B4-BE49-F238E27FC236}">
                <a16:creationId xmlns:a16="http://schemas.microsoft.com/office/drawing/2014/main" id="{E78B4071-2C2E-4CEE-BA4F-A18665F3BA2B}"/>
              </a:ext>
            </a:extLst>
          </p:cNvPr>
          <p:cNvSpPr txBox="1"/>
          <p:nvPr/>
        </p:nvSpPr>
        <p:spPr>
          <a:xfrm>
            <a:off x="508358" y="1504808"/>
            <a:ext cx="6527800" cy="874598"/>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1F3763"/>
                </a:solidFill>
                <a:latin typeface="Times New Roman"/>
                <a:cs typeface="Times New Roman"/>
              </a:rPr>
              <a:t>Largura</a:t>
            </a:r>
            <a:r>
              <a:rPr sz="2800" b="1" spc="-25" dirty="0">
                <a:solidFill>
                  <a:srgbClr val="1F3763"/>
                </a:solidFill>
                <a:latin typeface="Times New Roman"/>
                <a:cs typeface="Times New Roman"/>
              </a:rPr>
              <a:t> </a:t>
            </a:r>
            <a:r>
              <a:rPr sz="2800" b="1" dirty="0">
                <a:solidFill>
                  <a:srgbClr val="1F3763"/>
                </a:solidFill>
                <a:latin typeface="Times New Roman"/>
                <a:cs typeface="Times New Roman"/>
              </a:rPr>
              <a:t>de</a:t>
            </a:r>
            <a:r>
              <a:rPr sz="2800" b="1" spc="-30" dirty="0">
                <a:solidFill>
                  <a:srgbClr val="1F3763"/>
                </a:solidFill>
                <a:latin typeface="Times New Roman"/>
                <a:cs typeface="Times New Roman"/>
              </a:rPr>
              <a:t> </a:t>
            </a:r>
            <a:r>
              <a:rPr sz="2800" b="1" dirty="0">
                <a:solidFill>
                  <a:srgbClr val="1F3763"/>
                </a:solidFill>
                <a:latin typeface="Times New Roman"/>
                <a:cs typeface="Times New Roman"/>
              </a:rPr>
              <a:t>banda:</a:t>
            </a:r>
            <a:r>
              <a:rPr sz="2800" b="1" spc="-20" dirty="0">
                <a:solidFill>
                  <a:srgbClr val="1F3763"/>
                </a:solidFill>
                <a:latin typeface="Times New Roman"/>
                <a:cs typeface="Times New Roman"/>
              </a:rPr>
              <a:t> </a:t>
            </a:r>
            <a:r>
              <a:rPr sz="2800" dirty="0">
                <a:solidFill>
                  <a:srgbClr val="1F3763"/>
                </a:solidFill>
                <a:latin typeface="Times New Roman"/>
                <a:cs typeface="Times New Roman"/>
              </a:rPr>
              <a:t>É</a:t>
            </a:r>
            <a:r>
              <a:rPr sz="2800" spc="-30" dirty="0">
                <a:solidFill>
                  <a:srgbClr val="1F3763"/>
                </a:solidFill>
                <a:latin typeface="Times New Roman"/>
                <a:cs typeface="Times New Roman"/>
              </a:rPr>
              <a:t> </a:t>
            </a:r>
            <a:r>
              <a:rPr sz="2800" dirty="0">
                <a:solidFill>
                  <a:srgbClr val="1F3763"/>
                </a:solidFill>
                <a:latin typeface="Times New Roman"/>
                <a:cs typeface="Times New Roman"/>
              </a:rPr>
              <a:t>calculada</a:t>
            </a:r>
            <a:r>
              <a:rPr sz="2800" spc="-25" dirty="0">
                <a:solidFill>
                  <a:srgbClr val="1F3763"/>
                </a:solidFill>
                <a:latin typeface="Times New Roman"/>
                <a:cs typeface="Times New Roman"/>
              </a:rPr>
              <a:t> </a:t>
            </a:r>
            <a:r>
              <a:rPr sz="2800" dirty="0">
                <a:solidFill>
                  <a:srgbClr val="1F3763"/>
                </a:solidFill>
                <a:latin typeface="Times New Roman"/>
                <a:cs typeface="Times New Roman"/>
              </a:rPr>
              <a:t>pela</a:t>
            </a:r>
            <a:r>
              <a:rPr sz="2800" spc="-25" dirty="0">
                <a:solidFill>
                  <a:srgbClr val="1F3763"/>
                </a:solidFill>
                <a:latin typeface="Times New Roman"/>
                <a:cs typeface="Times New Roman"/>
              </a:rPr>
              <a:t> </a:t>
            </a:r>
            <a:r>
              <a:rPr sz="2800" dirty="0">
                <a:solidFill>
                  <a:srgbClr val="1F3763"/>
                </a:solidFill>
                <a:latin typeface="Times New Roman"/>
                <a:cs typeface="Times New Roman"/>
              </a:rPr>
              <a:t>seguinte</a:t>
            </a:r>
            <a:r>
              <a:rPr sz="2800" spc="-25" dirty="0">
                <a:solidFill>
                  <a:srgbClr val="1F3763"/>
                </a:solidFill>
                <a:latin typeface="Times New Roman"/>
                <a:cs typeface="Times New Roman"/>
              </a:rPr>
              <a:t> </a:t>
            </a:r>
            <a:r>
              <a:rPr sz="2800" spc="-10" dirty="0">
                <a:solidFill>
                  <a:srgbClr val="1F3763"/>
                </a:solidFill>
                <a:latin typeface="Times New Roman"/>
                <a:cs typeface="Times New Roman"/>
              </a:rPr>
              <a:t>fórmula:</a:t>
            </a:r>
            <a:endParaRPr sz="2800" dirty="0">
              <a:latin typeface="Times New Roman"/>
              <a:cs typeface="Times New Roman"/>
            </a:endParaRPr>
          </a:p>
        </p:txBody>
      </p:sp>
      <p:sp>
        <p:nvSpPr>
          <p:cNvPr id="13" name="object 4">
            <a:extLst>
              <a:ext uri="{FF2B5EF4-FFF2-40B4-BE49-F238E27FC236}">
                <a16:creationId xmlns:a16="http://schemas.microsoft.com/office/drawing/2014/main" id="{FE87F154-0944-4362-BCF5-660F9A132B88}"/>
              </a:ext>
            </a:extLst>
          </p:cNvPr>
          <p:cNvSpPr txBox="1"/>
          <p:nvPr/>
        </p:nvSpPr>
        <p:spPr>
          <a:xfrm>
            <a:off x="2511381" y="2651512"/>
            <a:ext cx="3410460" cy="566822"/>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1F3763"/>
                </a:solidFill>
                <a:latin typeface="Times New Roman"/>
                <a:cs typeface="Times New Roman"/>
              </a:rPr>
              <a:t>BW</a:t>
            </a:r>
            <a:r>
              <a:rPr sz="3600" b="1" spc="-60" dirty="0">
                <a:solidFill>
                  <a:srgbClr val="1F3763"/>
                </a:solidFill>
                <a:latin typeface="Times New Roman"/>
                <a:cs typeface="Times New Roman"/>
              </a:rPr>
              <a:t> </a:t>
            </a:r>
            <a:r>
              <a:rPr sz="3600" b="1" dirty="0">
                <a:solidFill>
                  <a:srgbClr val="1F3763"/>
                </a:solidFill>
                <a:latin typeface="Times New Roman"/>
                <a:cs typeface="Times New Roman"/>
              </a:rPr>
              <a:t>=</a:t>
            </a:r>
            <a:r>
              <a:rPr sz="3600" b="1" spc="-5" dirty="0">
                <a:solidFill>
                  <a:srgbClr val="1F3763"/>
                </a:solidFill>
                <a:latin typeface="Times New Roman"/>
                <a:cs typeface="Times New Roman"/>
              </a:rPr>
              <a:t> </a:t>
            </a:r>
            <a:r>
              <a:rPr sz="3600" b="1" dirty="0">
                <a:solidFill>
                  <a:srgbClr val="1F3763"/>
                </a:solidFill>
                <a:latin typeface="Times New Roman"/>
                <a:cs typeface="Times New Roman"/>
              </a:rPr>
              <a:t>0.25 λ</a:t>
            </a:r>
            <a:r>
              <a:rPr sz="3600" b="1" spc="-5" dirty="0">
                <a:solidFill>
                  <a:srgbClr val="1F3763"/>
                </a:solidFill>
                <a:latin typeface="Times New Roman"/>
                <a:cs typeface="Times New Roman"/>
              </a:rPr>
              <a:t> </a:t>
            </a:r>
            <a:r>
              <a:rPr sz="3600" b="1" dirty="0">
                <a:solidFill>
                  <a:srgbClr val="1F3763"/>
                </a:solidFill>
                <a:latin typeface="Times New Roman"/>
                <a:cs typeface="Times New Roman"/>
              </a:rPr>
              <a:t>/ </a:t>
            </a:r>
            <a:r>
              <a:rPr sz="3600" b="1" spc="-50" dirty="0">
                <a:solidFill>
                  <a:srgbClr val="1F3763"/>
                </a:solidFill>
                <a:latin typeface="Times New Roman"/>
                <a:cs typeface="Times New Roman"/>
              </a:rPr>
              <a:t>N</a:t>
            </a:r>
            <a:endParaRPr sz="3600" dirty="0">
              <a:latin typeface="Times New Roman"/>
              <a:cs typeface="Times New Roman"/>
            </a:endParaRPr>
          </a:p>
        </p:txBody>
      </p:sp>
      <p:sp>
        <p:nvSpPr>
          <p:cNvPr id="14" name="object 5">
            <a:extLst>
              <a:ext uri="{FF2B5EF4-FFF2-40B4-BE49-F238E27FC236}">
                <a16:creationId xmlns:a16="http://schemas.microsoft.com/office/drawing/2014/main" id="{A3D667E2-DAAB-479A-A976-CB11383DB354}"/>
              </a:ext>
            </a:extLst>
          </p:cNvPr>
          <p:cNvSpPr txBox="1"/>
          <p:nvPr/>
        </p:nvSpPr>
        <p:spPr>
          <a:xfrm>
            <a:off x="537784" y="3429000"/>
            <a:ext cx="6084926" cy="2470869"/>
          </a:xfrm>
          <a:prstGeom prst="rect">
            <a:avLst/>
          </a:prstGeom>
        </p:spPr>
        <p:txBody>
          <a:bodyPr vert="horz" wrap="square" lIns="0" tIns="12700" rIns="0" bIns="0" rtlCol="0">
            <a:spAutoFit/>
          </a:bodyPr>
          <a:lstStyle/>
          <a:p>
            <a:pPr marL="796925" marR="5080" indent="-784860">
              <a:lnSpc>
                <a:spcPct val="107000"/>
              </a:lnSpc>
              <a:spcBef>
                <a:spcPts val="100"/>
              </a:spcBef>
            </a:pPr>
            <a:r>
              <a:rPr sz="2800" b="1" dirty="0">
                <a:solidFill>
                  <a:srgbClr val="1F3763"/>
                </a:solidFill>
                <a:latin typeface="Times New Roman"/>
                <a:cs typeface="Times New Roman"/>
              </a:rPr>
              <a:t>Diretividade:</a:t>
            </a:r>
            <a:r>
              <a:rPr sz="2800" b="1" spc="-15" dirty="0">
                <a:solidFill>
                  <a:srgbClr val="1F3763"/>
                </a:solidFill>
                <a:latin typeface="Times New Roman"/>
                <a:cs typeface="Times New Roman"/>
              </a:rPr>
              <a:t> </a:t>
            </a:r>
            <a:r>
              <a:rPr sz="2800" dirty="0">
                <a:solidFill>
                  <a:srgbClr val="1F3763"/>
                </a:solidFill>
                <a:latin typeface="Times New Roman"/>
                <a:cs typeface="Times New Roman"/>
              </a:rPr>
              <a:t>É</a:t>
            </a:r>
            <a:r>
              <a:rPr sz="2800" spc="-20" dirty="0">
                <a:solidFill>
                  <a:srgbClr val="1F3763"/>
                </a:solidFill>
                <a:latin typeface="Times New Roman"/>
                <a:cs typeface="Times New Roman"/>
              </a:rPr>
              <a:t> </a:t>
            </a:r>
            <a:r>
              <a:rPr sz="2800" dirty="0">
                <a:solidFill>
                  <a:srgbClr val="1F3763"/>
                </a:solidFill>
                <a:latin typeface="Times New Roman"/>
                <a:cs typeface="Times New Roman"/>
              </a:rPr>
              <a:t>medida</a:t>
            </a:r>
            <a:r>
              <a:rPr sz="2800" spc="-20" dirty="0">
                <a:solidFill>
                  <a:srgbClr val="1F3763"/>
                </a:solidFill>
                <a:latin typeface="Times New Roman"/>
                <a:cs typeface="Times New Roman"/>
              </a:rPr>
              <a:t> </a:t>
            </a:r>
            <a:r>
              <a:rPr sz="2800" dirty="0">
                <a:solidFill>
                  <a:srgbClr val="1F3763"/>
                </a:solidFill>
                <a:latin typeface="Times New Roman"/>
                <a:cs typeface="Times New Roman"/>
              </a:rPr>
              <a:t>em</a:t>
            </a:r>
            <a:r>
              <a:rPr sz="2800" spc="-10" dirty="0">
                <a:solidFill>
                  <a:srgbClr val="1F3763"/>
                </a:solidFill>
                <a:latin typeface="Times New Roman"/>
                <a:cs typeface="Times New Roman"/>
              </a:rPr>
              <a:t> </a:t>
            </a:r>
            <a:r>
              <a:rPr sz="2800" dirty="0">
                <a:solidFill>
                  <a:srgbClr val="1F3763"/>
                </a:solidFill>
                <a:latin typeface="Times New Roman"/>
                <a:cs typeface="Times New Roman"/>
              </a:rPr>
              <a:t>dB,</a:t>
            </a:r>
            <a:r>
              <a:rPr sz="2800" spc="-15" dirty="0">
                <a:solidFill>
                  <a:srgbClr val="1F3763"/>
                </a:solidFill>
                <a:latin typeface="Times New Roman"/>
                <a:cs typeface="Times New Roman"/>
              </a:rPr>
              <a:t> </a:t>
            </a:r>
            <a:r>
              <a:rPr sz="2800" dirty="0">
                <a:solidFill>
                  <a:srgbClr val="1F3763"/>
                </a:solidFill>
                <a:latin typeface="Times New Roman"/>
                <a:cs typeface="Times New Roman"/>
              </a:rPr>
              <a:t>calculada</a:t>
            </a:r>
            <a:r>
              <a:rPr sz="2800" spc="-15" dirty="0">
                <a:solidFill>
                  <a:srgbClr val="1F3763"/>
                </a:solidFill>
                <a:latin typeface="Times New Roman"/>
                <a:cs typeface="Times New Roman"/>
              </a:rPr>
              <a:t> </a:t>
            </a:r>
            <a:r>
              <a:rPr sz="2800" spc="-20" dirty="0">
                <a:solidFill>
                  <a:srgbClr val="1F3763"/>
                </a:solidFill>
                <a:latin typeface="Times New Roman"/>
                <a:cs typeface="Times New Roman"/>
              </a:rPr>
              <a:t>pela </a:t>
            </a:r>
            <a:r>
              <a:rPr sz="2800" dirty="0">
                <a:solidFill>
                  <a:srgbClr val="1F3763"/>
                </a:solidFill>
                <a:latin typeface="Times New Roman"/>
                <a:cs typeface="Times New Roman"/>
              </a:rPr>
              <a:t>seguinte</a:t>
            </a:r>
            <a:r>
              <a:rPr sz="2800" spc="-40" dirty="0">
                <a:solidFill>
                  <a:srgbClr val="1F3763"/>
                </a:solidFill>
                <a:latin typeface="Times New Roman"/>
                <a:cs typeface="Times New Roman"/>
              </a:rPr>
              <a:t> </a:t>
            </a:r>
            <a:r>
              <a:rPr sz="2800" spc="-10" dirty="0" err="1">
                <a:solidFill>
                  <a:srgbClr val="1F3763"/>
                </a:solidFill>
                <a:latin typeface="Times New Roman"/>
                <a:cs typeface="Times New Roman"/>
              </a:rPr>
              <a:t>fórmula</a:t>
            </a:r>
            <a:r>
              <a:rPr sz="2800" spc="-10" dirty="0">
                <a:solidFill>
                  <a:srgbClr val="1F3763"/>
                </a:solidFill>
                <a:latin typeface="Times New Roman"/>
                <a:cs typeface="Times New Roman"/>
              </a:rPr>
              <a:t>:</a:t>
            </a:r>
            <a:endParaRPr lang="pt-BR" sz="2800" spc="-10" dirty="0">
              <a:latin typeface="Times New Roman"/>
              <a:cs typeface="Times New Roman"/>
            </a:endParaRPr>
          </a:p>
          <a:p>
            <a:pPr marL="796925" marR="5080" indent="-784860">
              <a:lnSpc>
                <a:spcPct val="107000"/>
              </a:lnSpc>
              <a:spcBef>
                <a:spcPts val="100"/>
              </a:spcBef>
            </a:pPr>
            <a:r>
              <a:rPr lang="pt-BR" sz="2800" b="1" spc="-10" dirty="0">
                <a:solidFill>
                  <a:srgbClr val="1F3763"/>
                </a:solidFill>
                <a:latin typeface="Times New Roman"/>
                <a:cs typeface="Times New Roman"/>
              </a:rPr>
              <a:t>             </a:t>
            </a:r>
          </a:p>
          <a:p>
            <a:pPr marL="796925" marR="5080" indent="-784860">
              <a:lnSpc>
                <a:spcPct val="107000"/>
              </a:lnSpc>
              <a:spcBef>
                <a:spcPts val="100"/>
              </a:spcBef>
            </a:pPr>
            <a:r>
              <a:rPr lang="pt-BR" sz="2800" b="1" spc="-10" dirty="0">
                <a:solidFill>
                  <a:srgbClr val="1F3763"/>
                </a:solidFill>
                <a:latin typeface="Times New Roman"/>
                <a:cs typeface="Times New Roman"/>
              </a:rPr>
              <a:t>                        </a:t>
            </a:r>
            <a:r>
              <a:rPr sz="3600" b="1" dirty="0">
                <a:solidFill>
                  <a:srgbClr val="1F3763"/>
                </a:solidFill>
                <a:latin typeface="Times New Roman"/>
                <a:cs typeface="Times New Roman"/>
              </a:rPr>
              <a:t>D</a:t>
            </a:r>
            <a:r>
              <a:rPr sz="3600" b="1" spc="-15" dirty="0">
                <a:solidFill>
                  <a:srgbClr val="1F3763"/>
                </a:solidFill>
                <a:latin typeface="Times New Roman"/>
                <a:cs typeface="Times New Roman"/>
              </a:rPr>
              <a:t> </a:t>
            </a:r>
            <a:r>
              <a:rPr sz="3600" b="1" dirty="0">
                <a:solidFill>
                  <a:srgbClr val="1F3763"/>
                </a:solidFill>
                <a:latin typeface="Times New Roman"/>
                <a:cs typeface="Times New Roman"/>
              </a:rPr>
              <a:t>=</a:t>
            </a:r>
            <a:r>
              <a:rPr sz="3600" b="1" spc="-10" dirty="0">
                <a:solidFill>
                  <a:srgbClr val="1F3763"/>
                </a:solidFill>
                <a:latin typeface="Times New Roman"/>
                <a:cs typeface="Times New Roman"/>
              </a:rPr>
              <a:t> </a:t>
            </a:r>
            <a:r>
              <a:rPr sz="3600" b="1" dirty="0">
                <a:solidFill>
                  <a:srgbClr val="1F3763"/>
                </a:solidFill>
                <a:latin typeface="Times New Roman"/>
                <a:cs typeface="Times New Roman"/>
              </a:rPr>
              <a:t>10</a:t>
            </a:r>
            <a:r>
              <a:rPr sz="3600" b="1" spc="-10" dirty="0">
                <a:solidFill>
                  <a:srgbClr val="1F3763"/>
                </a:solidFill>
                <a:latin typeface="Times New Roman"/>
                <a:cs typeface="Times New Roman"/>
              </a:rPr>
              <a:t> log(N^2)</a:t>
            </a:r>
            <a:endParaRPr sz="3600" dirty="0">
              <a:latin typeface="Times New Roman"/>
              <a:cs typeface="Times New Roman"/>
            </a:endParaRPr>
          </a:p>
          <a:p>
            <a:pPr marL="2785110">
              <a:lnSpc>
                <a:spcPct val="100000"/>
              </a:lnSpc>
              <a:spcBef>
                <a:spcPts val="200"/>
              </a:spcBef>
            </a:pPr>
            <a:r>
              <a:rPr sz="2800" spc="-50" dirty="0">
                <a:solidFill>
                  <a:srgbClr val="1F3763"/>
                </a:solidFill>
                <a:latin typeface="Times New Roman"/>
                <a:cs typeface="Times New Roman"/>
              </a:rPr>
              <a:t>.</a:t>
            </a:r>
            <a:endParaRPr sz="2800" dirty="0">
              <a:latin typeface="Times New Roman"/>
              <a:cs typeface="Times New Roman"/>
            </a:endParaRPr>
          </a:p>
        </p:txBody>
      </p:sp>
      <p:sp>
        <p:nvSpPr>
          <p:cNvPr id="15" name="object 6">
            <a:extLst>
              <a:ext uri="{FF2B5EF4-FFF2-40B4-BE49-F238E27FC236}">
                <a16:creationId xmlns:a16="http://schemas.microsoft.com/office/drawing/2014/main" id="{08A6E91C-D7CC-4A64-B881-98BF125A724F}"/>
              </a:ext>
            </a:extLst>
          </p:cNvPr>
          <p:cNvSpPr txBox="1"/>
          <p:nvPr/>
        </p:nvSpPr>
        <p:spPr>
          <a:xfrm>
            <a:off x="7418923" y="1534943"/>
            <a:ext cx="4272915" cy="1644296"/>
          </a:xfrm>
          <a:prstGeom prst="rect">
            <a:avLst/>
          </a:prstGeom>
        </p:spPr>
        <p:txBody>
          <a:bodyPr vert="horz" wrap="square" lIns="0" tIns="64135" rIns="0" bIns="0" rtlCol="0">
            <a:spAutoFit/>
          </a:bodyPr>
          <a:lstStyle/>
          <a:p>
            <a:pPr marL="12700">
              <a:lnSpc>
                <a:spcPct val="100000"/>
              </a:lnSpc>
              <a:spcBef>
                <a:spcPts val="505"/>
              </a:spcBef>
            </a:pPr>
            <a:r>
              <a:rPr sz="2400" spc="-10" dirty="0">
                <a:solidFill>
                  <a:srgbClr val="1F3763"/>
                </a:solidFill>
                <a:latin typeface="Times New Roman"/>
                <a:cs typeface="Times New Roman"/>
              </a:rPr>
              <a:t>Onde:</a:t>
            </a:r>
            <a:endParaRPr sz="2400" dirty="0">
              <a:latin typeface="Times New Roman"/>
              <a:cs typeface="Times New Roman"/>
            </a:endParaRPr>
          </a:p>
          <a:p>
            <a:pPr marL="509270" marR="5080">
              <a:lnSpc>
                <a:spcPct val="107000"/>
              </a:lnSpc>
              <a:spcBef>
                <a:spcPts val="240"/>
              </a:spcBef>
            </a:pPr>
            <a:r>
              <a:rPr sz="2400" b="1" dirty="0">
                <a:solidFill>
                  <a:srgbClr val="1F3763"/>
                </a:solidFill>
                <a:latin typeface="Times New Roman"/>
                <a:cs typeface="Times New Roman"/>
              </a:rPr>
              <a:t>N</a:t>
            </a:r>
            <a:r>
              <a:rPr sz="2400" dirty="0">
                <a:solidFill>
                  <a:srgbClr val="1F3763"/>
                </a:solidFill>
                <a:latin typeface="Times New Roman"/>
                <a:cs typeface="Times New Roman"/>
              </a:rPr>
              <a:t> é o</a:t>
            </a:r>
            <a:r>
              <a:rPr sz="2400" spc="5" dirty="0">
                <a:solidFill>
                  <a:srgbClr val="1F3763"/>
                </a:solidFill>
                <a:latin typeface="Times New Roman"/>
                <a:cs typeface="Times New Roman"/>
              </a:rPr>
              <a:t> </a:t>
            </a:r>
            <a:r>
              <a:rPr sz="2400" dirty="0">
                <a:solidFill>
                  <a:srgbClr val="1F3763"/>
                </a:solidFill>
                <a:latin typeface="Times New Roman"/>
                <a:cs typeface="Times New Roman"/>
              </a:rPr>
              <a:t>número</a:t>
            </a:r>
            <a:r>
              <a:rPr sz="2400" spc="10" dirty="0">
                <a:solidFill>
                  <a:srgbClr val="1F3763"/>
                </a:solidFill>
                <a:latin typeface="Times New Roman"/>
                <a:cs typeface="Times New Roman"/>
              </a:rPr>
              <a:t> </a:t>
            </a:r>
            <a:r>
              <a:rPr sz="2400" dirty="0">
                <a:solidFill>
                  <a:srgbClr val="1F3763"/>
                </a:solidFill>
                <a:latin typeface="Times New Roman"/>
                <a:cs typeface="Times New Roman"/>
              </a:rPr>
              <a:t>de </a:t>
            </a:r>
            <a:r>
              <a:rPr sz="2400" dirty="0" err="1">
                <a:solidFill>
                  <a:srgbClr val="1F3763"/>
                </a:solidFill>
                <a:latin typeface="Times New Roman"/>
                <a:cs typeface="Times New Roman"/>
              </a:rPr>
              <a:t>elementos</a:t>
            </a:r>
            <a:r>
              <a:rPr sz="2400" dirty="0">
                <a:solidFill>
                  <a:srgbClr val="1F3763"/>
                </a:solidFill>
                <a:latin typeface="Times New Roman"/>
                <a:cs typeface="Times New Roman"/>
              </a:rPr>
              <a:t> </a:t>
            </a:r>
            <a:r>
              <a:rPr sz="2400" spc="-10" dirty="0" err="1">
                <a:solidFill>
                  <a:srgbClr val="1F3763"/>
                </a:solidFill>
                <a:latin typeface="Times New Roman"/>
                <a:cs typeface="Times New Roman"/>
              </a:rPr>
              <a:t>diretores</a:t>
            </a:r>
            <a:endParaRPr lang="pt-BR" sz="2400" spc="-10" dirty="0">
              <a:solidFill>
                <a:srgbClr val="1F3763"/>
              </a:solidFill>
              <a:latin typeface="Times New Roman"/>
              <a:cs typeface="Times New Roman"/>
            </a:endParaRPr>
          </a:p>
          <a:p>
            <a:pPr marL="509270" marR="5080">
              <a:lnSpc>
                <a:spcPct val="107000"/>
              </a:lnSpc>
              <a:spcBef>
                <a:spcPts val="240"/>
              </a:spcBef>
            </a:pPr>
            <a:r>
              <a:rPr sz="2400" b="1" spc="-10" dirty="0">
                <a:solidFill>
                  <a:srgbClr val="1F3763"/>
                </a:solidFill>
                <a:latin typeface="Times New Roman"/>
                <a:cs typeface="Times New Roman"/>
              </a:rPr>
              <a:t> </a:t>
            </a:r>
            <a:r>
              <a:rPr sz="2400" b="1" dirty="0">
                <a:solidFill>
                  <a:srgbClr val="1F3763"/>
                </a:solidFill>
                <a:latin typeface="Times New Roman"/>
                <a:cs typeface="Times New Roman"/>
              </a:rPr>
              <a:t>D </a:t>
            </a:r>
            <a:r>
              <a:rPr sz="2400" dirty="0">
                <a:solidFill>
                  <a:srgbClr val="1F3763"/>
                </a:solidFill>
                <a:latin typeface="Times New Roman"/>
                <a:cs typeface="Times New Roman"/>
              </a:rPr>
              <a:t>é a diretividade da </a:t>
            </a:r>
            <a:r>
              <a:rPr sz="2400" spc="-10" dirty="0">
                <a:solidFill>
                  <a:srgbClr val="1F3763"/>
                </a:solidFill>
                <a:latin typeface="Times New Roman"/>
                <a:cs typeface="Times New Roman"/>
              </a:rPr>
              <a:t>antena</a:t>
            </a:r>
            <a:endParaRPr sz="2400" dirty="0">
              <a:latin typeface="Times New Roman"/>
              <a:cs typeface="Times New Roman"/>
            </a:endParaRPr>
          </a:p>
        </p:txBody>
      </p:sp>
      <p:sp>
        <p:nvSpPr>
          <p:cNvPr id="16" name="object 7">
            <a:extLst>
              <a:ext uri="{FF2B5EF4-FFF2-40B4-BE49-F238E27FC236}">
                <a16:creationId xmlns:a16="http://schemas.microsoft.com/office/drawing/2014/main" id="{2CDBDA9B-74B3-47C6-A507-8E1050ABA5E8}"/>
              </a:ext>
            </a:extLst>
          </p:cNvPr>
          <p:cNvSpPr txBox="1"/>
          <p:nvPr/>
        </p:nvSpPr>
        <p:spPr>
          <a:xfrm>
            <a:off x="7342965" y="3180376"/>
            <a:ext cx="4507865" cy="2392386"/>
          </a:xfrm>
          <a:prstGeom prst="rect">
            <a:avLst/>
          </a:prstGeom>
        </p:spPr>
        <p:txBody>
          <a:bodyPr vert="horz" wrap="square" lIns="0" tIns="33655" rIns="0" bIns="0" rtlCol="0">
            <a:spAutoFit/>
          </a:bodyPr>
          <a:lstStyle/>
          <a:p>
            <a:pPr marL="12700">
              <a:lnSpc>
                <a:spcPct val="100000"/>
              </a:lnSpc>
              <a:spcBef>
                <a:spcPts val="265"/>
              </a:spcBef>
            </a:pPr>
            <a:r>
              <a:rPr sz="2400" spc="-10" dirty="0">
                <a:solidFill>
                  <a:srgbClr val="1F3763"/>
                </a:solidFill>
                <a:latin typeface="Times New Roman"/>
                <a:cs typeface="Times New Roman"/>
              </a:rPr>
              <a:t>Onde:</a:t>
            </a:r>
            <a:endParaRPr sz="2400" dirty="0">
              <a:latin typeface="Times New Roman"/>
              <a:cs typeface="Times New Roman"/>
            </a:endParaRPr>
          </a:p>
          <a:p>
            <a:pPr marL="585470">
              <a:lnSpc>
                <a:spcPct val="100000"/>
              </a:lnSpc>
              <a:spcBef>
                <a:spcPts val="170"/>
              </a:spcBef>
            </a:pPr>
            <a:r>
              <a:rPr sz="2400" b="1" dirty="0">
                <a:solidFill>
                  <a:srgbClr val="1F3763"/>
                </a:solidFill>
                <a:latin typeface="Times New Roman"/>
                <a:cs typeface="Times New Roman"/>
              </a:rPr>
              <a:t>BW</a:t>
            </a:r>
            <a:r>
              <a:rPr sz="2400" spc="-40" dirty="0">
                <a:solidFill>
                  <a:srgbClr val="1F3763"/>
                </a:solidFill>
                <a:latin typeface="Times New Roman"/>
                <a:cs typeface="Times New Roman"/>
              </a:rPr>
              <a:t> </a:t>
            </a:r>
            <a:r>
              <a:rPr sz="2400" dirty="0">
                <a:solidFill>
                  <a:srgbClr val="1F3763"/>
                </a:solidFill>
                <a:latin typeface="Times New Roman"/>
                <a:cs typeface="Times New Roman"/>
              </a:rPr>
              <a:t>é</a:t>
            </a:r>
            <a:r>
              <a:rPr sz="2400" spc="-10" dirty="0">
                <a:solidFill>
                  <a:srgbClr val="1F3763"/>
                </a:solidFill>
                <a:latin typeface="Times New Roman"/>
                <a:cs typeface="Times New Roman"/>
              </a:rPr>
              <a:t> </a:t>
            </a:r>
            <a:r>
              <a:rPr sz="2400" dirty="0">
                <a:solidFill>
                  <a:srgbClr val="1F3763"/>
                </a:solidFill>
                <a:latin typeface="Times New Roman"/>
                <a:cs typeface="Times New Roman"/>
              </a:rPr>
              <a:t>a</a:t>
            </a:r>
            <a:r>
              <a:rPr sz="2400" spc="-5" dirty="0">
                <a:solidFill>
                  <a:srgbClr val="1F3763"/>
                </a:solidFill>
                <a:latin typeface="Times New Roman"/>
                <a:cs typeface="Times New Roman"/>
              </a:rPr>
              <a:t> </a:t>
            </a:r>
            <a:r>
              <a:rPr sz="2400" dirty="0">
                <a:solidFill>
                  <a:srgbClr val="1F3763"/>
                </a:solidFill>
                <a:latin typeface="Times New Roman"/>
                <a:cs typeface="Times New Roman"/>
              </a:rPr>
              <a:t>largura</a:t>
            </a:r>
            <a:r>
              <a:rPr sz="2400" spc="-10" dirty="0">
                <a:solidFill>
                  <a:srgbClr val="1F3763"/>
                </a:solidFill>
                <a:latin typeface="Times New Roman"/>
                <a:cs typeface="Times New Roman"/>
              </a:rPr>
              <a:t> </a:t>
            </a:r>
            <a:r>
              <a:rPr sz="2400" dirty="0">
                <a:solidFill>
                  <a:srgbClr val="1F3763"/>
                </a:solidFill>
                <a:latin typeface="Times New Roman"/>
                <a:cs typeface="Times New Roman"/>
              </a:rPr>
              <a:t>de</a:t>
            </a:r>
            <a:r>
              <a:rPr sz="2400" spc="-10" dirty="0">
                <a:solidFill>
                  <a:srgbClr val="1F3763"/>
                </a:solidFill>
                <a:latin typeface="Times New Roman"/>
                <a:cs typeface="Times New Roman"/>
              </a:rPr>
              <a:t> </a:t>
            </a:r>
            <a:r>
              <a:rPr sz="2400" dirty="0">
                <a:solidFill>
                  <a:srgbClr val="1F3763"/>
                </a:solidFill>
                <a:latin typeface="Times New Roman"/>
                <a:cs typeface="Times New Roman"/>
              </a:rPr>
              <a:t>banda</a:t>
            </a:r>
            <a:r>
              <a:rPr sz="2400" spc="-5" dirty="0">
                <a:solidFill>
                  <a:srgbClr val="1F3763"/>
                </a:solidFill>
                <a:latin typeface="Times New Roman"/>
                <a:cs typeface="Times New Roman"/>
              </a:rPr>
              <a:t> </a:t>
            </a:r>
            <a:r>
              <a:rPr sz="2400" dirty="0">
                <a:solidFill>
                  <a:srgbClr val="1F3763"/>
                </a:solidFill>
                <a:latin typeface="Times New Roman"/>
                <a:cs typeface="Times New Roman"/>
              </a:rPr>
              <a:t>em</a:t>
            </a:r>
            <a:r>
              <a:rPr sz="2400" spc="-10" dirty="0">
                <a:solidFill>
                  <a:srgbClr val="1F3763"/>
                </a:solidFill>
                <a:latin typeface="Times New Roman"/>
                <a:cs typeface="Times New Roman"/>
              </a:rPr>
              <a:t> </a:t>
            </a:r>
            <a:r>
              <a:rPr sz="2400" spc="-25" dirty="0">
                <a:solidFill>
                  <a:srgbClr val="1F3763"/>
                </a:solidFill>
                <a:latin typeface="Times New Roman"/>
                <a:cs typeface="Times New Roman"/>
              </a:rPr>
              <a:t>MHz</a:t>
            </a:r>
            <a:endParaRPr sz="2400" dirty="0">
              <a:latin typeface="Times New Roman"/>
              <a:cs typeface="Times New Roman"/>
            </a:endParaRPr>
          </a:p>
          <a:p>
            <a:pPr marL="585470" marR="5080">
              <a:lnSpc>
                <a:spcPct val="107000"/>
              </a:lnSpc>
            </a:pPr>
            <a:r>
              <a:rPr sz="2800" b="1" dirty="0">
                <a:solidFill>
                  <a:srgbClr val="1F3763"/>
                </a:solidFill>
                <a:latin typeface="Times New Roman"/>
                <a:cs typeface="Times New Roman"/>
              </a:rPr>
              <a:t>λ </a:t>
            </a:r>
            <a:r>
              <a:rPr sz="2400" dirty="0">
                <a:solidFill>
                  <a:srgbClr val="1F3763"/>
                </a:solidFill>
                <a:latin typeface="Times New Roman"/>
                <a:cs typeface="Times New Roman"/>
              </a:rPr>
              <a:t>é o</a:t>
            </a:r>
            <a:r>
              <a:rPr sz="2400" spc="10" dirty="0">
                <a:solidFill>
                  <a:srgbClr val="1F3763"/>
                </a:solidFill>
                <a:latin typeface="Times New Roman"/>
                <a:cs typeface="Times New Roman"/>
              </a:rPr>
              <a:t> </a:t>
            </a:r>
            <a:r>
              <a:rPr sz="2400" dirty="0">
                <a:solidFill>
                  <a:srgbClr val="1F3763"/>
                </a:solidFill>
                <a:latin typeface="Times New Roman"/>
                <a:cs typeface="Times New Roman"/>
              </a:rPr>
              <a:t>comprimento</a:t>
            </a:r>
            <a:r>
              <a:rPr sz="2400" spc="5" dirty="0">
                <a:solidFill>
                  <a:srgbClr val="1F3763"/>
                </a:solidFill>
                <a:latin typeface="Times New Roman"/>
                <a:cs typeface="Times New Roman"/>
              </a:rPr>
              <a:t> </a:t>
            </a:r>
            <a:r>
              <a:rPr sz="2400" dirty="0">
                <a:solidFill>
                  <a:srgbClr val="1F3763"/>
                </a:solidFill>
                <a:latin typeface="Times New Roman"/>
                <a:cs typeface="Times New Roman"/>
              </a:rPr>
              <a:t>de</a:t>
            </a:r>
            <a:r>
              <a:rPr sz="2400" spc="5" dirty="0">
                <a:solidFill>
                  <a:srgbClr val="1F3763"/>
                </a:solidFill>
                <a:latin typeface="Times New Roman"/>
                <a:cs typeface="Times New Roman"/>
              </a:rPr>
              <a:t> </a:t>
            </a:r>
            <a:r>
              <a:rPr sz="2400" dirty="0">
                <a:solidFill>
                  <a:srgbClr val="1F3763"/>
                </a:solidFill>
                <a:latin typeface="Times New Roman"/>
                <a:cs typeface="Times New Roman"/>
              </a:rPr>
              <a:t>onda em</a:t>
            </a:r>
            <a:r>
              <a:rPr sz="2400" spc="5" dirty="0">
                <a:solidFill>
                  <a:srgbClr val="1F3763"/>
                </a:solidFill>
                <a:latin typeface="Times New Roman"/>
                <a:cs typeface="Times New Roman"/>
              </a:rPr>
              <a:t> </a:t>
            </a:r>
            <a:r>
              <a:rPr sz="2400" spc="-10" dirty="0">
                <a:solidFill>
                  <a:srgbClr val="1F3763"/>
                </a:solidFill>
                <a:latin typeface="Times New Roman"/>
                <a:cs typeface="Times New Roman"/>
              </a:rPr>
              <a:t>metros </a:t>
            </a:r>
            <a:r>
              <a:rPr sz="2400" dirty="0">
                <a:solidFill>
                  <a:srgbClr val="1F3763"/>
                </a:solidFill>
                <a:latin typeface="Times New Roman"/>
                <a:cs typeface="Times New Roman"/>
              </a:rPr>
              <a:t>N é o</a:t>
            </a:r>
            <a:r>
              <a:rPr sz="2400" spc="5" dirty="0">
                <a:solidFill>
                  <a:srgbClr val="1F3763"/>
                </a:solidFill>
                <a:latin typeface="Times New Roman"/>
                <a:cs typeface="Times New Roman"/>
              </a:rPr>
              <a:t> </a:t>
            </a:r>
            <a:r>
              <a:rPr sz="2400" dirty="0">
                <a:solidFill>
                  <a:srgbClr val="1F3763"/>
                </a:solidFill>
                <a:latin typeface="Times New Roman"/>
                <a:cs typeface="Times New Roman"/>
              </a:rPr>
              <a:t>número</a:t>
            </a:r>
            <a:r>
              <a:rPr sz="2400" spc="10" dirty="0">
                <a:solidFill>
                  <a:srgbClr val="1F3763"/>
                </a:solidFill>
                <a:latin typeface="Times New Roman"/>
                <a:cs typeface="Times New Roman"/>
              </a:rPr>
              <a:t> </a:t>
            </a:r>
            <a:r>
              <a:rPr sz="2400" dirty="0">
                <a:solidFill>
                  <a:srgbClr val="1F3763"/>
                </a:solidFill>
                <a:latin typeface="Times New Roman"/>
                <a:cs typeface="Times New Roman"/>
              </a:rPr>
              <a:t>de elementos </a:t>
            </a:r>
            <a:r>
              <a:rPr sz="2400" spc="-10" dirty="0">
                <a:solidFill>
                  <a:srgbClr val="1F3763"/>
                </a:solidFill>
                <a:latin typeface="Times New Roman"/>
                <a:cs typeface="Times New Roman"/>
              </a:rPr>
              <a:t>diretores</a:t>
            </a:r>
            <a:endParaRPr sz="2400" dirty="0">
              <a:latin typeface="Times New Roman"/>
              <a:cs typeface="Times New Roman"/>
            </a:endParaRPr>
          </a:p>
        </p:txBody>
      </p:sp>
      <p:sp>
        <p:nvSpPr>
          <p:cNvPr id="17" name="object 8">
            <a:extLst>
              <a:ext uri="{FF2B5EF4-FFF2-40B4-BE49-F238E27FC236}">
                <a16:creationId xmlns:a16="http://schemas.microsoft.com/office/drawing/2014/main" id="{5D8926F9-DDE1-41E1-A9FE-9D367C0C8831}"/>
              </a:ext>
            </a:extLst>
          </p:cNvPr>
          <p:cNvSpPr txBox="1"/>
          <p:nvPr/>
        </p:nvSpPr>
        <p:spPr>
          <a:xfrm>
            <a:off x="7342965" y="5568026"/>
            <a:ext cx="4475480" cy="1167627"/>
          </a:xfrm>
          <a:prstGeom prst="rect">
            <a:avLst/>
          </a:prstGeom>
        </p:spPr>
        <p:txBody>
          <a:bodyPr vert="horz" wrap="square" lIns="0" tIns="33655" rIns="0" bIns="0" rtlCol="0">
            <a:spAutoFit/>
          </a:bodyPr>
          <a:lstStyle/>
          <a:p>
            <a:pPr marL="12700">
              <a:lnSpc>
                <a:spcPct val="100000"/>
              </a:lnSpc>
              <a:spcBef>
                <a:spcPts val="265"/>
              </a:spcBef>
            </a:pPr>
            <a:r>
              <a:rPr sz="2400" b="1" spc="-10" dirty="0">
                <a:solidFill>
                  <a:srgbClr val="1F3763"/>
                </a:solidFill>
                <a:latin typeface="Times New Roman"/>
                <a:cs typeface="Times New Roman"/>
              </a:rPr>
              <a:t>Onde:</a:t>
            </a:r>
            <a:endParaRPr sz="2400" b="1" dirty="0">
              <a:latin typeface="Times New Roman"/>
              <a:cs typeface="Times New Roman"/>
            </a:endParaRPr>
          </a:p>
          <a:p>
            <a:pPr marL="648970">
              <a:lnSpc>
                <a:spcPct val="100000"/>
              </a:lnSpc>
              <a:spcBef>
                <a:spcPts val="170"/>
              </a:spcBef>
            </a:pPr>
            <a:r>
              <a:rPr sz="2400" b="1" dirty="0">
                <a:solidFill>
                  <a:srgbClr val="1F3763"/>
                </a:solidFill>
                <a:latin typeface="Times New Roman"/>
                <a:cs typeface="Times New Roman"/>
              </a:rPr>
              <a:t>N</a:t>
            </a:r>
            <a:r>
              <a:rPr sz="2400" dirty="0">
                <a:solidFill>
                  <a:srgbClr val="1F3763"/>
                </a:solidFill>
                <a:latin typeface="Times New Roman"/>
                <a:cs typeface="Times New Roman"/>
              </a:rPr>
              <a:t> é o número</a:t>
            </a:r>
            <a:r>
              <a:rPr sz="2400" spc="5" dirty="0">
                <a:solidFill>
                  <a:srgbClr val="1F3763"/>
                </a:solidFill>
                <a:latin typeface="Times New Roman"/>
                <a:cs typeface="Times New Roman"/>
              </a:rPr>
              <a:t> </a:t>
            </a:r>
            <a:r>
              <a:rPr sz="2400" dirty="0">
                <a:solidFill>
                  <a:srgbClr val="1F3763"/>
                </a:solidFill>
                <a:latin typeface="Times New Roman"/>
                <a:cs typeface="Times New Roman"/>
              </a:rPr>
              <a:t>de</a:t>
            </a:r>
            <a:r>
              <a:rPr sz="2400" spc="-5" dirty="0">
                <a:solidFill>
                  <a:srgbClr val="1F3763"/>
                </a:solidFill>
                <a:latin typeface="Times New Roman"/>
                <a:cs typeface="Times New Roman"/>
              </a:rPr>
              <a:t> </a:t>
            </a:r>
            <a:r>
              <a:rPr sz="2400" dirty="0">
                <a:solidFill>
                  <a:srgbClr val="1F3763"/>
                </a:solidFill>
                <a:latin typeface="Times New Roman"/>
                <a:cs typeface="Times New Roman"/>
              </a:rPr>
              <a:t>elementos </a:t>
            </a:r>
            <a:r>
              <a:rPr sz="2400" spc="-10" dirty="0">
                <a:solidFill>
                  <a:srgbClr val="1F3763"/>
                </a:solidFill>
                <a:latin typeface="Times New Roman"/>
                <a:cs typeface="Times New Roman"/>
              </a:rPr>
              <a:t>diretores.</a:t>
            </a:r>
            <a:endParaRPr sz="2400" dirty="0">
              <a:latin typeface="Times New Roman"/>
              <a:cs typeface="Times New Roman"/>
            </a:endParaRPr>
          </a:p>
        </p:txBody>
      </p:sp>
    </p:spTree>
    <p:extLst>
      <p:ext uri="{BB962C8B-B14F-4D97-AF65-F5344CB8AC3E}">
        <p14:creationId xmlns:p14="http://schemas.microsoft.com/office/powerpoint/2010/main" val="9827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46" y="124567"/>
            <a:ext cx="707625" cy="584915"/>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10">
            <a:extLst>
              <a:ext uri="{FF2B5EF4-FFF2-40B4-BE49-F238E27FC236}">
                <a16:creationId xmlns:a16="http://schemas.microsoft.com/office/drawing/2014/main" id="{4B51159A-B770-49D8-8170-DF879B4C3DC3}"/>
              </a:ext>
            </a:extLst>
          </p:cNvPr>
          <p:cNvSpPr txBox="1"/>
          <p:nvPr/>
        </p:nvSpPr>
        <p:spPr>
          <a:xfrm>
            <a:off x="882153" y="819894"/>
            <a:ext cx="10427693" cy="3543278"/>
          </a:xfrm>
          <a:prstGeom prst="rect">
            <a:avLst/>
          </a:prstGeom>
        </p:spPr>
        <p:txBody>
          <a:bodyPr vert="horz" wrap="square" lIns="0" tIns="41910" rIns="0" bIns="0" rtlCol="0">
            <a:spAutoFit/>
          </a:bodyPr>
          <a:lstStyle/>
          <a:p>
            <a:pPr marR="1323975">
              <a:lnSpc>
                <a:spcPct val="100000"/>
              </a:lnSpc>
              <a:spcBef>
                <a:spcPts val="330"/>
              </a:spcBef>
            </a:pPr>
            <a:r>
              <a:rPr sz="3200" spc="-10" dirty="0">
                <a:solidFill>
                  <a:srgbClr val="1F3763"/>
                </a:solidFill>
                <a:latin typeface="Times New Roman"/>
                <a:cs typeface="Times New Roman"/>
              </a:rPr>
              <a:t>Onde:</a:t>
            </a:r>
            <a:endParaRPr sz="3200" dirty="0">
              <a:latin typeface="Times New Roman"/>
              <a:cs typeface="Times New Roman"/>
            </a:endParaRPr>
          </a:p>
          <a:p>
            <a:pPr marR="265430">
              <a:lnSpc>
                <a:spcPct val="100000"/>
              </a:lnSpc>
              <a:spcBef>
                <a:spcPts val="229"/>
              </a:spcBef>
            </a:pPr>
            <a:r>
              <a:rPr sz="3200" dirty="0">
                <a:solidFill>
                  <a:srgbClr val="1F3763"/>
                </a:solidFill>
                <a:latin typeface="Times New Roman"/>
                <a:cs typeface="Times New Roman"/>
              </a:rPr>
              <a:t>G</a:t>
            </a:r>
            <a:r>
              <a:rPr sz="3200" spc="-20" dirty="0">
                <a:solidFill>
                  <a:srgbClr val="1F3763"/>
                </a:solidFill>
                <a:latin typeface="Times New Roman"/>
                <a:cs typeface="Times New Roman"/>
              </a:rPr>
              <a:t> </a:t>
            </a:r>
            <a:r>
              <a:rPr sz="3200" dirty="0">
                <a:solidFill>
                  <a:srgbClr val="1F3763"/>
                </a:solidFill>
                <a:latin typeface="Times New Roman"/>
                <a:cs typeface="Times New Roman"/>
              </a:rPr>
              <a:t>é</a:t>
            </a:r>
            <a:r>
              <a:rPr sz="3200" spc="-25" dirty="0">
                <a:solidFill>
                  <a:srgbClr val="1F3763"/>
                </a:solidFill>
                <a:latin typeface="Times New Roman"/>
                <a:cs typeface="Times New Roman"/>
              </a:rPr>
              <a:t> </a:t>
            </a:r>
            <a:r>
              <a:rPr sz="3200" dirty="0">
                <a:solidFill>
                  <a:srgbClr val="1F3763"/>
                </a:solidFill>
                <a:latin typeface="Times New Roman"/>
                <a:cs typeface="Times New Roman"/>
              </a:rPr>
              <a:t>o</a:t>
            </a:r>
            <a:r>
              <a:rPr sz="3200" spc="-15" dirty="0">
                <a:solidFill>
                  <a:srgbClr val="1F3763"/>
                </a:solidFill>
                <a:latin typeface="Times New Roman"/>
                <a:cs typeface="Times New Roman"/>
              </a:rPr>
              <a:t> </a:t>
            </a:r>
            <a:r>
              <a:rPr sz="3200" dirty="0">
                <a:solidFill>
                  <a:srgbClr val="1F3763"/>
                </a:solidFill>
                <a:latin typeface="Times New Roman"/>
                <a:cs typeface="Times New Roman"/>
              </a:rPr>
              <a:t>ganho</a:t>
            </a:r>
            <a:r>
              <a:rPr sz="3200" spc="-15" dirty="0">
                <a:solidFill>
                  <a:srgbClr val="1F3763"/>
                </a:solidFill>
                <a:latin typeface="Times New Roman"/>
                <a:cs typeface="Times New Roman"/>
              </a:rPr>
              <a:t> </a:t>
            </a:r>
            <a:r>
              <a:rPr sz="3200" dirty="0">
                <a:solidFill>
                  <a:srgbClr val="1F3763"/>
                </a:solidFill>
                <a:latin typeface="Times New Roman"/>
                <a:cs typeface="Times New Roman"/>
              </a:rPr>
              <a:t>em</a:t>
            </a:r>
            <a:r>
              <a:rPr sz="3200" spc="-25" dirty="0">
                <a:solidFill>
                  <a:srgbClr val="1F3763"/>
                </a:solidFill>
                <a:latin typeface="Times New Roman"/>
                <a:cs typeface="Times New Roman"/>
              </a:rPr>
              <a:t> dBi</a:t>
            </a:r>
            <a:endParaRPr sz="3200" dirty="0">
              <a:latin typeface="Times New Roman"/>
              <a:cs typeface="Times New Roman"/>
            </a:endParaRPr>
          </a:p>
          <a:p>
            <a:pPr marR="186690">
              <a:lnSpc>
                <a:spcPct val="100000"/>
              </a:lnSpc>
              <a:spcBef>
                <a:spcPts val="234"/>
              </a:spcBef>
            </a:pPr>
            <a:r>
              <a:rPr sz="3200" dirty="0">
                <a:solidFill>
                  <a:srgbClr val="1F3763"/>
                </a:solidFill>
                <a:latin typeface="Times New Roman"/>
                <a:cs typeface="Times New Roman"/>
              </a:rPr>
              <a:t>η</a:t>
            </a:r>
            <a:r>
              <a:rPr sz="3200" spc="-35" dirty="0">
                <a:solidFill>
                  <a:srgbClr val="1F3763"/>
                </a:solidFill>
                <a:latin typeface="Times New Roman"/>
                <a:cs typeface="Times New Roman"/>
              </a:rPr>
              <a:t> </a:t>
            </a:r>
            <a:r>
              <a:rPr sz="3200" dirty="0">
                <a:solidFill>
                  <a:srgbClr val="1F3763"/>
                </a:solidFill>
                <a:latin typeface="Times New Roman"/>
                <a:cs typeface="Times New Roman"/>
              </a:rPr>
              <a:t>é</a:t>
            </a:r>
            <a:r>
              <a:rPr sz="3200" spc="-35" dirty="0">
                <a:solidFill>
                  <a:srgbClr val="1F3763"/>
                </a:solidFill>
                <a:latin typeface="Times New Roman"/>
                <a:cs typeface="Times New Roman"/>
              </a:rPr>
              <a:t> </a:t>
            </a:r>
            <a:r>
              <a:rPr sz="3200" dirty="0">
                <a:solidFill>
                  <a:srgbClr val="1F3763"/>
                </a:solidFill>
                <a:latin typeface="Times New Roman"/>
                <a:cs typeface="Times New Roman"/>
              </a:rPr>
              <a:t>a</a:t>
            </a:r>
            <a:r>
              <a:rPr sz="3200" spc="-35" dirty="0">
                <a:solidFill>
                  <a:srgbClr val="1F3763"/>
                </a:solidFill>
                <a:latin typeface="Times New Roman"/>
                <a:cs typeface="Times New Roman"/>
              </a:rPr>
              <a:t> </a:t>
            </a:r>
            <a:r>
              <a:rPr sz="3200" dirty="0">
                <a:solidFill>
                  <a:srgbClr val="1F3763"/>
                </a:solidFill>
                <a:latin typeface="Times New Roman"/>
                <a:cs typeface="Times New Roman"/>
              </a:rPr>
              <a:t>eficiência</a:t>
            </a:r>
            <a:r>
              <a:rPr sz="3200" spc="-40" dirty="0">
                <a:solidFill>
                  <a:srgbClr val="1F3763"/>
                </a:solidFill>
                <a:latin typeface="Times New Roman"/>
                <a:cs typeface="Times New Roman"/>
              </a:rPr>
              <a:t> </a:t>
            </a:r>
            <a:r>
              <a:rPr sz="3200" dirty="0">
                <a:solidFill>
                  <a:srgbClr val="1F3763"/>
                </a:solidFill>
                <a:latin typeface="Times New Roman"/>
                <a:cs typeface="Times New Roman"/>
              </a:rPr>
              <a:t>da</a:t>
            </a:r>
            <a:r>
              <a:rPr sz="3200" spc="-35" dirty="0">
                <a:solidFill>
                  <a:srgbClr val="1F3763"/>
                </a:solidFill>
                <a:latin typeface="Times New Roman"/>
                <a:cs typeface="Times New Roman"/>
              </a:rPr>
              <a:t> </a:t>
            </a:r>
            <a:r>
              <a:rPr sz="3200" dirty="0">
                <a:solidFill>
                  <a:srgbClr val="1F3763"/>
                </a:solidFill>
                <a:latin typeface="Times New Roman"/>
                <a:cs typeface="Times New Roman"/>
              </a:rPr>
              <a:t>antena</a:t>
            </a:r>
            <a:r>
              <a:rPr sz="3200" spc="-35" dirty="0">
                <a:solidFill>
                  <a:srgbClr val="1F3763"/>
                </a:solidFill>
                <a:latin typeface="Times New Roman"/>
                <a:cs typeface="Times New Roman"/>
              </a:rPr>
              <a:t> </a:t>
            </a:r>
            <a:r>
              <a:rPr sz="3200" dirty="0">
                <a:solidFill>
                  <a:srgbClr val="1F3763"/>
                </a:solidFill>
                <a:latin typeface="Times New Roman"/>
                <a:cs typeface="Times New Roman"/>
              </a:rPr>
              <a:t>(geralmente</a:t>
            </a:r>
            <a:r>
              <a:rPr sz="3200" spc="-35" dirty="0">
                <a:solidFill>
                  <a:srgbClr val="1F3763"/>
                </a:solidFill>
                <a:latin typeface="Times New Roman"/>
                <a:cs typeface="Times New Roman"/>
              </a:rPr>
              <a:t> </a:t>
            </a:r>
            <a:r>
              <a:rPr sz="3200" dirty="0">
                <a:solidFill>
                  <a:srgbClr val="1F3763"/>
                </a:solidFill>
                <a:latin typeface="Times New Roman"/>
                <a:cs typeface="Times New Roman"/>
              </a:rPr>
              <a:t>entre</a:t>
            </a:r>
            <a:r>
              <a:rPr sz="3200" spc="-40" dirty="0">
                <a:solidFill>
                  <a:srgbClr val="1F3763"/>
                </a:solidFill>
                <a:latin typeface="Times New Roman"/>
                <a:cs typeface="Times New Roman"/>
              </a:rPr>
              <a:t> </a:t>
            </a:r>
            <a:r>
              <a:rPr sz="3200" dirty="0">
                <a:solidFill>
                  <a:srgbClr val="1F3763"/>
                </a:solidFill>
                <a:latin typeface="Times New Roman"/>
                <a:cs typeface="Times New Roman"/>
              </a:rPr>
              <a:t>0.5</a:t>
            </a:r>
            <a:r>
              <a:rPr sz="3200" spc="-25" dirty="0">
                <a:solidFill>
                  <a:srgbClr val="1F3763"/>
                </a:solidFill>
                <a:latin typeface="Times New Roman"/>
                <a:cs typeface="Times New Roman"/>
              </a:rPr>
              <a:t> </a:t>
            </a:r>
            <a:r>
              <a:rPr sz="3200" dirty="0">
                <a:solidFill>
                  <a:srgbClr val="1F3763"/>
                </a:solidFill>
                <a:latin typeface="Times New Roman"/>
                <a:cs typeface="Times New Roman"/>
              </a:rPr>
              <a:t>e</a:t>
            </a:r>
            <a:r>
              <a:rPr sz="3200" spc="-35" dirty="0">
                <a:solidFill>
                  <a:srgbClr val="1F3763"/>
                </a:solidFill>
                <a:latin typeface="Times New Roman"/>
                <a:cs typeface="Times New Roman"/>
              </a:rPr>
              <a:t> </a:t>
            </a:r>
            <a:r>
              <a:rPr sz="3200" spc="-20" dirty="0">
                <a:solidFill>
                  <a:srgbClr val="1F3763"/>
                </a:solidFill>
                <a:latin typeface="Times New Roman"/>
                <a:cs typeface="Times New Roman"/>
              </a:rPr>
              <a:t>0.7)</a:t>
            </a:r>
            <a:endParaRPr sz="3200" dirty="0">
              <a:latin typeface="Times New Roman"/>
              <a:cs typeface="Times New Roman"/>
            </a:endParaRPr>
          </a:p>
          <a:p>
            <a:pPr>
              <a:lnSpc>
                <a:spcPct val="100000"/>
              </a:lnSpc>
              <a:spcBef>
                <a:spcPts val="229"/>
              </a:spcBef>
              <a:tabLst>
                <a:tab pos="8023859" algn="l"/>
              </a:tabLst>
            </a:pPr>
            <a:r>
              <a:rPr sz="3200" spc="-25" dirty="0">
                <a:solidFill>
                  <a:srgbClr val="1F3763"/>
                </a:solidFill>
                <a:latin typeface="Times New Roman"/>
                <a:cs typeface="Times New Roman"/>
              </a:rPr>
              <a:t>A</a:t>
            </a:r>
            <a:r>
              <a:rPr sz="3200" spc="-170" dirty="0">
                <a:solidFill>
                  <a:srgbClr val="1F3763"/>
                </a:solidFill>
                <a:latin typeface="Times New Roman"/>
                <a:cs typeface="Times New Roman"/>
              </a:rPr>
              <a:t> </a:t>
            </a:r>
            <a:r>
              <a:rPr sz="3200" dirty="0">
                <a:solidFill>
                  <a:srgbClr val="1F3763"/>
                </a:solidFill>
                <a:latin typeface="Times New Roman"/>
                <a:cs typeface="Times New Roman"/>
              </a:rPr>
              <a:t>é</a:t>
            </a:r>
            <a:r>
              <a:rPr sz="3200" spc="-50" dirty="0">
                <a:solidFill>
                  <a:srgbClr val="1F3763"/>
                </a:solidFill>
                <a:latin typeface="Times New Roman"/>
                <a:cs typeface="Times New Roman"/>
              </a:rPr>
              <a:t> </a:t>
            </a:r>
            <a:r>
              <a:rPr sz="3200" dirty="0">
                <a:solidFill>
                  <a:srgbClr val="1F3763"/>
                </a:solidFill>
                <a:latin typeface="Times New Roman"/>
                <a:cs typeface="Times New Roman"/>
              </a:rPr>
              <a:t>a</a:t>
            </a:r>
            <a:r>
              <a:rPr sz="3200" spc="-35" dirty="0">
                <a:solidFill>
                  <a:srgbClr val="1F3763"/>
                </a:solidFill>
                <a:latin typeface="Times New Roman"/>
                <a:cs typeface="Times New Roman"/>
              </a:rPr>
              <a:t> </a:t>
            </a:r>
            <a:r>
              <a:rPr sz="3200" dirty="0">
                <a:solidFill>
                  <a:srgbClr val="1F3763"/>
                </a:solidFill>
                <a:latin typeface="Times New Roman"/>
                <a:cs typeface="Times New Roman"/>
              </a:rPr>
              <a:t>área</a:t>
            </a:r>
            <a:r>
              <a:rPr sz="3200" spc="-30" dirty="0">
                <a:solidFill>
                  <a:srgbClr val="1F3763"/>
                </a:solidFill>
                <a:latin typeface="Times New Roman"/>
                <a:cs typeface="Times New Roman"/>
              </a:rPr>
              <a:t> </a:t>
            </a:r>
            <a:r>
              <a:rPr sz="3200" dirty="0">
                <a:solidFill>
                  <a:srgbClr val="1F3763"/>
                </a:solidFill>
                <a:latin typeface="Times New Roman"/>
                <a:cs typeface="Times New Roman"/>
              </a:rPr>
              <a:t>da</a:t>
            </a:r>
            <a:r>
              <a:rPr sz="3200" spc="-35" dirty="0">
                <a:solidFill>
                  <a:srgbClr val="1F3763"/>
                </a:solidFill>
                <a:latin typeface="Times New Roman"/>
                <a:cs typeface="Times New Roman"/>
              </a:rPr>
              <a:t> </a:t>
            </a:r>
            <a:r>
              <a:rPr sz="3200" dirty="0">
                <a:solidFill>
                  <a:srgbClr val="1F3763"/>
                </a:solidFill>
                <a:latin typeface="Times New Roman"/>
                <a:cs typeface="Times New Roman"/>
              </a:rPr>
              <a:t>superfície</a:t>
            </a:r>
            <a:r>
              <a:rPr sz="3200" spc="-35" dirty="0">
                <a:solidFill>
                  <a:srgbClr val="1F3763"/>
                </a:solidFill>
                <a:latin typeface="Times New Roman"/>
                <a:cs typeface="Times New Roman"/>
              </a:rPr>
              <a:t> </a:t>
            </a:r>
            <a:r>
              <a:rPr sz="3200" dirty="0">
                <a:solidFill>
                  <a:srgbClr val="1F3763"/>
                </a:solidFill>
                <a:latin typeface="Times New Roman"/>
                <a:cs typeface="Times New Roman"/>
              </a:rPr>
              <a:t>da</a:t>
            </a:r>
            <a:r>
              <a:rPr sz="3200" spc="-35" dirty="0">
                <a:solidFill>
                  <a:srgbClr val="1F3763"/>
                </a:solidFill>
                <a:latin typeface="Times New Roman"/>
                <a:cs typeface="Times New Roman"/>
              </a:rPr>
              <a:t> </a:t>
            </a:r>
            <a:r>
              <a:rPr sz="3200" dirty="0">
                <a:solidFill>
                  <a:srgbClr val="1F3763"/>
                </a:solidFill>
                <a:latin typeface="Times New Roman"/>
                <a:cs typeface="Times New Roman"/>
              </a:rPr>
              <a:t>antena</a:t>
            </a:r>
            <a:r>
              <a:rPr sz="3200" spc="-30" dirty="0">
                <a:solidFill>
                  <a:srgbClr val="1F3763"/>
                </a:solidFill>
                <a:latin typeface="Times New Roman"/>
                <a:cs typeface="Times New Roman"/>
              </a:rPr>
              <a:t> </a:t>
            </a:r>
            <a:r>
              <a:rPr sz="3200" dirty="0">
                <a:solidFill>
                  <a:srgbClr val="1F3763"/>
                </a:solidFill>
                <a:latin typeface="Times New Roman"/>
                <a:cs typeface="Times New Roman"/>
              </a:rPr>
              <a:t>em</a:t>
            </a:r>
            <a:r>
              <a:rPr sz="3200" spc="-35" dirty="0">
                <a:solidFill>
                  <a:srgbClr val="1F3763"/>
                </a:solidFill>
                <a:latin typeface="Times New Roman"/>
                <a:cs typeface="Times New Roman"/>
              </a:rPr>
              <a:t> </a:t>
            </a:r>
            <a:r>
              <a:rPr sz="3200" dirty="0">
                <a:solidFill>
                  <a:srgbClr val="1F3763"/>
                </a:solidFill>
                <a:latin typeface="Times New Roman"/>
                <a:cs typeface="Times New Roman"/>
              </a:rPr>
              <a:t>metros</a:t>
            </a:r>
            <a:r>
              <a:rPr sz="3200" spc="-30" dirty="0">
                <a:solidFill>
                  <a:srgbClr val="1F3763"/>
                </a:solidFill>
                <a:latin typeface="Times New Roman"/>
                <a:cs typeface="Times New Roman"/>
              </a:rPr>
              <a:t> </a:t>
            </a:r>
            <a:r>
              <a:rPr sz="3200" spc="-10" dirty="0">
                <a:solidFill>
                  <a:srgbClr val="1F3763"/>
                </a:solidFill>
                <a:latin typeface="Times New Roman"/>
                <a:cs typeface="Times New Roman"/>
              </a:rPr>
              <a:t>quadrados</a:t>
            </a:r>
            <a:r>
              <a:rPr sz="3200" dirty="0">
                <a:solidFill>
                  <a:srgbClr val="1F3763"/>
                </a:solidFill>
                <a:latin typeface="Times New Roman"/>
                <a:cs typeface="Times New Roman"/>
              </a:rPr>
              <a:t>	</a:t>
            </a:r>
            <a:r>
              <a:rPr sz="3200" spc="-75" baseline="-11111" dirty="0">
                <a:solidFill>
                  <a:srgbClr val="1F3763"/>
                </a:solidFill>
                <a:latin typeface="Times New Roman"/>
                <a:cs typeface="Times New Roman"/>
              </a:rPr>
              <a:t>.</a:t>
            </a:r>
            <a:endParaRPr sz="3200" baseline="-11111" dirty="0">
              <a:latin typeface="Times New Roman"/>
              <a:cs typeface="Times New Roman"/>
            </a:endParaRPr>
          </a:p>
          <a:p>
            <a:pPr marR="180975">
              <a:lnSpc>
                <a:spcPct val="100000"/>
              </a:lnSpc>
              <a:spcBef>
                <a:spcPts val="229"/>
              </a:spcBef>
            </a:pPr>
            <a:r>
              <a:rPr sz="3200" dirty="0">
                <a:solidFill>
                  <a:srgbClr val="1F3763"/>
                </a:solidFill>
                <a:latin typeface="Times New Roman"/>
                <a:cs typeface="Times New Roman"/>
              </a:rPr>
              <a:t>λ</a:t>
            </a:r>
            <a:r>
              <a:rPr sz="3200" spc="-25" dirty="0">
                <a:solidFill>
                  <a:srgbClr val="1F3763"/>
                </a:solidFill>
                <a:latin typeface="Times New Roman"/>
                <a:cs typeface="Times New Roman"/>
              </a:rPr>
              <a:t> </a:t>
            </a:r>
            <a:r>
              <a:rPr sz="3200" dirty="0">
                <a:solidFill>
                  <a:srgbClr val="1F3763"/>
                </a:solidFill>
                <a:latin typeface="Times New Roman"/>
                <a:cs typeface="Times New Roman"/>
              </a:rPr>
              <a:t>é</a:t>
            </a:r>
            <a:r>
              <a:rPr sz="3200" spc="-30" dirty="0">
                <a:solidFill>
                  <a:srgbClr val="1F3763"/>
                </a:solidFill>
                <a:latin typeface="Times New Roman"/>
                <a:cs typeface="Times New Roman"/>
              </a:rPr>
              <a:t> </a:t>
            </a:r>
            <a:r>
              <a:rPr sz="3200" dirty="0">
                <a:solidFill>
                  <a:srgbClr val="1F3763"/>
                </a:solidFill>
                <a:latin typeface="Times New Roman"/>
                <a:cs typeface="Times New Roman"/>
              </a:rPr>
              <a:t>o</a:t>
            </a:r>
            <a:r>
              <a:rPr sz="3200" spc="-15" dirty="0">
                <a:solidFill>
                  <a:srgbClr val="1F3763"/>
                </a:solidFill>
                <a:latin typeface="Times New Roman"/>
                <a:cs typeface="Times New Roman"/>
              </a:rPr>
              <a:t> </a:t>
            </a:r>
            <a:r>
              <a:rPr sz="3200" dirty="0">
                <a:solidFill>
                  <a:srgbClr val="1F3763"/>
                </a:solidFill>
                <a:latin typeface="Times New Roman"/>
                <a:cs typeface="Times New Roman"/>
              </a:rPr>
              <a:t>comprimento</a:t>
            </a:r>
            <a:r>
              <a:rPr sz="3200" spc="-20" dirty="0">
                <a:solidFill>
                  <a:srgbClr val="1F3763"/>
                </a:solidFill>
                <a:latin typeface="Times New Roman"/>
                <a:cs typeface="Times New Roman"/>
              </a:rPr>
              <a:t> </a:t>
            </a:r>
            <a:r>
              <a:rPr sz="3200" dirty="0">
                <a:solidFill>
                  <a:srgbClr val="1F3763"/>
                </a:solidFill>
                <a:latin typeface="Times New Roman"/>
                <a:cs typeface="Times New Roman"/>
              </a:rPr>
              <a:t>de</a:t>
            </a:r>
            <a:r>
              <a:rPr sz="3200" spc="-25" dirty="0">
                <a:solidFill>
                  <a:srgbClr val="1F3763"/>
                </a:solidFill>
                <a:latin typeface="Times New Roman"/>
                <a:cs typeface="Times New Roman"/>
              </a:rPr>
              <a:t> </a:t>
            </a:r>
            <a:r>
              <a:rPr sz="3200" dirty="0">
                <a:solidFill>
                  <a:srgbClr val="1F3763"/>
                </a:solidFill>
                <a:latin typeface="Times New Roman"/>
                <a:cs typeface="Times New Roman"/>
              </a:rPr>
              <a:t>onda</a:t>
            </a:r>
            <a:r>
              <a:rPr sz="3200" spc="-30" dirty="0">
                <a:solidFill>
                  <a:srgbClr val="1F3763"/>
                </a:solidFill>
                <a:latin typeface="Times New Roman"/>
                <a:cs typeface="Times New Roman"/>
              </a:rPr>
              <a:t> </a:t>
            </a:r>
            <a:r>
              <a:rPr sz="3200" dirty="0">
                <a:solidFill>
                  <a:srgbClr val="1F3763"/>
                </a:solidFill>
                <a:latin typeface="Times New Roman"/>
                <a:cs typeface="Times New Roman"/>
              </a:rPr>
              <a:t>em</a:t>
            </a:r>
            <a:r>
              <a:rPr sz="3200" spc="-25" dirty="0">
                <a:solidFill>
                  <a:srgbClr val="1F3763"/>
                </a:solidFill>
                <a:latin typeface="Times New Roman"/>
                <a:cs typeface="Times New Roman"/>
              </a:rPr>
              <a:t> </a:t>
            </a:r>
            <a:r>
              <a:rPr sz="3200" spc="-10" dirty="0">
                <a:solidFill>
                  <a:srgbClr val="1F3763"/>
                </a:solidFill>
                <a:latin typeface="Times New Roman"/>
                <a:cs typeface="Times New Roman"/>
              </a:rPr>
              <a:t>metros.</a:t>
            </a:r>
            <a:endParaRPr sz="3200" dirty="0">
              <a:latin typeface="Times New Roman"/>
              <a:cs typeface="Times New Roman"/>
            </a:endParaRPr>
          </a:p>
          <a:p>
            <a:pPr>
              <a:lnSpc>
                <a:spcPct val="100000"/>
              </a:lnSpc>
              <a:spcBef>
                <a:spcPts val="60"/>
              </a:spcBef>
            </a:pPr>
            <a:endParaRPr sz="3200" dirty="0">
              <a:latin typeface="Times New Roman"/>
              <a:cs typeface="Times New Roman"/>
            </a:endParaRPr>
          </a:p>
          <a:p>
            <a:pPr marR="1322705">
              <a:lnSpc>
                <a:spcPct val="100000"/>
              </a:lnSpc>
              <a:spcBef>
                <a:spcPts val="5"/>
              </a:spcBef>
            </a:pPr>
            <a:r>
              <a:rPr sz="2800" spc="-50" dirty="0">
                <a:solidFill>
                  <a:srgbClr val="1F3763"/>
                </a:solidFill>
                <a:latin typeface="Times New Roman"/>
                <a:cs typeface="Times New Roman"/>
              </a:rPr>
              <a:t>.</a:t>
            </a:r>
            <a:endParaRPr sz="2800" dirty="0">
              <a:latin typeface="Times New Roman"/>
              <a:cs typeface="Times New Roman"/>
            </a:endParaRPr>
          </a:p>
        </p:txBody>
      </p:sp>
    </p:spTree>
    <p:extLst>
      <p:ext uri="{BB962C8B-B14F-4D97-AF65-F5344CB8AC3E}">
        <p14:creationId xmlns:p14="http://schemas.microsoft.com/office/powerpoint/2010/main" val="1153727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46" y="124567"/>
            <a:ext cx="707625" cy="584915"/>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11">
            <a:extLst>
              <a:ext uri="{FF2B5EF4-FFF2-40B4-BE49-F238E27FC236}">
                <a16:creationId xmlns:a16="http://schemas.microsoft.com/office/drawing/2014/main" id="{D20A65FA-7E79-468B-8DB1-4D5A79499394}"/>
              </a:ext>
            </a:extLst>
          </p:cNvPr>
          <p:cNvSpPr txBox="1"/>
          <p:nvPr/>
        </p:nvSpPr>
        <p:spPr>
          <a:xfrm>
            <a:off x="862171" y="891746"/>
            <a:ext cx="9247744" cy="183383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1F3763"/>
                </a:solidFill>
                <a:latin typeface="Times New Roman"/>
                <a:cs typeface="Times New Roman"/>
              </a:rPr>
              <a:t>As</a:t>
            </a:r>
            <a:r>
              <a:rPr sz="3600" spc="-40" dirty="0">
                <a:solidFill>
                  <a:srgbClr val="1F3763"/>
                </a:solidFill>
                <a:latin typeface="Times New Roman"/>
                <a:cs typeface="Times New Roman"/>
              </a:rPr>
              <a:t> </a:t>
            </a:r>
            <a:r>
              <a:rPr sz="3600" dirty="0">
                <a:solidFill>
                  <a:srgbClr val="1F3763"/>
                </a:solidFill>
                <a:latin typeface="Times New Roman"/>
                <a:cs typeface="Times New Roman"/>
              </a:rPr>
              <a:t>antenas</a:t>
            </a:r>
            <a:r>
              <a:rPr sz="3600" spc="-40" dirty="0">
                <a:solidFill>
                  <a:srgbClr val="1F3763"/>
                </a:solidFill>
                <a:latin typeface="Times New Roman"/>
                <a:cs typeface="Times New Roman"/>
              </a:rPr>
              <a:t> </a:t>
            </a:r>
            <a:r>
              <a:rPr sz="3600" dirty="0">
                <a:solidFill>
                  <a:srgbClr val="1F3763"/>
                </a:solidFill>
                <a:latin typeface="Times New Roman"/>
                <a:cs typeface="Times New Roman"/>
              </a:rPr>
              <a:t>são</a:t>
            </a:r>
            <a:r>
              <a:rPr sz="3600" spc="-40" dirty="0">
                <a:solidFill>
                  <a:srgbClr val="1F3763"/>
                </a:solidFill>
                <a:latin typeface="Times New Roman"/>
                <a:cs typeface="Times New Roman"/>
              </a:rPr>
              <a:t> </a:t>
            </a:r>
            <a:r>
              <a:rPr sz="3600" dirty="0">
                <a:solidFill>
                  <a:srgbClr val="1F3763"/>
                </a:solidFill>
                <a:latin typeface="Times New Roman"/>
                <a:cs typeface="Times New Roman"/>
              </a:rPr>
              <a:t>utilizadas</a:t>
            </a:r>
            <a:r>
              <a:rPr sz="3600" spc="-40" dirty="0">
                <a:solidFill>
                  <a:srgbClr val="1F3763"/>
                </a:solidFill>
                <a:latin typeface="Times New Roman"/>
                <a:cs typeface="Times New Roman"/>
              </a:rPr>
              <a:t> </a:t>
            </a:r>
            <a:r>
              <a:rPr sz="3600" dirty="0">
                <a:solidFill>
                  <a:srgbClr val="1F3763"/>
                </a:solidFill>
                <a:latin typeface="Times New Roman"/>
                <a:cs typeface="Times New Roman"/>
              </a:rPr>
              <a:t>em</a:t>
            </a:r>
            <a:r>
              <a:rPr sz="3600" spc="-50" dirty="0">
                <a:solidFill>
                  <a:srgbClr val="1F3763"/>
                </a:solidFill>
                <a:latin typeface="Times New Roman"/>
                <a:cs typeface="Times New Roman"/>
              </a:rPr>
              <a:t> </a:t>
            </a:r>
            <a:r>
              <a:rPr sz="3600" dirty="0">
                <a:solidFill>
                  <a:srgbClr val="1F3763"/>
                </a:solidFill>
                <a:latin typeface="Times New Roman"/>
                <a:cs typeface="Times New Roman"/>
              </a:rPr>
              <a:t>diversas</a:t>
            </a:r>
            <a:r>
              <a:rPr sz="3600" spc="-35" dirty="0">
                <a:solidFill>
                  <a:srgbClr val="1F3763"/>
                </a:solidFill>
                <a:latin typeface="Times New Roman"/>
                <a:cs typeface="Times New Roman"/>
              </a:rPr>
              <a:t> </a:t>
            </a:r>
            <a:r>
              <a:rPr sz="3600" spc="-10" dirty="0">
                <a:solidFill>
                  <a:srgbClr val="1F3763"/>
                </a:solidFill>
                <a:latin typeface="Times New Roman"/>
                <a:cs typeface="Times New Roman"/>
              </a:rPr>
              <a:t>aplicações:</a:t>
            </a:r>
            <a:endParaRPr sz="3600" dirty="0">
              <a:latin typeface="Times New Roman"/>
              <a:cs typeface="Times New Roman"/>
            </a:endParaRPr>
          </a:p>
          <a:p>
            <a:pPr>
              <a:lnSpc>
                <a:spcPct val="100000"/>
              </a:lnSpc>
              <a:spcBef>
                <a:spcPts val="2235"/>
              </a:spcBef>
            </a:pPr>
            <a:endParaRPr sz="2800" dirty="0">
              <a:latin typeface="Times New Roman"/>
              <a:cs typeface="Times New Roman"/>
            </a:endParaRPr>
          </a:p>
          <a:p>
            <a:pPr marL="469900" indent="-457200">
              <a:lnSpc>
                <a:spcPct val="100000"/>
              </a:lnSpc>
              <a:buFont typeface="Wingdings" panose="05000000000000000000" pitchFamily="2" charset="2"/>
              <a:buChar char="q"/>
            </a:pPr>
            <a:r>
              <a:rPr sz="3600" dirty="0" err="1">
                <a:solidFill>
                  <a:srgbClr val="1F3763"/>
                </a:solidFill>
                <a:latin typeface="Times New Roman"/>
                <a:cs typeface="Times New Roman"/>
              </a:rPr>
              <a:t>Comunicação</a:t>
            </a:r>
            <a:r>
              <a:rPr sz="3600" spc="-135" dirty="0">
                <a:solidFill>
                  <a:srgbClr val="1F3763"/>
                </a:solidFill>
                <a:latin typeface="Times New Roman"/>
                <a:cs typeface="Times New Roman"/>
              </a:rPr>
              <a:t> </a:t>
            </a:r>
            <a:r>
              <a:rPr sz="3600" spc="-30" dirty="0">
                <a:solidFill>
                  <a:srgbClr val="1F3763"/>
                </a:solidFill>
                <a:latin typeface="Times New Roman"/>
                <a:cs typeface="Times New Roman"/>
              </a:rPr>
              <a:t>Via</a:t>
            </a:r>
            <a:r>
              <a:rPr sz="3600" spc="-80" dirty="0">
                <a:solidFill>
                  <a:srgbClr val="1F3763"/>
                </a:solidFill>
                <a:latin typeface="Times New Roman"/>
                <a:cs typeface="Times New Roman"/>
              </a:rPr>
              <a:t> </a:t>
            </a:r>
            <a:r>
              <a:rPr sz="3600" spc="-10" dirty="0">
                <a:solidFill>
                  <a:srgbClr val="1F3763"/>
                </a:solidFill>
                <a:latin typeface="Times New Roman"/>
                <a:cs typeface="Times New Roman"/>
              </a:rPr>
              <a:t>Satélite,</a:t>
            </a:r>
            <a:endParaRPr sz="3600" dirty="0">
              <a:latin typeface="Times New Roman"/>
              <a:cs typeface="Times New Roman"/>
            </a:endParaRPr>
          </a:p>
        </p:txBody>
      </p:sp>
      <p:sp>
        <p:nvSpPr>
          <p:cNvPr id="4" name="object 12">
            <a:extLst>
              <a:ext uri="{FF2B5EF4-FFF2-40B4-BE49-F238E27FC236}">
                <a16:creationId xmlns:a16="http://schemas.microsoft.com/office/drawing/2014/main" id="{E5703E8C-2E76-4FFB-AF55-0138FCF6AD8F}"/>
              </a:ext>
            </a:extLst>
          </p:cNvPr>
          <p:cNvSpPr txBox="1"/>
          <p:nvPr/>
        </p:nvSpPr>
        <p:spPr>
          <a:xfrm>
            <a:off x="862171" y="3117239"/>
            <a:ext cx="7586370" cy="3534301"/>
          </a:xfrm>
          <a:prstGeom prst="rect">
            <a:avLst/>
          </a:prstGeom>
        </p:spPr>
        <p:txBody>
          <a:bodyPr vert="horz" wrap="square" lIns="0" tIns="147320" rIns="0" bIns="0" rtlCol="0">
            <a:spAutoFit/>
          </a:bodyPr>
          <a:lstStyle/>
          <a:p>
            <a:pPr marL="469900" indent="-457200">
              <a:lnSpc>
                <a:spcPct val="100000"/>
              </a:lnSpc>
              <a:spcBef>
                <a:spcPts val="1160"/>
              </a:spcBef>
              <a:buFont typeface="Wingdings" panose="05000000000000000000" pitchFamily="2" charset="2"/>
              <a:buChar char="q"/>
              <a:tabLst>
                <a:tab pos="249554" algn="l"/>
              </a:tabLst>
            </a:pPr>
            <a:r>
              <a:rPr sz="3600" dirty="0">
                <a:solidFill>
                  <a:srgbClr val="1F3763"/>
                </a:solidFill>
                <a:latin typeface="Times New Roman"/>
                <a:cs typeface="Times New Roman"/>
              </a:rPr>
              <a:t>Redes</a:t>
            </a:r>
            <a:r>
              <a:rPr sz="3600" spc="-50" dirty="0">
                <a:solidFill>
                  <a:srgbClr val="1F3763"/>
                </a:solidFill>
                <a:latin typeface="Times New Roman"/>
                <a:cs typeface="Times New Roman"/>
              </a:rPr>
              <a:t> </a:t>
            </a:r>
            <a:r>
              <a:rPr sz="3600" dirty="0">
                <a:solidFill>
                  <a:srgbClr val="1F3763"/>
                </a:solidFill>
                <a:latin typeface="Times New Roman"/>
                <a:cs typeface="Times New Roman"/>
              </a:rPr>
              <a:t>sem</a:t>
            </a:r>
            <a:r>
              <a:rPr sz="3600" spc="-40" dirty="0">
                <a:solidFill>
                  <a:srgbClr val="1F3763"/>
                </a:solidFill>
                <a:latin typeface="Times New Roman"/>
                <a:cs typeface="Times New Roman"/>
              </a:rPr>
              <a:t> </a:t>
            </a:r>
            <a:r>
              <a:rPr sz="3600" spc="-20" dirty="0" err="1">
                <a:solidFill>
                  <a:srgbClr val="1F3763"/>
                </a:solidFill>
                <a:latin typeface="Times New Roman"/>
                <a:cs typeface="Times New Roman"/>
              </a:rPr>
              <a:t>Fio</a:t>
            </a:r>
            <a:r>
              <a:rPr sz="3600" spc="-20" dirty="0">
                <a:solidFill>
                  <a:srgbClr val="1F3763"/>
                </a:solidFill>
                <a:latin typeface="Times New Roman"/>
                <a:cs typeface="Times New Roman"/>
              </a:rPr>
              <a:t>,</a:t>
            </a:r>
            <a:endParaRPr lang="pt-BR" sz="3600" dirty="0">
              <a:latin typeface="Times New Roman"/>
              <a:cs typeface="Times New Roman"/>
            </a:endParaRPr>
          </a:p>
          <a:p>
            <a:pPr marL="469900" indent="-457200">
              <a:lnSpc>
                <a:spcPct val="100000"/>
              </a:lnSpc>
              <a:spcBef>
                <a:spcPts val="1160"/>
              </a:spcBef>
              <a:buFont typeface="Wingdings" panose="05000000000000000000" pitchFamily="2" charset="2"/>
              <a:buChar char="q"/>
              <a:tabLst>
                <a:tab pos="249554" algn="l"/>
              </a:tabLst>
            </a:pPr>
            <a:r>
              <a:rPr sz="3600" spc="-10" dirty="0" err="1">
                <a:solidFill>
                  <a:srgbClr val="1F3763"/>
                </a:solidFill>
                <a:latin typeface="Times New Roman"/>
                <a:cs typeface="Times New Roman"/>
              </a:rPr>
              <a:t>Radiodifusão</a:t>
            </a:r>
            <a:r>
              <a:rPr sz="3600" spc="-10" dirty="0">
                <a:solidFill>
                  <a:srgbClr val="1F3763"/>
                </a:solidFill>
                <a:latin typeface="Times New Roman"/>
                <a:cs typeface="Times New Roman"/>
              </a:rPr>
              <a:t>,</a:t>
            </a:r>
            <a:endParaRPr lang="pt-BR" sz="3600" spc="-10" dirty="0">
              <a:latin typeface="Times New Roman"/>
              <a:cs typeface="Times New Roman"/>
            </a:endParaRPr>
          </a:p>
          <a:p>
            <a:pPr marL="469900" indent="-457200">
              <a:lnSpc>
                <a:spcPct val="100000"/>
              </a:lnSpc>
              <a:spcBef>
                <a:spcPts val="1160"/>
              </a:spcBef>
              <a:buFont typeface="Wingdings" panose="05000000000000000000" pitchFamily="2" charset="2"/>
              <a:buChar char="q"/>
              <a:tabLst>
                <a:tab pos="249554" algn="l"/>
              </a:tabLst>
            </a:pPr>
            <a:r>
              <a:rPr sz="3600" dirty="0" err="1">
                <a:solidFill>
                  <a:srgbClr val="1F3763"/>
                </a:solidFill>
                <a:latin typeface="Times New Roman"/>
                <a:cs typeface="Times New Roman"/>
              </a:rPr>
              <a:t>Comunicação</a:t>
            </a:r>
            <a:r>
              <a:rPr sz="3600" spc="-50" dirty="0">
                <a:solidFill>
                  <a:srgbClr val="1F3763"/>
                </a:solidFill>
                <a:latin typeface="Times New Roman"/>
                <a:cs typeface="Times New Roman"/>
              </a:rPr>
              <a:t> </a:t>
            </a:r>
            <a:r>
              <a:rPr sz="3600" dirty="0">
                <a:solidFill>
                  <a:srgbClr val="1F3763"/>
                </a:solidFill>
                <a:latin typeface="Times New Roman"/>
                <a:cs typeface="Times New Roman"/>
              </a:rPr>
              <a:t>de</a:t>
            </a:r>
            <a:r>
              <a:rPr sz="3600" spc="-55" dirty="0">
                <a:solidFill>
                  <a:srgbClr val="1F3763"/>
                </a:solidFill>
                <a:latin typeface="Times New Roman"/>
                <a:cs typeface="Times New Roman"/>
              </a:rPr>
              <a:t> </a:t>
            </a:r>
            <a:r>
              <a:rPr sz="3600" spc="-10" dirty="0">
                <a:solidFill>
                  <a:srgbClr val="1F3763"/>
                </a:solidFill>
                <a:latin typeface="Times New Roman"/>
                <a:cs typeface="Times New Roman"/>
              </a:rPr>
              <a:t>Banda</a:t>
            </a:r>
            <a:r>
              <a:rPr sz="3600" dirty="0">
                <a:solidFill>
                  <a:srgbClr val="1F3763"/>
                </a:solidFill>
                <a:latin typeface="Times New Roman"/>
                <a:cs typeface="Times New Roman"/>
              </a:rPr>
              <a:t>	</a:t>
            </a:r>
            <a:r>
              <a:rPr sz="3600" spc="-10" dirty="0" err="1">
                <a:solidFill>
                  <a:srgbClr val="1F3763"/>
                </a:solidFill>
                <a:latin typeface="Times New Roman"/>
                <a:cs typeface="Times New Roman"/>
              </a:rPr>
              <a:t>Larga</a:t>
            </a:r>
            <a:r>
              <a:rPr sz="3600" spc="-10" dirty="0">
                <a:solidFill>
                  <a:srgbClr val="1F3763"/>
                </a:solidFill>
                <a:latin typeface="Times New Roman"/>
                <a:cs typeface="Times New Roman"/>
              </a:rPr>
              <a:t>,</a:t>
            </a:r>
            <a:endParaRPr lang="pt-BR" sz="3600" dirty="0">
              <a:latin typeface="Times New Roman"/>
              <a:cs typeface="Times New Roman"/>
            </a:endParaRPr>
          </a:p>
          <a:p>
            <a:pPr marL="469900" indent="-457200">
              <a:lnSpc>
                <a:spcPct val="100000"/>
              </a:lnSpc>
              <a:spcBef>
                <a:spcPts val="1160"/>
              </a:spcBef>
              <a:buFont typeface="Wingdings" panose="05000000000000000000" pitchFamily="2" charset="2"/>
              <a:buChar char="q"/>
              <a:tabLst>
                <a:tab pos="249554" algn="l"/>
              </a:tabLst>
            </a:pPr>
            <a:r>
              <a:rPr sz="3600" spc="-10" dirty="0">
                <a:solidFill>
                  <a:srgbClr val="1F3763"/>
                </a:solidFill>
                <a:latin typeface="Times New Roman"/>
                <a:cs typeface="Times New Roman"/>
              </a:rPr>
              <a:t>Radar,</a:t>
            </a:r>
            <a:endParaRPr lang="pt-BR" sz="3600" spc="-10" dirty="0">
              <a:latin typeface="Times New Roman"/>
              <a:cs typeface="Times New Roman"/>
            </a:endParaRPr>
          </a:p>
          <a:p>
            <a:pPr marL="469900" indent="-457200">
              <a:lnSpc>
                <a:spcPct val="100000"/>
              </a:lnSpc>
              <a:spcBef>
                <a:spcPts val="1160"/>
              </a:spcBef>
              <a:buFont typeface="Wingdings" panose="05000000000000000000" pitchFamily="2" charset="2"/>
              <a:buChar char="q"/>
              <a:tabLst>
                <a:tab pos="249554" algn="l"/>
              </a:tabLst>
            </a:pPr>
            <a:r>
              <a:rPr sz="3600" dirty="0" err="1">
                <a:solidFill>
                  <a:srgbClr val="1F3763"/>
                </a:solidFill>
                <a:latin typeface="Times New Roman"/>
                <a:cs typeface="Times New Roman"/>
              </a:rPr>
              <a:t>Sistemas</a:t>
            </a:r>
            <a:r>
              <a:rPr sz="3600" spc="-55" dirty="0">
                <a:solidFill>
                  <a:srgbClr val="1F3763"/>
                </a:solidFill>
                <a:latin typeface="Times New Roman"/>
                <a:cs typeface="Times New Roman"/>
              </a:rPr>
              <a:t> </a:t>
            </a:r>
            <a:r>
              <a:rPr sz="3600" dirty="0">
                <a:solidFill>
                  <a:srgbClr val="1F3763"/>
                </a:solidFill>
                <a:latin typeface="Times New Roman"/>
                <a:cs typeface="Times New Roman"/>
              </a:rPr>
              <a:t>de</a:t>
            </a:r>
            <a:r>
              <a:rPr sz="3600" spc="-55" dirty="0">
                <a:solidFill>
                  <a:srgbClr val="1F3763"/>
                </a:solidFill>
                <a:latin typeface="Times New Roman"/>
                <a:cs typeface="Times New Roman"/>
              </a:rPr>
              <a:t> </a:t>
            </a:r>
            <a:r>
              <a:rPr sz="3600" dirty="0">
                <a:solidFill>
                  <a:srgbClr val="1F3763"/>
                </a:solidFill>
                <a:latin typeface="Times New Roman"/>
                <a:cs typeface="Times New Roman"/>
              </a:rPr>
              <a:t>navegação,</a:t>
            </a:r>
            <a:r>
              <a:rPr sz="3600" spc="-50" dirty="0">
                <a:solidFill>
                  <a:srgbClr val="1F3763"/>
                </a:solidFill>
                <a:latin typeface="Times New Roman"/>
                <a:cs typeface="Times New Roman"/>
              </a:rPr>
              <a:t> </a:t>
            </a:r>
            <a:r>
              <a:rPr sz="3600" spc="-20" dirty="0">
                <a:solidFill>
                  <a:srgbClr val="1F3763"/>
                </a:solidFill>
                <a:latin typeface="Times New Roman"/>
                <a:cs typeface="Times New Roman"/>
              </a:rPr>
              <a:t>etc.</a:t>
            </a:r>
            <a:endParaRPr sz="3600" dirty="0">
              <a:latin typeface="Times New Roman"/>
              <a:cs typeface="Times New Roman"/>
            </a:endParaRPr>
          </a:p>
        </p:txBody>
      </p:sp>
    </p:spTree>
    <p:extLst>
      <p:ext uri="{BB962C8B-B14F-4D97-AF65-F5344CB8AC3E}">
        <p14:creationId xmlns:p14="http://schemas.microsoft.com/office/powerpoint/2010/main" val="27605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46" y="124567"/>
            <a:ext cx="707625" cy="584915"/>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10">
            <a:extLst>
              <a:ext uri="{FF2B5EF4-FFF2-40B4-BE49-F238E27FC236}">
                <a16:creationId xmlns:a16="http://schemas.microsoft.com/office/drawing/2014/main" id="{8EB57D85-280D-4EE4-9256-DFAF1401CD53}"/>
              </a:ext>
            </a:extLst>
          </p:cNvPr>
          <p:cNvSpPr txBox="1"/>
          <p:nvPr/>
        </p:nvSpPr>
        <p:spPr>
          <a:xfrm>
            <a:off x="250825" y="897013"/>
            <a:ext cx="4465320" cy="1671320"/>
          </a:xfrm>
          <a:prstGeom prst="rect">
            <a:avLst/>
          </a:prstGeom>
        </p:spPr>
        <p:txBody>
          <a:bodyPr vert="horz" wrap="square" lIns="0" tIns="12700" rIns="0" bIns="0" rtlCol="0">
            <a:spAutoFit/>
          </a:bodyPr>
          <a:lstStyle/>
          <a:p>
            <a:pPr marL="355600" marR="5080" indent="-343535">
              <a:lnSpc>
                <a:spcPct val="100000"/>
              </a:lnSpc>
              <a:spcBef>
                <a:spcPts val="100"/>
              </a:spcBef>
              <a:tabLst>
                <a:tab pos="355600" algn="l"/>
              </a:tabLst>
            </a:pPr>
            <a:r>
              <a:rPr sz="1800" b="1" spc="-25" dirty="0">
                <a:solidFill>
                  <a:srgbClr val="2E5496"/>
                </a:solidFill>
                <a:latin typeface="Calibri"/>
                <a:cs typeface="Calibri"/>
              </a:rPr>
              <a:t>1.</a:t>
            </a:r>
            <a:r>
              <a:rPr sz="1800" b="1" dirty="0">
                <a:solidFill>
                  <a:srgbClr val="2E5496"/>
                </a:solidFill>
                <a:latin typeface="Calibri"/>
                <a:cs typeface="Calibri"/>
              </a:rPr>
              <a:t>	Comunicação</a:t>
            </a:r>
            <a:r>
              <a:rPr sz="1800" b="1" spc="-50" dirty="0">
                <a:solidFill>
                  <a:srgbClr val="2E5496"/>
                </a:solidFill>
                <a:latin typeface="Calibri"/>
                <a:cs typeface="Calibri"/>
              </a:rPr>
              <a:t> </a:t>
            </a:r>
            <a:r>
              <a:rPr sz="1800" b="1" dirty="0">
                <a:solidFill>
                  <a:srgbClr val="2E5496"/>
                </a:solidFill>
                <a:latin typeface="Calibri"/>
                <a:cs typeface="Calibri"/>
              </a:rPr>
              <a:t>via</a:t>
            </a:r>
            <a:r>
              <a:rPr sz="1800" b="1" spc="-50" dirty="0">
                <a:solidFill>
                  <a:srgbClr val="2E5496"/>
                </a:solidFill>
                <a:latin typeface="Calibri"/>
                <a:cs typeface="Calibri"/>
              </a:rPr>
              <a:t> </a:t>
            </a:r>
            <a:r>
              <a:rPr sz="1800" b="1" dirty="0">
                <a:solidFill>
                  <a:srgbClr val="2E5496"/>
                </a:solidFill>
                <a:latin typeface="Calibri"/>
                <a:cs typeface="Calibri"/>
              </a:rPr>
              <a:t>Satélite:</a:t>
            </a:r>
            <a:r>
              <a:rPr sz="1800" b="1" spc="-30" dirty="0">
                <a:solidFill>
                  <a:srgbClr val="2E5496"/>
                </a:solidFill>
                <a:latin typeface="Calibri"/>
                <a:cs typeface="Calibri"/>
              </a:rPr>
              <a:t> </a:t>
            </a:r>
            <a:r>
              <a:rPr sz="1800" dirty="0">
                <a:solidFill>
                  <a:srgbClr val="2E5496"/>
                </a:solidFill>
                <a:latin typeface="Calibri"/>
                <a:cs typeface="Calibri"/>
              </a:rPr>
              <a:t>as</a:t>
            </a:r>
            <a:r>
              <a:rPr sz="1800" spc="-45" dirty="0">
                <a:solidFill>
                  <a:srgbClr val="2E5496"/>
                </a:solidFill>
                <a:latin typeface="Calibri"/>
                <a:cs typeface="Calibri"/>
              </a:rPr>
              <a:t> </a:t>
            </a:r>
            <a:r>
              <a:rPr sz="1800" dirty="0">
                <a:solidFill>
                  <a:srgbClr val="2E5496"/>
                </a:solidFill>
                <a:latin typeface="Calibri"/>
                <a:cs typeface="Calibri"/>
              </a:rPr>
              <a:t>antenas</a:t>
            </a:r>
            <a:r>
              <a:rPr sz="1800" spc="-50" dirty="0">
                <a:solidFill>
                  <a:srgbClr val="2E5496"/>
                </a:solidFill>
                <a:latin typeface="Calibri"/>
                <a:cs typeface="Calibri"/>
              </a:rPr>
              <a:t> </a:t>
            </a:r>
            <a:r>
              <a:rPr sz="1800" spc="-25" dirty="0">
                <a:solidFill>
                  <a:srgbClr val="2E5496"/>
                </a:solidFill>
                <a:latin typeface="Calibri"/>
                <a:cs typeface="Calibri"/>
              </a:rPr>
              <a:t>são </a:t>
            </a:r>
            <a:r>
              <a:rPr sz="1800" dirty="0">
                <a:solidFill>
                  <a:srgbClr val="2E5496"/>
                </a:solidFill>
                <a:latin typeface="Calibri"/>
                <a:cs typeface="Calibri"/>
              </a:rPr>
              <a:t>essenciais</a:t>
            </a:r>
            <a:r>
              <a:rPr sz="1800" spc="-55" dirty="0">
                <a:solidFill>
                  <a:srgbClr val="2E5496"/>
                </a:solidFill>
                <a:latin typeface="Calibri"/>
                <a:cs typeface="Calibri"/>
              </a:rPr>
              <a:t> </a:t>
            </a:r>
            <a:r>
              <a:rPr sz="1800" dirty="0">
                <a:solidFill>
                  <a:srgbClr val="2E5496"/>
                </a:solidFill>
                <a:latin typeface="Calibri"/>
                <a:cs typeface="Calibri"/>
              </a:rPr>
              <a:t>na</a:t>
            </a:r>
            <a:r>
              <a:rPr sz="1800" spc="-55" dirty="0">
                <a:solidFill>
                  <a:srgbClr val="2E5496"/>
                </a:solidFill>
                <a:latin typeface="Calibri"/>
                <a:cs typeface="Calibri"/>
              </a:rPr>
              <a:t> </a:t>
            </a:r>
            <a:r>
              <a:rPr sz="1800" spc="-10" dirty="0">
                <a:solidFill>
                  <a:srgbClr val="2E5496"/>
                </a:solidFill>
                <a:latin typeface="Calibri"/>
                <a:cs typeface="Calibri"/>
              </a:rPr>
              <a:t>comunicação</a:t>
            </a:r>
            <a:r>
              <a:rPr sz="1800" spc="-55" dirty="0">
                <a:solidFill>
                  <a:srgbClr val="2E5496"/>
                </a:solidFill>
                <a:latin typeface="Calibri"/>
                <a:cs typeface="Calibri"/>
              </a:rPr>
              <a:t> </a:t>
            </a:r>
            <a:r>
              <a:rPr sz="1800" dirty="0">
                <a:solidFill>
                  <a:srgbClr val="2E5496"/>
                </a:solidFill>
                <a:latin typeface="Calibri"/>
                <a:cs typeface="Calibri"/>
              </a:rPr>
              <a:t>via</a:t>
            </a:r>
            <a:r>
              <a:rPr sz="1800" spc="-55" dirty="0">
                <a:solidFill>
                  <a:srgbClr val="2E5496"/>
                </a:solidFill>
                <a:latin typeface="Calibri"/>
                <a:cs typeface="Calibri"/>
              </a:rPr>
              <a:t> </a:t>
            </a:r>
            <a:r>
              <a:rPr sz="1800" dirty="0">
                <a:solidFill>
                  <a:srgbClr val="2E5496"/>
                </a:solidFill>
                <a:latin typeface="Calibri"/>
                <a:cs typeface="Calibri"/>
              </a:rPr>
              <a:t>satélite.</a:t>
            </a:r>
            <a:r>
              <a:rPr sz="1800" spc="-50" dirty="0">
                <a:solidFill>
                  <a:srgbClr val="2E5496"/>
                </a:solidFill>
                <a:latin typeface="Calibri"/>
                <a:cs typeface="Calibri"/>
              </a:rPr>
              <a:t> </a:t>
            </a:r>
            <a:r>
              <a:rPr sz="1800" spc="-20" dirty="0">
                <a:solidFill>
                  <a:srgbClr val="2E5496"/>
                </a:solidFill>
                <a:latin typeface="Calibri"/>
                <a:cs typeface="Calibri"/>
              </a:rPr>
              <a:t>Elas </a:t>
            </a:r>
            <a:r>
              <a:rPr sz="1800" dirty="0">
                <a:solidFill>
                  <a:srgbClr val="2E5496"/>
                </a:solidFill>
                <a:latin typeface="Calibri"/>
                <a:cs typeface="Calibri"/>
              </a:rPr>
              <a:t>desempenham</a:t>
            </a:r>
            <a:r>
              <a:rPr sz="1800" spc="-55" dirty="0">
                <a:solidFill>
                  <a:srgbClr val="2E5496"/>
                </a:solidFill>
                <a:latin typeface="Calibri"/>
                <a:cs typeface="Calibri"/>
              </a:rPr>
              <a:t> </a:t>
            </a:r>
            <a:r>
              <a:rPr sz="1800" dirty="0">
                <a:solidFill>
                  <a:srgbClr val="2E5496"/>
                </a:solidFill>
                <a:latin typeface="Calibri"/>
                <a:cs typeface="Calibri"/>
              </a:rPr>
              <a:t>um</a:t>
            </a:r>
            <a:r>
              <a:rPr sz="1800" spc="-55" dirty="0">
                <a:solidFill>
                  <a:srgbClr val="2E5496"/>
                </a:solidFill>
                <a:latin typeface="Calibri"/>
                <a:cs typeface="Calibri"/>
              </a:rPr>
              <a:t> </a:t>
            </a:r>
            <a:r>
              <a:rPr sz="1800" dirty="0">
                <a:solidFill>
                  <a:srgbClr val="2E5496"/>
                </a:solidFill>
                <a:latin typeface="Calibri"/>
                <a:cs typeface="Calibri"/>
              </a:rPr>
              <a:t>papel</a:t>
            </a:r>
            <a:r>
              <a:rPr sz="1800" spc="-60" dirty="0">
                <a:solidFill>
                  <a:srgbClr val="2E5496"/>
                </a:solidFill>
                <a:latin typeface="Calibri"/>
                <a:cs typeface="Calibri"/>
              </a:rPr>
              <a:t> </a:t>
            </a:r>
            <a:r>
              <a:rPr sz="1800" spc="-10" dirty="0">
                <a:solidFill>
                  <a:srgbClr val="2E5496"/>
                </a:solidFill>
                <a:latin typeface="Calibri"/>
                <a:cs typeface="Calibri"/>
              </a:rPr>
              <a:t>fundamental</a:t>
            </a:r>
            <a:r>
              <a:rPr sz="1800" spc="-55" dirty="0">
                <a:solidFill>
                  <a:srgbClr val="2E5496"/>
                </a:solidFill>
                <a:latin typeface="Calibri"/>
                <a:cs typeface="Calibri"/>
              </a:rPr>
              <a:t> </a:t>
            </a:r>
            <a:r>
              <a:rPr sz="1800" spc="-10" dirty="0">
                <a:solidFill>
                  <a:srgbClr val="2E5496"/>
                </a:solidFill>
                <a:latin typeface="Calibri"/>
                <a:cs typeface="Calibri"/>
              </a:rPr>
              <a:t>tanto </a:t>
            </a:r>
            <a:r>
              <a:rPr sz="1800" dirty="0">
                <a:solidFill>
                  <a:srgbClr val="2E5496"/>
                </a:solidFill>
                <a:latin typeface="Calibri"/>
                <a:cs typeface="Calibri"/>
              </a:rPr>
              <a:t>na</a:t>
            </a:r>
            <a:r>
              <a:rPr sz="1800" spc="-40" dirty="0">
                <a:solidFill>
                  <a:srgbClr val="2E5496"/>
                </a:solidFill>
                <a:latin typeface="Calibri"/>
                <a:cs typeface="Calibri"/>
              </a:rPr>
              <a:t> </a:t>
            </a:r>
            <a:r>
              <a:rPr sz="1800" spc="-10" dirty="0">
                <a:solidFill>
                  <a:srgbClr val="2E5496"/>
                </a:solidFill>
                <a:latin typeface="Calibri"/>
                <a:cs typeface="Calibri"/>
              </a:rPr>
              <a:t>transmissão</a:t>
            </a:r>
            <a:r>
              <a:rPr sz="1800" spc="-30" dirty="0">
                <a:solidFill>
                  <a:srgbClr val="2E5496"/>
                </a:solidFill>
                <a:latin typeface="Calibri"/>
                <a:cs typeface="Calibri"/>
              </a:rPr>
              <a:t> </a:t>
            </a:r>
            <a:r>
              <a:rPr sz="1800" spc="-10" dirty="0">
                <a:solidFill>
                  <a:srgbClr val="2E5496"/>
                </a:solidFill>
                <a:latin typeface="Calibri"/>
                <a:cs typeface="Calibri"/>
              </a:rPr>
              <a:t>quanto</a:t>
            </a:r>
            <a:r>
              <a:rPr sz="1800" spc="-30" dirty="0">
                <a:solidFill>
                  <a:srgbClr val="2E5496"/>
                </a:solidFill>
                <a:latin typeface="Calibri"/>
                <a:cs typeface="Calibri"/>
              </a:rPr>
              <a:t> </a:t>
            </a:r>
            <a:r>
              <a:rPr sz="1800" dirty="0">
                <a:solidFill>
                  <a:srgbClr val="2E5496"/>
                </a:solidFill>
                <a:latin typeface="Calibri"/>
                <a:cs typeface="Calibri"/>
              </a:rPr>
              <a:t>na</a:t>
            </a:r>
            <a:r>
              <a:rPr sz="1800" spc="-30" dirty="0">
                <a:solidFill>
                  <a:srgbClr val="2E5496"/>
                </a:solidFill>
                <a:latin typeface="Calibri"/>
                <a:cs typeface="Calibri"/>
              </a:rPr>
              <a:t> </a:t>
            </a:r>
            <a:r>
              <a:rPr sz="1800" spc="-10" dirty="0">
                <a:solidFill>
                  <a:srgbClr val="2E5496"/>
                </a:solidFill>
                <a:latin typeface="Calibri"/>
                <a:cs typeface="Calibri"/>
              </a:rPr>
              <a:t>recepção</a:t>
            </a:r>
            <a:r>
              <a:rPr sz="1800" spc="-30" dirty="0">
                <a:solidFill>
                  <a:srgbClr val="2E5496"/>
                </a:solidFill>
                <a:latin typeface="Calibri"/>
                <a:cs typeface="Calibri"/>
              </a:rPr>
              <a:t> </a:t>
            </a:r>
            <a:r>
              <a:rPr sz="1800" spc="-25" dirty="0">
                <a:solidFill>
                  <a:srgbClr val="2E5496"/>
                </a:solidFill>
                <a:latin typeface="Calibri"/>
                <a:cs typeface="Calibri"/>
              </a:rPr>
              <a:t>de</a:t>
            </a:r>
            <a:r>
              <a:rPr sz="1800" spc="500" dirty="0">
                <a:solidFill>
                  <a:srgbClr val="2E5496"/>
                </a:solidFill>
                <a:latin typeface="Calibri"/>
                <a:cs typeface="Calibri"/>
              </a:rPr>
              <a:t> </a:t>
            </a:r>
            <a:r>
              <a:rPr sz="1800" dirty="0">
                <a:solidFill>
                  <a:srgbClr val="2E5496"/>
                </a:solidFill>
                <a:latin typeface="Calibri"/>
                <a:cs typeface="Calibri"/>
              </a:rPr>
              <a:t>sinais</a:t>
            </a:r>
            <a:r>
              <a:rPr sz="1800" spc="-55" dirty="0">
                <a:solidFill>
                  <a:srgbClr val="2E5496"/>
                </a:solidFill>
                <a:latin typeface="Calibri"/>
                <a:cs typeface="Calibri"/>
              </a:rPr>
              <a:t> </a:t>
            </a:r>
            <a:r>
              <a:rPr sz="1800" dirty="0">
                <a:solidFill>
                  <a:srgbClr val="2E5496"/>
                </a:solidFill>
                <a:latin typeface="Calibri"/>
                <a:cs typeface="Calibri"/>
              </a:rPr>
              <a:t>de</a:t>
            </a:r>
            <a:r>
              <a:rPr sz="1800" spc="-50" dirty="0">
                <a:solidFill>
                  <a:srgbClr val="2E5496"/>
                </a:solidFill>
                <a:latin typeface="Calibri"/>
                <a:cs typeface="Calibri"/>
              </a:rPr>
              <a:t> </a:t>
            </a:r>
            <a:r>
              <a:rPr sz="1800" spc="-10" dirty="0">
                <a:solidFill>
                  <a:srgbClr val="2E5496"/>
                </a:solidFill>
                <a:latin typeface="Calibri"/>
                <a:cs typeface="Calibri"/>
              </a:rPr>
              <a:t>comunicação</a:t>
            </a:r>
            <a:r>
              <a:rPr sz="1800" spc="-60" dirty="0">
                <a:solidFill>
                  <a:srgbClr val="2E5496"/>
                </a:solidFill>
                <a:latin typeface="Calibri"/>
                <a:cs typeface="Calibri"/>
              </a:rPr>
              <a:t> </a:t>
            </a:r>
            <a:r>
              <a:rPr sz="1800" dirty="0">
                <a:solidFill>
                  <a:srgbClr val="2E5496"/>
                </a:solidFill>
                <a:latin typeface="Calibri"/>
                <a:cs typeface="Calibri"/>
              </a:rPr>
              <a:t>entre</a:t>
            </a:r>
            <a:r>
              <a:rPr sz="1800" spc="-50" dirty="0">
                <a:solidFill>
                  <a:srgbClr val="2E5496"/>
                </a:solidFill>
                <a:latin typeface="Calibri"/>
                <a:cs typeface="Calibri"/>
              </a:rPr>
              <a:t> </a:t>
            </a:r>
            <a:r>
              <a:rPr sz="1800" dirty="0">
                <a:solidFill>
                  <a:srgbClr val="2E5496"/>
                </a:solidFill>
                <a:latin typeface="Calibri"/>
                <a:cs typeface="Calibri"/>
              </a:rPr>
              <a:t>os</a:t>
            </a:r>
            <a:r>
              <a:rPr sz="1800" spc="-55" dirty="0">
                <a:solidFill>
                  <a:srgbClr val="2E5496"/>
                </a:solidFill>
                <a:latin typeface="Calibri"/>
                <a:cs typeface="Calibri"/>
              </a:rPr>
              <a:t> </a:t>
            </a:r>
            <a:r>
              <a:rPr sz="1800" dirty="0">
                <a:solidFill>
                  <a:srgbClr val="2E5496"/>
                </a:solidFill>
                <a:latin typeface="Calibri"/>
                <a:cs typeface="Calibri"/>
              </a:rPr>
              <a:t>satélites</a:t>
            </a:r>
            <a:r>
              <a:rPr sz="1800" spc="-55" dirty="0">
                <a:solidFill>
                  <a:srgbClr val="2E5496"/>
                </a:solidFill>
                <a:latin typeface="Calibri"/>
                <a:cs typeface="Calibri"/>
              </a:rPr>
              <a:t> </a:t>
            </a:r>
            <a:r>
              <a:rPr sz="1800" spc="-25" dirty="0">
                <a:solidFill>
                  <a:srgbClr val="2E5496"/>
                </a:solidFill>
                <a:latin typeface="Calibri"/>
                <a:cs typeface="Calibri"/>
              </a:rPr>
              <a:t>em </a:t>
            </a:r>
            <a:r>
              <a:rPr sz="1800" dirty="0">
                <a:solidFill>
                  <a:srgbClr val="2E5496"/>
                </a:solidFill>
                <a:latin typeface="Calibri"/>
                <a:cs typeface="Calibri"/>
              </a:rPr>
              <a:t>órbita</a:t>
            </a:r>
            <a:r>
              <a:rPr sz="1800" spc="-45" dirty="0">
                <a:solidFill>
                  <a:srgbClr val="2E5496"/>
                </a:solidFill>
                <a:latin typeface="Calibri"/>
                <a:cs typeface="Calibri"/>
              </a:rPr>
              <a:t> </a:t>
            </a:r>
            <a:r>
              <a:rPr sz="1800" dirty="0">
                <a:solidFill>
                  <a:srgbClr val="2E5496"/>
                </a:solidFill>
                <a:latin typeface="Calibri"/>
                <a:cs typeface="Calibri"/>
              </a:rPr>
              <a:t>e</a:t>
            </a:r>
            <a:r>
              <a:rPr sz="1800" spc="-35" dirty="0">
                <a:solidFill>
                  <a:srgbClr val="2E5496"/>
                </a:solidFill>
                <a:latin typeface="Calibri"/>
                <a:cs typeface="Calibri"/>
              </a:rPr>
              <a:t> </a:t>
            </a:r>
            <a:r>
              <a:rPr sz="1800" dirty="0">
                <a:solidFill>
                  <a:srgbClr val="2E5496"/>
                </a:solidFill>
                <a:latin typeface="Calibri"/>
                <a:cs typeface="Calibri"/>
              </a:rPr>
              <a:t>as</a:t>
            </a:r>
            <a:r>
              <a:rPr sz="1800" spc="-35" dirty="0">
                <a:solidFill>
                  <a:srgbClr val="2E5496"/>
                </a:solidFill>
                <a:latin typeface="Calibri"/>
                <a:cs typeface="Calibri"/>
              </a:rPr>
              <a:t> </a:t>
            </a:r>
            <a:r>
              <a:rPr sz="1800" spc="-10" dirty="0">
                <a:solidFill>
                  <a:srgbClr val="2E5496"/>
                </a:solidFill>
                <a:latin typeface="Calibri"/>
                <a:cs typeface="Calibri"/>
              </a:rPr>
              <a:t>estações</a:t>
            </a:r>
            <a:r>
              <a:rPr sz="1800" spc="-40" dirty="0">
                <a:solidFill>
                  <a:srgbClr val="2E5496"/>
                </a:solidFill>
                <a:latin typeface="Calibri"/>
                <a:cs typeface="Calibri"/>
              </a:rPr>
              <a:t> </a:t>
            </a:r>
            <a:r>
              <a:rPr sz="1800" spc="-10" dirty="0">
                <a:solidFill>
                  <a:srgbClr val="2E5496"/>
                </a:solidFill>
                <a:latin typeface="Calibri"/>
                <a:cs typeface="Calibri"/>
              </a:rPr>
              <a:t>terrestres</a:t>
            </a:r>
            <a:r>
              <a:rPr sz="1800" spc="-10" dirty="0">
                <a:latin typeface="Calibri"/>
                <a:cs typeface="Calibri"/>
              </a:rPr>
              <a:t>.</a:t>
            </a:r>
            <a:endParaRPr sz="1800" dirty="0">
              <a:latin typeface="Calibri"/>
              <a:cs typeface="Calibri"/>
            </a:endParaRPr>
          </a:p>
        </p:txBody>
      </p:sp>
      <p:pic>
        <p:nvPicPr>
          <p:cNvPr id="4" name="object 11">
            <a:extLst>
              <a:ext uri="{FF2B5EF4-FFF2-40B4-BE49-F238E27FC236}">
                <a16:creationId xmlns:a16="http://schemas.microsoft.com/office/drawing/2014/main" id="{0E332DD6-5BE3-4B20-BD99-DC56F19CE6CE}"/>
              </a:ext>
            </a:extLst>
          </p:cNvPr>
          <p:cNvPicPr/>
          <p:nvPr/>
        </p:nvPicPr>
        <p:blipFill>
          <a:blip r:embed="rId3" cstate="print"/>
          <a:stretch>
            <a:fillRect/>
          </a:stretch>
        </p:blipFill>
        <p:spPr>
          <a:xfrm>
            <a:off x="778675" y="3249002"/>
            <a:ext cx="3670603" cy="2743200"/>
          </a:xfrm>
          <a:prstGeom prst="rect">
            <a:avLst/>
          </a:prstGeom>
        </p:spPr>
      </p:pic>
      <p:sp>
        <p:nvSpPr>
          <p:cNvPr id="5" name="object 12">
            <a:extLst>
              <a:ext uri="{FF2B5EF4-FFF2-40B4-BE49-F238E27FC236}">
                <a16:creationId xmlns:a16="http://schemas.microsoft.com/office/drawing/2014/main" id="{3B523E2C-BA7C-459B-9B01-3CE2EE61D605}"/>
              </a:ext>
            </a:extLst>
          </p:cNvPr>
          <p:cNvSpPr txBox="1"/>
          <p:nvPr/>
        </p:nvSpPr>
        <p:spPr>
          <a:xfrm>
            <a:off x="5057178" y="897013"/>
            <a:ext cx="3519804" cy="1671320"/>
          </a:xfrm>
          <a:prstGeom prst="rect">
            <a:avLst/>
          </a:prstGeom>
        </p:spPr>
        <p:txBody>
          <a:bodyPr vert="horz" wrap="square" lIns="0" tIns="12700" rIns="0" bIns="0" rtlCol="0">
            <a:spAutoFit/>
          </a:bodyPr>
          <a:lstStyle/>
          <a:p>
            <a:pPr marL="12700" marR="5080" indent="51435">
              <a:lnSpc>
                <a:spcPct val="100000"/>
              </a:lnSpc>
              <a:spcBef>
                <a:spcPts val="100"/>
              </a:spcBef>
            </a:pPr>
            <a:r>
              <a:rPr sz="1800" dirty="0">
                <a:solidFill>
                  <a:srgbClr val="2E5496"/>
                </a:solidFill>
                <a:latin typeface="Calibri"/>
                <a:cs typeface="Calibri"/>
              </a:rPr>
              <a:t>2.</a:t>
            </a:r>
            <a:r>
              <a:rPr sz="1800" spc="-35" dirty="0">
                <a:solidFill>
                  <a:srgbClr val="2E5496"/>
                </a:solidFill>
                <a:latin typeface="Calibri"/>
                <a:cs typeface="Calibri"/>
              </a:rPr>
              <a:t> </a:t>
            </a:r>
            <a:r>
              <a:rPr sz="1800" b="1" dirty="0">
                <a:solidFill>
                  <a:srgbClr val="2E5496"/>
                </a:solidFill>
                <a:latin typeface="Calibri"/>
                <a:cs typeface="Calibri"/>
              </a:rPr>
              <a:t>Radar</a:t>
            </a:r>
            <a:r>
              <a:rPr sz="1800" dirty="0">
                <a:solidFill>
                  <a:srgbClr val="2E5496"/>
                </a:solidFill>
                <a:latin typeface="Calibri"/>
                <a:cs typeface="Calibri"/>
              </a:rPr>
              <a:t>:</a:t>
            </a:r>
            <a:r>
              <a:rPr sz="1800" spc="-40" dirty="0">
                <a:solidFill>
                  <a:srgbClr val="2E5496"/>
                </a:solidFill>
                <a:latin typeface="Calibri"/>
                <a:cs typeface="Calibri"/>
              </a:rPr>
              <a:t> </a:t>
            </a:r>
            <a:r>
              <a:rPr sz="1800" dirty="0">
                <a:solidFill>
                  <a:srgbClr val="2E5496"/>
                </a:solidFill>
                <a:latin typeface="Calibri"/>
                <a:cs typeface="Calibri"/>
              </a:rPr>
              <a:t>as</a:t>
            </a:r>
            <a:r>
              <a:rPr sz="1800" spc="-30" dirty="0">
                <a:solidFill>
                  <a:srgbClr val="2E5496"/>
                </a:solidFill>
                <a:latin typeface="Calibri"/>
                <a:cs typeface="Calibri"/>
              </a:rPr>
              <a:t> </a:t>
            </a:r>
            <a:r>
              <a:rPr sz="1800" dirty="0">
                <a:solidFill>
                  <a:srgbClr val="2E5496"/>
                </a:solidFill>
                <a:latin typeface="Calibri"/>
                <a:cs typeface="Calibri"/>
              </a:rPr>
              <a:t>antenas</a:t>
            </a:r>
            <a:r>
              <a:rPr sz="1800" spc="-40" dirty="0">
                <a:solidFill>
                  <a:srgbClr val="2E5496"/>
                </a:solidFill>
                <a:latin typeface="Calibri"/>
                <a:cs typeface="Calibri"/>
              </a:rPr>
              <a:t> </a:t>
            </a:r>
            <a:r>
              <a:rPr sz="1800" dirty="0">
                <a:solidFill>
                  <a:srgbClr val="2E5496"/>
                </a:solidFill>
                <a:latin typeface="Calibri"/>
                <a:cs typeface="Calibri"/>
              </a:rPr>
              <a:t>são</a:t>
            </a:r>
            <a:r>
              <a:rPr sz="1800" spc="-35" dirty="0">
                <a:solidFill>
                  <a:srgbClr val="2E5496"/>
                </a:solidFill>
                <a:latin typeface="Calibri"/>
                <a:cs typeface="Calibri"/>
              </a:rPr>
              <a:t> </a:t>
            </a:r>
            <a:r>
              <a:rPr sz="1800" spc="-10" dirty="0">
                <a:solidFill>
                  <a:srgbClr val="2E5496"/>
                </a:solidFill>
                <a:latin typeface="Calibri"/>
                <a:cs typeface="Calibri"/>
              </a:rPr>
              <a:t>empregadas </a:t>
            </a:r>
            <a:r>
              <a:rPr sz="1800" dirty="0">
                <a:solidFill>
                  <a:srgbClr val="2E5496"/>
                </a:solidFill>
                <a:latin typeface="Calibri"/>
                <a:cs typeface="Calibri"/>
              </a:rPr>
              <a:t>em</a:t>
            </a:r>
            <a:r>
              <a:rPr sz="1800" spc="-55" dirty="0">
                <a:solidFill>
                  <a:srgbClr val="2E5496"/>
                </a:solidFill>
                <a:latin typeface="Calibri"/>
                <a:cs typeface="Calibri"/>
              </a:rPr>
              <a:t> </a:t>
            </a:r>
            <a:r>
              <a:rPr sz="1800" dirty="0">
                <a:solidFill>
                  <a:srgbClr val="2E5496"/>
                </a:solidFill>
                <a:latin typeface="Calibri"/>
                <a:cs typeface="Calibri"/>
              </a:rPr>
              <a:t>sistemas</a:t>
            </a:r>
            <a:r>
              <a:rPr sz="1800" spc="-50" dirty="0">
                <a:solidFill>
                  <a:srgbClr val="2E5496"/>
                </a:solidFill>
                <a:latin typeface="Calibri"/>
                <a:cs typeface="Calibri"/>
              </a:rPr>
              <a:t> </a:t>
            </a:r>
            <a:r>
              <a:rPr sz="1800" dirty="0">
                <a:solidFill>
                  <a:srgbClr val="2E5496"/>
                </a:solidFill>
                <a:latin typeface="Calibri"/>
                <a:cs typeface="Calibri"/>
              </a:rPr>
              <a:t>de</a:t>
            </a:r>
            <a:r>
              <a:rPr sz="1800" spc="-50" dirty="0">
                <a:solidFill>
                  <a:srgbClr val="2E5496"/>
                </a:solidFill>
                <a:latin typeface="Calibri"/>
                <a:cs typeface="Calibri"/>
              </a:rPr>
              <a:t> </a:t>
            </a:r>
            <a:r>
              <a:rPr sz="1800" dirty="0">
                <a:solidFill>
                  <a:srgbClr val="2E5496"/>
                </a:solidFill>
                <a:latin typeface="Calibri"/>
                <a:cs typeface="Calibri"/>
              </a:rPr>
              <a:t>radar</a:t>
            </a:r>
            <a:r>
              <a:rPr sz="1800" spc="-55" dirty="0">
                <a:solidFill>
                  <a:srgbClr val="2E5496"/>
                </a:solidFill>
                <a:latin typeface="Calibri"/>
                <a:cs typeface="Calibri"/>
              </a:rPr>
              <a:t> </a:t>
            </a:r>
            <a:r>
              <a:rPr sz="1800" dirty="0">
                <a:solidFill>
                  <a:srgbClr val="2E5496"/>
                </a:solidFill>
                <a:latin typeface="Calibri"/>
                <a:cs typeface="Calibri"/>
              </a:rPr>
              <a:t>para</a:t>
            </a:r>
            <a:r>
              <a:rPr sz="1800" spc="-55" dirty="0">
                <a:solidFill>
                  <a:srgbClr val="2E5496"/>
                </a:solidFill>
                <a:latin typeface="Calibri"/>
                <a:cs typeface="Calibri"/>
              </a:rPr>
              <a:t> </a:t>
            </a:r>
            <a:r>
              <a:rPr sz="1800" spc="-10" dirty="0">
                <a:solidFill>
                  <a:srgbClr val="2E5496"/>
                </a:solidFill>
                <a:latin typeface="Calibri"/>
                <a:cs typeface="Calibri"/>
              </a:rPr>
              <a:t>detecção, rastreamento</a:t>
            </a:r>
            <a:r>
              <a:rPr sz="1800" spc="-85" dirty="0">
                <a:solidFill>
                  <a:srgbClr val="2E5496"/>
                </a:solidFill>
                <a:latin typeface="Calibri"/>
                <a:cs typeface="Calibri"/>
              </a:rPr>
              <a:t> </a:t>
            </a:r>
            <a:r>
              <a:rPr sz="1800" spc="-50" dirty="0">
                <a:solidFill>
                  <a:srgbClr val="2E5496"/>
                </a:solidFill>
                <a:latin typeface="Calibri"/>
                <a:cs typeface="Calibri"/>
              </a:rPr>
              <a:t>e</a:t>
            </a:r>
            <a:endParaRPr sz="1800">
              <a:latin typeface="Calibri"/>
              <a:cs typeface="Calibri"/>
            </a:endParaRPr>
          </a:p>
          <a:p>
            <a:pPr marL="12700" marR="254635">
              <a:lnSpc>
                <a:spcPct val="100000"/>
              </a:lnSpc>
            </a:pPr>
            <a:r>
              <a:rPr sz="1800" spc="-10" dirty="0">
                <a:solidFill>
                  <a:srgbClr val="2E5496"/>
                </a:solidFill>
                <a:latin typeface="Calibri"/>
                <a:cs typeface="Calibri"/>
              </a:rPr>
              <a:t>identificação</a:t>
            </a:r>
            <a:r>
              <a:rPr sz="1800" spc="-60" dirty="0">
                <a:solidFill>
                  <a:srgbClr val="2E5496"/>
                </a:solidFill>
                <a:latin typeface="Calibri"/>
                <a:cs typeface="Calibri"/>
              </a:rPr>
              <a:t> </a:t>
            </a:r>
            <a:r>
              <a:rPr sz="1800" dirty="0">
                <a:solidFill>
                  <a:srgbClr val="2E5496"/>
                </a:solidFill>
                <a:latin typeface="Calibri"/>
                <a:cs typeface="Calibri"/>
              </a:rPr>
              <a:t>de</a:t>
            </a:r>
            <a:r>
              <a:rPr sz="1800" spc="-50" dirty="0">
                <a:solidFill>
                  <a:srgbClr val="2E5496"/>
                </a:solidFill>
                <a:latin typeface="Calibri"/>
                <a:cs typeface="Calibri"/>
              </a:rPr>
              <a:t> </a:t>
            </a:r>
            <a:r>
              <a:rPr sz="1800" dirty="0">
                <a:solidFill>
                  <a:srgbClr val="2E5496"/>
                </a:solidFill>
                <a:latin typeface="Calibri"/>
                <a:cs typeface="Calibri"/>
              </a:rPr>
              <a:t>objetos,</a:t>
            </a:r>
            <a:r>
              <a:rPr sz="1800" spc="-65" dirty="0">
                <a:solidFill>
                  <a:srgbClr val="2E5496"/>
                </a:solidFill>
                <a:latin typeface="Calibri"/>
                <a:cs typeface="Calibri"/>
              </a:rPr>
              <a:t> </a:t>
            </a:r>
            <a:r>
              <a:rPr sz="1800" spc="-20" dirty="0">
                <a:solidFill>
                  <a:srgbClr val="2E5496"/>
                </a:solidFill>
                <a:latin typeface="Calibri"/>
                <a:cs typeface="Calibri"/>
              </a:rPr>
              <a:t>como </a:t>
            </a:r>
            <a:r>
              <a:rPr sz="1800" spc="-10" dirty="0">
                <a:solidFill>
                  <a:srgbClr val="2E5496"/>
                </a:solidFill>
                <a:latin typeface="Calibri"/>
                <a:cs typeface="Calibri"/>
              </a:rPr>
              <a:t>aeronaves,</a:t>
            </a:r>
            <a:r>
              <a:rPr sz="1800" spc="-55" dirty="0">
                <a:solidFill>
                  <a:srgbClr val="2E5496"/>
                </a:solidFill>
                <a:latin typeface="Calibri"/>
                <a:cs typeface="Calibri"/>
              </a:rPr>
              <a:t> </a:t>
            </a:r>
            <a:r>
              <a:rPr sz="1800" spc="-10" dirty="0">
                <a:solidFill>
                  <a:srgbClr val="2E5496"/>
                </a:solidFill>
                <a:latin typeface="Calibri"/>
                <a:cs typeface="Calibri"/>
              </a:rPr>
              <a:t>embarcações</a:t>
            </a:r>
            <a:r>
              <a:rPr sz="1800" spc="-40" dirty="0">
                <a:solidFill>
                  <a:srgbClr val="2E5496"/>
                </a:solidFill>
                <a:latin typeface="Calibri"/>
                <a:cs typeface="Calibri"/>
              </a:rPr>
              <a:t> </a:t>
            </a:r>
            <a:r>
              <a:rPr sz="1800" dirty="0">
                <a:solidFill>
                  <a:srgbClr val="2E5496"/>
                </a:solidFill>
                <a:latin typeface="Calibri"/>
                <a:cs typeface="Calibri"/>
              </a:rPr>
              <a:t>e</a:t>
            </a:r>
            <a:r>
              <a:rPr sz="1800" spc="-40" dirty="0">
                <a:solidFill>
                  <a:srgbClr val="2E5496"/>
                </a:solidFill>
                <a:latin typeface="Calibri"/>
                <a:cs typeface="Calibri"/>
              </a:rPr>
              <a:t> </a:t>
            </a:r>
            <a:r>
              <a:rPr sz="1800" spc="-10" dirty="0">
                <a:solidFill>
                  <a:srgbClr val="2E5496"/>
                </a:solidFill>
                <a:latin typeface="Calibri"/>
                <a:cs typeface="Calibri"/>
              </a:rPr>
              <a:t>veículos terrestres.</a:t>
            </a:r>
            <a:endParaRPr sz="1800">
              <a:latin typeface="Calibri"/>
              <a:cs typeface="Calibri"/>
            </a:endParaRPr>
          </a:p>
        </p:txBody>
      </p:sp>
      <p:pic>
        <p:nvPicPr>
          <p:cNvPr id="7" name="object 13">
            <a:extLst>
              <a:ext uri="{FF2B5EF4-FFF2-40B4-BE49-F238E27FC236}">
                <a16:creationId xmlns:a16="http://schemas.microsoft.com/office/drawing/2014/main" id="{1933E972-5E1D-4B17-8E54-B2D8676DDB16}"/>
              </a:ext>
            </a:extLst>
          </p:cNvPr>
          <p:cNvPicPr/>
          <p:nvPr/>
        </p:nvPicPr>
        <p:blipFill>
          <a:blip r:embed="rId4" cstate="print"/>
          <a:stretch>
            <a:fillRect/>
          </a:stretch>
        </p:blipFill>
        <p:spPr>
          <a:xfrm>
            <a:off x="4979885" y="3249002"/>
            <a:ext cx="2952000" cy="2743200"/>
          </a:xfrm>
          <a:prstGeom prst="rect">
            <a:avLst/>
          </a:prstGeom>
        </p:spPr>
      </p:pic>
      <p:sp>
        <p:nvSpPr>
          <p:cNvPr id="8" name="object 14">
            <a:extLst>
              <a:ext uri="{FF2B5EF4-FFF2-40B4-BE49-F238E27FC236}">
                <a16:creationId xmlns:a16="http://schemas.microsoft.com/office/drawing/2014/main" id="{008A2597-0983-4D34-B1F5-5B24763D1D7D}"/>
              </a:ext>
            </a:extLst>
          </p:cNvPr>
          <p:cNvSpPr txBox="1"/>
          <p:nvPr/>
        </p:nvSpPr>
        <p:spPr>
          <a:xfrm>
            <a:off x="8752217" y="927976"/>
            <a:ext cx="3249295" cy="1945639"/>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2E5496"/>
                </a:solidFill>
                <a:latin typeface="Calibri"/>
                <a:cs typeface="Calibri"/>
              </a:rPr>
              <a:t>3.</a:t>
            </a:r>
            <a:r>
              <a:rPr sz="1800" spc="-45" dirty="0">
                <a:solidFill>
                  <a:srgbClr val="2E5496"/>
                </a:solidFill>
                <a:latin typeface="Calibri"/>
                <a:cs typeface="Calibri"/>
              </a:rPr>
              <a:t> </a:t>
            </a:r>
            <a:r>
              <a:rPr sz="1800" b="1" dirty="0">
                <a:solidFill>
                  <a:srgbClr val="2E5496"/>
                </a:solidFill>
                <a:latin typeface="Calibri"/>
                <a:cs typeface="Calibri"/>
              </a:rPr>
              <a:t>Sistemas</a:t>
            </a:r>
            <a:r>
              <a:rPr sz="1800" b="1" spc="-45" dirty="0">
                <a:solidFill>
                  <a:srgbClr val="2E5496"/>
                </a:solidFill>
                <a:latin typeface="Calibri"/>
                <a:cs typeface="Calibri"/>
              </a:rPr>
              <a:t> </a:t>
            </a:r>
            <a:r>
              <a:rPr sz="1800" b="1" dirty="0">
                <a:solidFill>
                  <a:srgbClr val="2E5496"/>
                </a:solidFill>
                <a:latin typeface="Calibri"/>
                <a:cs typeface="Calibri"/>
              </a:rPr>
              <a:t>de</a:t>
            </a:r>
            <a:r>
              <a:rPr sz="1800" b="1" spc="-45" dirty="0">
                <a:solidFill>
                  <a:srgbClr val="2E5496"/>
                </a:solidFill>
                <a:latin typeface="Calibri"/>
                <a:cs typeface="Calibri"/>
              </a:rPr>
              <a:t> </a:t>
            </a:r>
            <a:r>
              <a:rPr sz="1800" b="1" dirty="0">
                <a:solidFill>
                  <a:srgbClr val="2E5496"/>
                </a:solidFill>
                <a:latin typeface="Calibri"/>
                <a:cs typeface="Calibri"/>
              </a:rPr>
              <a:t>navegação</a:t>
            </a:r>
            <a:r>
              <a:rPr sz="1800" dirty="0">
                <a:solidFill>
                  <a:srgbClr val="2E5496"/>
                </a:solidFill>
                <a:latin typeface="Calibri"/>
                <a:cs typeface="Calibri"/>
              </a:rPr>
              <a:t>:</a:t>
            </a:r>
            <a:r>
              <a:rPr sz="1800" spc="-50" dirty="0">
                <a:solidFill>
                  <a:srgbClr val="2E5496"/>
                </a:solidFill>
                <a:latin typeface="Calibri"/>
                <a:cs typeface="Calibri"/>
              </a:rPr>
              <a:t> </a:t>
            </a:r>
            <a:r>
              <a:rPr sz="1800" spc="-25" dirty="0">
                <a:solidFill>
                  <a:srgbClr val="2E5496"/>
                </a:solidFill>
                <a:latin typeface="Calibri"/>
                <a:cs typeface="Calibri"/>
              </a:rPr>
              <a:t>as </a:t>
            </a:r>
            <a:r>
              <a:rPr sz="1800" spc="-10" dirty="0">
                <a:solidFill>
                  <a:srgbClr val="2E5496"/>
                </a:solidFill>
                <a:latin typeface="Calibri"/>
                <a:cs typeface="Calibri"/>
              </a:rPr>
              <a:t>antenas</a:t>
            </a:r>
            <a:r>
              <a:rPr sz="1800" spc="-25" dirty="0">
                <a:solidFill>
                  <a:srgbClr val="2E5496"/>
                </a:solidFill>
                <a:latin typeface="Calibri"/>
                <a:cs typeface="Calibri"/>
              </a:rPr>
              <a:t> </a:t>
            </a:r>
            <a:r>
              <a:rPr sz="1800" dirty="0">
                <a:solidFill>
                  <a:srgbClr val="2E5496"/>
                </a:solidFill>
                <a:latin typeface="Calibri"/>
                <a:cs typeface="Calibri"/>
              </a:rPr>
              <a:t>são</a:t>
            </a:r>
            <a:r>
              <a:rPr sz="1800" spc="-25" dirty="0">
                <a:solidFill>
                  <a:srgbClr val="2E5496"/>
                </a:solidFill>
                <a:latin typeface="Calibri"/>
                <a:cs typeface="Calibri"/>
              </a:rPr>
              <a:t> </a:t>
            </a:r>
            <a:r>
              <a:rPr sz="1800" spc="-10" dirty="0">
                <a:solidFill>
                  <a:srgbClr val="2E5496"/>
                </a:solidFill>
                <a:latin typeface="Calibri"/>
                <a:cs typeface="Calibri"/>
              </a:rPr>
              <a:t>utilizadas</a:t>
            </a:r>
            <a:r>
              <a:rPr sz="1800" spc="-20" dirty="0">
                <a:solidFill>
                  <a:srgbClr val="2E5496"/>
                </a:solidFill>
                <a:latin typeface="Calibri"/>
                <a:cs typeface="Calibri"/>
              </a:rPr>
              <a:t> </a:t>
            </a:r>
            <a:r>
              <a:rPr sz="1800" dirty="0">
                <a:solidFill>
                  <a:srgbClr val="2E5496"/>
                </a:solidFill>
                <a:latin typeface="Calibri"/>
                <a:cs typeface="Calibri"/>
              </a:rPr>
              <a:t>em</a:t>
            </a:r>
            <a:r>
              <a:rPr sz="1800" spc="-25" dirty="0">
                <a:solidFill>
                  <a:srgbClr val="2E5496"/>
                </a:solidFill>
                <a:latin typeface="Calibri"/>
                <a:cs typeface="Calibri"/>
              </a:rPr>
              <a:t> </a:t>
            </a:r>
            <a:r>
              <a:rPr sz="1800" spc="-10" dirty="0">
                <a:solidFill>
                  <a:srgbClr val="2E5496"/>
                </a:solidFill>
                <a:latin typeface="Calibri"/>
                <a:cs typeface="Calibri"/>
              </a:rPr>
              <a:t>sistemas </a:t>
            </a:r>
            <a:r>
              <a:rPr sz="1800" dirty="0">
                <a:solidFill>
                  <a:srgbClr val="2E5496"/>
                </a:solidFill>
                <a:latin typeface="Calibri"/>
                <a:cs typeface="Calibri"/>
              </a:rPr>
              <a:t>de</a:t>
            </a:r>
            <a:r>
              <a:rPr sz="1800" spc="-40" dirty="0">
                <a:solidFill>
                  <a:srgbClr val="2E5496"/>
                </a:solidFill>
                <a:latin typeface="Calibri"/>
                <a:cs typeface="Calibri"/>
              </a:rPr>
              <a:t> </a:t>
            </a:r>
            <a:r>
              <a:rPr sz="1800" spc="-10" dirty="0">
                <a:solidFill>
                  <a:srgbClr val="2E5496"/>
                </a:solidFill>
                <a:latin typeface="Calibri"/>
                <a:cs typeface="Calibri"/>
              </a:rPr>
              <a:t>posicionamento</a:t>
            </a:r>
            <a:r>
              <a:rPr sz="1800" spc="-40" dirty="0">
                <a:solidFill>
                  <a:srgbClr val="2E5496"/>
                </a:solidFill>
                <a:latin typeface="Calibri"/>
                <a:cs typeface="Calibri"/>
              </a:rPr>
              <a:t> </a:t>
            </a:r>
            <a:r>
              <a:rPr sz="1800" dirty="0">
                <a:solidFill>
                  <a:srgbClr val="2E5496"/>
                </a:solidFill>
                <a:latin typeface="Calibri"/>
                <a:cs typeface="Calibri"/>
              </a:rPr>
              <a:t>global</a:t>
            </a:r>
            <a:r>
              <a:rPr sz="1800" spc="-40" dirty="0">
                <a:solidFill>
                  <a:srgbClr val="2E5496"/>
                </a:solidFill>
                <a:latin typeface="Calibri"/>
                <a:cs typeface="Calibri"/>
              </a:rPr>
              <a:t> </a:t>
            </a:r>
            <a:r>
              <a:rPr sz="1800" dirty="0">
                <a:solidFill>
                  <a:srgbClr val="2E5496"/>
                </a:solidFill>
                <a:latin typeface="Calibri"/>
                <a:cs typeface="Calibri"/>
              </a:rPr>
              <a:t>(</a:t>
            </a:r>
            <a:r>
              <a:rPr sz="1800" b="1" dirty="0">
                <a:solidFill>
                  <a:srgbClr val="2E5496"/>
                </a:solidFill>
                <a:latin typeface="Calibri"/>
                <a:cs typeface="Calibri"/>
              </a:rPr>
              <a:t>GPS</a:t>
            </a:r>
            <a:r>
              <a:rPr sz="1800" dirty="0">
                <a:solidFill>
                  <a:srgbClr val="2E5496"/>
                </a:solidFill>
                <a:latin typeface="Calibri"/>
                <a:cs typeface="Calibri"/>
              </a:rPr>
              <a:t>)</a:t>
            </a:r>
            <a:r>
              <a:rPr sz="1800" spc="-40" dirty="0">
                <a:solidFill>
                  <a:srgbClr val="2E5496"/>
                </a:solidFill>
                <a:latin typeface="Calibri"/>
                <a:cs typeface="Calibri"/>
              </a:rPr>
              <a:t> </a:t>
            </a:r>
            <a:r>
              <a:rPr sz="1800" spc="-50" dirty="0">
                <a:solidFill>
                  <a:srgbClr val="2E5496"/>
                </a:solidFill>
                <a:latin typeface="Calibri"/>
                <a:cs typeface="Calibri"/>
              </a:rPr>
              <a:t>e </a:t>
            </a:r>
            <a:r>
              <a:rPr sz="1800" spc="-20" dirty="0">
                <a:solidFill>
                  <a:srgbClr val="2E5496"/>
                </a:solidFill>
                <a:latin typeface="Calibri"/>
                <a:cs typeface="Calibri"/>
              </a:rPr>
              <a:t>navegação</a:t>
            </a:r>
            <a:r>
              <a:rPr sz="1800" spc="-55" dirty="0">
                <a:solidFill>
                  <a:srgbClr val="2E5496"/>
                </a:solidFill>
                <a:latin typeface="Calibri"/>
                <a:cs typeface="Calibri"/>
              </a:rPr>
              <a:t> </a:t>
            </a:r>
            <a:r>
              <a:rPr sz="1800" dirty="0">
                <a:solidFill>
                  <a:srgbClr val="2E5496"/>
                </a:solidFill>
                <a:latin typeface="Calibri"/>
                <a:cs typeface="Calibri"/>
              </a:rPr>
              <a:t>por</a:t>
            </a:r>
            <a:r>
              <a:rPr sz="1800" spc="-55" dirty="0">
                <a:solidFill>
                  <a:srgbClr val="2E5496"/>
                </a:solidFill>
                <a:latin typeface="Calibri"/>
                <a:cs typeface="Calibri"/>
              </a:rPr>
              <a:t> </a:t>
            </a:r>
            <a:r>
              <a:rPr sz="1800" dirty="0">
                <a:solidFill>
                  <a:srgbClr val="2E5496"/>
                </a:solidFill>
                <a:latin typeface="Calibri"/>
                <a:cs typeface="Calibri"/>
              </a:rPr>
              <a:t>satélite,</a:t>
            </a:r>
            <a:r>
              <a:rPr sz="1800" spc="-55" dirty="0">
                <a:solidFill>
                  <a:srgbClr val="2E5496"/>
                </a:solidFill>
                <a:latin typeface="Calibri"/>
                <a:cs typeface="Calibri"/>
              </a:rPr>
              <a:t> </a:t>
            </a:r>
            <a:r>
              <a:rPr sz="1800" spc="-10" dirty="0">
                <a:solidFill>
                  <a:srgbClr val="2E5496"/>
                </a:solidFill>
                <a:latin typeface="Calibri"/>
                <a:cs typeface="Calibri"/>
              </a:rPr>
              <a:t>permitindo </a:t>
            </a:r>
            <a:r>
              <a:rPr sz="1800" dirty="0">
                <a:solidFill>
                  <a:srgbClr val="2E5496"/>
                </a:solidFill>
                <a:latin typeface="Calibri"/>
                <a:cs typeface="Calibri"/>
              </a:rPr>
              <a:t>a</a:t>
            </a:r>
            <a:r>
              <a:rPr sz="1800" spc="-45" dirty="0">
                <a:solidFill>
                  <a:srgbClr val="2E5496"/>
                </a:solidFill>
                <a:latin typeface="Calibri"/>
                <a:cs typeface="Calibri"/>
              </a:rPr>
              <a:t> </a:t>
            </a:r>
            <a:r>
              <a:rPr sz="1800" spc="-10" dirty="0">
                <a:solidFill>
                  <a:srgbClr val="2E5496"/>
                </a:solidFill>
                <a:latin typeface="Calibri"/>
                <a:cs typeface="Calibri"/>
              </a:rPr>
              <a:t>determinação</a:t>
            </a:r>
            <a:r>
              <a:rPr sz="1800" spc="-40" dirty="0">
                <a:solidFill>
                  <a:srgbClr val="2E5496"/>
                </a:solidFill>
                <a:latin typeface="Calibri"/>
                <a:cs typeface="Calibri"/>
              </a:rPr>
              <a:t> </a:t>
            </a:r>
            <a:r>
              <a:rPr sz="1800" dirty="0">
                <a:solidFill>
                  <a:srgbClr val="2E5496"/>
                </a:solidFill>
                <a:latin typeface="Calibri"/>
                <a:cs typeface="Calibri"/>
              </a:rPr>
              <a:t>precisa</a:t>
            </a:r>
            <a:r>
              <a:rPr sz="1800" spc="-40" dirty="0">
                <a:solidFill>
                  <a:srgbClr val="2E5496"/>
                </a:solidFill>
                <a:latin typeface="Calibri"/>
                <a:cs typeface="Calibri"/>
              </a:rPr>
              <a:t> </a:t>
            </a:r>
            <a:r>
              <a:rPr sz="1800" spc="-25" dirty="0">
                <a:solidFill>
                  <a:srgbClr val="2E5496"/>
                </a:solidFill>
                <a:latin typeface="Calibri"/>
                <a:cs typeface="Calibri"/>
              </a:rPr>
              <a:t>da </a:t>
            </a:r>
            <a:r>
              <a:rPr sz="1800" spc="-10" dirty="0">
                <a:solidFill>
                  <a:srgbClr val="2E5496"/>
                </a:solidFill>
                <a:latin typeface="Calibri"/>
                <a:cs typeface="Calibri"/>
              </a:rPr>
              <a:t>localização</a:t>
            </a:r>
            <a:r>
              <a:rPr sz="1800" spc="-60" dirty="0">
                <a:solidFill>
                  <a:srgbClr val="2E5496"/>
                </a:solidFill>
                <a:latin typeface="Calibri"/>
                <a:cs typeface="Calibri"/>
              </a:rPr>
              <a:t> </a:t>
            </a:r>
            <a:r>
              <a:rPr sz="1800" dirty="0">
                <a:solidFill>
                  <a:srgbClr val="2E5496"/>
                </a:solidFill>
                <a:latin typeface="Calibri"/>
                <a:cs typeface="Calibri"/>
              </a:rPr>
              <a:t>e</a:t>
            </a:r>
            <a:r>
              <a:rPr sz="1800" spc="-40" dirty="0">
                <a:solidFill>
                  <a:srgbClr val="2E5496"/>
                </a:solidFill>
                <a:latin typeface="Calibri"/>
                <a:cs typeface="Calibri"/>
              </a:rPr>
              <a:t> </a:t>
            </a:r>
            <a:r>
              <a:rPr sz="1800" spc="-10" dirty="0">
                <a:solidFill>
                  <a:srgbClr val="2E5496"/>
                </a:solidFill>
                <a:latin typeface="Calibri"/>
                <a:cs typeface="Calibri"/>
              </a:rPr>
              <a:t>orientação</a:t>
            </a:r>
            <a:r>
              <a:rPr sz="1800" spc="-45" dirty="0">
                <a:solidFill>
                  <a:srgbClr val="2E5496"/>
                </a:solidFill>
                <a:latin typeface="Calibri"/>
                <a:cs typeface="Calibri"/>
              </a:rPr>
              <a:t> </a:t>
            </a:r>
            <a:r>
              <a:rPr sz="1800" spc="-25" dirty="0">
                <a:solidFill>
                  <a:srgbClr val="2E5496"/>
                </a:solidFill>
                <a:latin typeface="Calibri"/>
                <a:cs typeface="Calibri"/>
              </a:rPr>
              <a:t>de </a:t>
            </a:r>
            <a:r>
              <a:rPr sz="1800" dirty="0">
                <a:solidFill>
                  <a:srgbClr val="2E5496"/>
                </a:solidFill>
                <a:latin typeface="Calibri"/>
                <a:cs typeface="Calibri"/>
              </a:rPr>
              <a:t>dispositivos</a:t>
            </a:r>
            <a:r>
              <a:rPr sz="1800" spc="-100" dirty="0">
                <a:solidFill>
                  <a:srgbClr val="2E5496"/>
                </a:solidFill>
                <a:latin typeface="Calibri"/>
                <a:cs typeface="Calibri"/>
              </a:rPr>
              <a:t> </a:t>
            </a:r>
            <a:r>
              <a:rPr sz="1800" spc="-10" dirty="0">
                <a:solidFill>
                  <a:srgbClr val="2E5496"/>
                </a:solidFill>
                <a:latin typeface="Calibri"/>
                <a:cs typeface="Calibri"/>
              </a:rPr>
              <a:t>móveis.</a:t>
            </a:r>
            <a:endParaRPr sz="1800">
              <a:latin typeface="Calibri"/>
              <a:cs typeface="Calibri"/>
            </a:endParaRPr>
          </a:p>
        </p:txBody>
      </p:sp>
      <p:pic>
        <p:nvPicPr>
          <p:cNvPr id="9" name="object 15">
            <a:extLst>
              <a:ext uri="{FF2B5EF4-FFF2-40B4-BE49-F238E27FC236}">
                <a16:creationId xmlns:a16="http://schemas.microsoft.com/office/drawing/2014/main" id="{768618E7-065F-4E00-9E8D-5241A79AD0CE}"/>
              </a:ext>
            </a:extLst>
          </p:cNvPr>
          <p:cNvPicPr/>
          <p:nvPr/>
        </p:nvPicPr>
        <p:blipFill>
          <a:blip r:embed="rId5" cstate="print"/>
          <a:stretch>
            <a:fillRect/>
          </a:stretch>
        </p:blipFill>
        <p:spPr>
          <a:xfrm>
            <a:off x="8482685" y="3035871"/>
            <a:ext cx="3085922" cy="2925724"/>
          </a:xfrm>
          <a:prstGeom prst="rect">
            <a:avLst/>
          </a:prstGeom>
        </p:spPr>
      </p:pic>
      <p:sp>
        <p:nvSpPr>
          <p:cNvPr id="2" name="Retângulo 1">
            <a:extLst>
              <a:ext uri="{FF2B5EF4-FFF2-40B4-BE49-F238E27FC236}">
                <a16:creationId xmlns:a16="http://schemas.microsoft.com/office/drawing/2014/main" id="{A88869AC-49FE-4824-ADF8-DA2F69425A7B}"/>
              </a:ext>
            </a:extLst>
          </p:cNvPr>
          <p:cNvSpPr/>
          <p:nvPr/>
        </p:nvSpPr>
        <p:spPr>
          <a:xfrm>
            <a:off x="4018444" y="186262"/>
            <a:ext cx="4155112" cy="523220"/>
          </a:xfrm>
          <a:prstGeom prst="rect">
            <a:avLst/>
          </a:prstGeom>
        </p:spPr>
        <p:txBody>
          <a:bodyPr wrap="none">
            <a:spAutoFit/>
          </a:bodyPr>
          <a:lstStyle/>
          <a:p>
            <a:r>
              <a:rPr lang="pt-AO" sz="2800" b="1" spc="-10" dirty="0">
                <a:cs typeface="Times New Roman"/>
              </a:rPr>
              <a:t>APLICAÇÕES</a:t>
            </a:r>
            <a:r>
              <a:rPr lang="pt-AO" sz="2800" b="1" spc="-85" dirty="0">
                <a:cs typeface="Times New Roman"/>
              </a:rPr>
              <a:t> </a:t>
            </a:r>
            <a:r>
              <a:rPr lang="pt-AO" sz="2800" b="1" spc="-30" dirty="0">
                <a:cs typeface="Times New Roman"/>
              </a:rPr>
              <a:t>DAS</a:t>
            </a:r>
            <a:r>
              <a:rPr lang="pt-AO" sz="2800" b="1" spc="-160" dirty="0">
                <a:cs typeface="Times New Roman"/>
              </a:rPr>
              <a:t> </a:t>
            </a:r>
            <a:r>
              <a:rPr lang="pt-AO" sz="2800" b="1" spc="-10" dirty="0">
                <a:cs typeface="Times New Roman"/>
              </a:rPr>
              <a:t>ANTENAS</a:t>
            </a:r>
            <a:endParaRPr lang="pt-PT" sz="2800" b="1" dirty="0"/>
          </a:p>
        </p:txBody>
      </p:sp>
    </p:spTree>
    <p:extLst>
      <p:ext uri="{BB962C8B-B14F-4D97-AF65-F5344CB8AC3E}">
        <p14:creationId xmlns:p14="http://schemas.microsoft.com/office/powerpoint/2010/main" val="132559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46" y="124567"/>
            <a:ext cx="707625" cy="584915"/>
          </a:xfrm>
          <a:prstGeom prst="rect">
            <a:avLst/>
          </a:prstGeom>
          <a:noFill/>
          <a:extLst>
            <a:ext uri="{909E8E84-426E-40DD-AFC4-6F175D3DCCD1}">
              <a14:hiddenFill xmlns:a14="http://schemas.microsoft.com/office/drawing/2010/main">
                <a:solidFill>
                  <a:srgbClr val="FFFFFF"/>
                </a:solidFill>
              </a14:hiddenFill>
            </a:ext>
          </a:extLst>
        </p:spPr>
      </p:pic>
      <p:sp>
        <p:nvSpPr>
          <p:cNvPr id="51" name="object 2">
            <a:extLst>
              <a:ext uri="{FF2B5EF4-FFF2-40B4-BE49-F238E27FC236}">
                <a16:creationId xmlns:a16="http://schemas.microsoft.com/office/drawing/2014/main" id="{EF422BE3-8FCC-4AD5-B4F7-55F8E5F336A9}"/>
              </a:ext>
            </a:extLst>
          </p:cNvPr>
          <p:cNvSpPr txBox="1">
            <a:spLocks noGrp="1"/>
          </p:cNvSpPr>
          <p:nvPr>
            <p:ph type="title"/>
          </p:nvPr>
        </p:nvSpPr>
        <p:spPr>
          <a:xfrm>
            <a:off x="2458002" y="357858"/>
            <a:ext cx="7707217" cy="505267"/>
          </a:xfrm>
          <a:prstGeom prst="rect">
            <a:avLst/>
          </a:prstGeom>
        </p:spPr>
        <p:txBody>
          <a:bodyPr vert="horz" wrap="square" lIns="0" tIns="12700" rIns="0" bIns="0" rtlCol="0">
            <a:spAutoFit/>
          </a:bodyPr>
          <a:lstStyle/>
          <a:p>
            <a:pPr marL="12700" algn="ctr">
              <a:lnSpc>
                <a:spcPct val="100000"/>
              </a:lnSpc>
              <a:spcBef>
                <a:spcPts val="100"/>
              </a:spcBef>
            </a:pPr>
            <a:r>
              <a:rPr sz="3200" b="1" spc="-10" dirty="0">
                <a:latin typeface="+mn-lt"/>
              </a:rPr>
              <a:t>APLICAÇÕES</a:t>
            </a:r>
            <a:r>
              <a:rPr sz="3200" b="1" spc="-85" dirty="0">
                <a:latin typeface="+mn-lt"/>
              </a:rPr>
              <a:t> </a:t>
            </a:r>
            <a:r>
              <a:rPr sz="3200" b="1" spc="-30" dirty="0">
                <a:latin typeface="+mn-lt"/>
              </a:rPr>
              <a:t>DAS</a:t>
            </a:r>
            <a:r>
              <a:rPr sz="3200" b="1" spc="-160" dirty="0">
                <a:latin typeface="+mn-lt"/>
              </a:rPr>
              <a:t> </a:t>
            </a:r>
            <a:r>
              <a:rPr sz="3200" b="1" spc="-10" dirty="0">
                <a:latin typeface="+mn-lt"/>
              </a:rPr>
              <a:t>ANTENAS</a:t>
            </a:r>
          </a:p>
        </p:txBody>
      </p:sp>
      <p:sp>
        <p:nvSpPr>
          <p:cNvPr id="52" name="object 6">
            <a:extLst>
              <a:ext uri="{FF2B5EF4-FFF2-40B4-BE49-F238E27FC236}">
                <a16:creationId xmlns:a16="http://schemas.microsoft.com/office/drawing/2014/main" id="{02BDA99B-04FD-4AD9-93D0-CC7C300611EB}"/>
              </a:ext>
            </a:extLst>
          </p:cNvPr>
          <p:cNvSpPr txBox="1"/>
          <p:nvPr/>
        </p:nvSpPr>
        <p:spPr>
          <a:xfrm>
            <a:off x="2139022" y="1074496"/>
            <a:ext cx="1028700" cy="33083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Times New Roman"/>
                <a:cs typeface="Times New Roman"/>
              </a:rPr>
              <a:t>DIPOLO</a:t>
            </a:r>
            <a:endParaRPr sz="2000" dirty="0">
              <a:latin typeface="Times New Roman"/>
              <a:cs typeface="Times New Roman"/>
            </a:endParaRPr>
          </a:p>
        </p:txBody>
      </p:sp>
      <p:sp>
        <p:nvSpPr>
          <p:cNvPr id="53" name="object 7">
            <a:extLst>
              <a:ext uri="{FF2B5EF4-FFF2-40B4-BE49-F238E27FC236}">
                <a16:creationId xmlns:a16="http://schemas.microsoft.com/office/drawing/2014/main" id="{0A40C00E-C1B0-4F32-AD57-8329785096C2}"/>
              </a:ext>
            </a:extLst>
          </p:cNvPr>
          <p:cNvSpPr/>
          <p:nvPr/>
        </p:nvSpPr>
        <p:spPr>
          <a:xfrm>
            <a:off x="3580917" y="1063078"/>
            <a:ext cx="1600200" cy="384810"/>
          </a:xfrm>
          <a:custGeom>
            <a:avLst/>
            <a:gdLst/>
            <a:ahLst/>
            <a:cxnLst/>
            <a:rect l="l" t="t" r="r" b="b"/>
            <a:pathLst>
              <a:path w="1600200" h="384809">
                <a:moveTo>
                  <a:pt x="1600200" y="0"/>
                </a:moveTo>
                <a:lnTo>
                  <a:pt x="0" y="0"/>
                </a:lnTo>
                <a:lnTo>
                  <a:pt x="0" y="384479"/>
                </a:lnTo>
                <a:lnTo>
                  <a:pt x="1600200" y="384479"/>
                </a:lnTo>
                <a:lnTo>
                  <a:pt x="1600200" y="0"/>
                </a:lnTo>
                <a:close/>
              </a:path>
            </a:pathLst>
          </a:custGeom>
          <a:solidFill>
            <a:srgbClr val="D0DDEE"/>
          </a:solidFill>
        </p:spPr>
        <p:txBody>
          <a:bodyPr wrap="square" lIns="0" tIns="0" rIns="0" bIns="0" rtlCol="0"/>
          <a:lstStyle/>
          <a:p>
            <a:endParaRPr/>
          </a:p>
        </p:txBody>
      </p:sp>
      <p:sp>
        <p:nvSpPr>
          <p:cNvPr id="54" name="object 8">
            <a:extLst>
              <a:ext uri="{FF2B5EF4-FFF2-40B4-BE49-F238E27FC236}">
                <a16:creationId xmlns:a16="http://schemas.microsoft.com/office/drawing/2014/main" id="{B4E9C64A-F590-4D35-B1A5-324139EE39BC}"/>
              </a:ext>
            </a:extLst>
          </p:cNvPr>
          <p:cNvSpPr txBox="1"/>
          <p:nvPr/>
        </p:nvSpPr>
        <p:spPr>
          <a:xfrm>
            <a:off x="3728415" y="1074496"/>
            <a:ext cx="1304925" cy="330835"/>
          </a:xfrm>
          <a:prstGeom prst="rect">
            <a:avLst/>
          </a:prstGeom>
        </p:spPr>
        <p:txBody>
          <a:bodyPr vert="horz" wrap="square" lIns="0" tIns="12700" rIns="0" bIns="0" rtlCol="0">
            <a:spAutoFit/>
          </a:bodyPr>
          <a:lstStyle/>
          <a:p>
            <a:pPr marL="12700">
              <a:lnSpc>
                <a:spcPct val="100000"/>
              </a:lnSpc>
              <a:spcBef>
                <a:spcPts val="100"/>
              </a:spcBef>
            </a:pPr>
            <a:r>
              <a:rPr sz="2000" b="1" spc="-50" dirty="0">
                <a:latin typeface="Times New Roman"/>
                <a:cs typeface="Times New Roman"/>
              </a:rPr>
              <a:t>YAGI-</a:t>
            </a:r>
            <a:r>
              <a:rPr sz="2000" b="1" spc="-25" dirty="0">
                <a:latin typeface="Times New Roman"/>
                <a:cs typeface="Times New Roman"/>
              </a:rPr>
              <a:t>UDA</a:t>
            </a:r>
            <a:endParaRPr sz="2000">
              <a:latin typeface="Times New Roman"/>
              <a:cs typeface="Times New Roman"/>
            </a:endParaRPr>
          </a:p>
        </p:txBody>
      </p:sp>
      <p:sp>
        <p:nvSpPr>
          <p:cNvPr id="55" name="object 9">
            <a:extLst>
              <a:ext uri="{FF2B5EF4-FFF2-40B4-BE49-F238E27FC236}">
                <a16:creationId xmlns:a16="http://schemas.microsoft.com/office/drawing/2014/main" id="{801843BA-5472-4020-BB56-169851AFE291}"/>
              </a:ext>
            </a:extLst>
          </p:cNvPr>
          <p:cNvSpPr/>
          <p:nvPr/>
        </p:nvSpPr>
        <p:spPr>
          <a:xfrm>
            <a:off x="5181117" y="1063078"/>
            <a:ext cx="4705350" cy="384810"/>
          </a:xfrm>
          <a:custGeom>
            <a:avLst/>
            <a:gdLst/>
            <a:ahLst/>
            <a:cxnLst/>
            <a:rect l="l" t="t" r="r" b="b"/>
            <a:pathLst>
              <a:path w="4705350" h="384809">
                <a:moveTo>
                  <a:pt x="4704842" y="0"/>
                </a:moveTo>
                <a:lnTo>
                  <a:pt x="2152446" y="0"/>
                </a:lnTo>
                <a:lnTo>
                  <a:pt x="0" y="0"/>
                </a:lnTo>
                <a:lnTo>
                  <a:pt x="0" y="384479"/>
                </a:lnTo>
                <a:lnTo>
                  <a:pt x="2152446" y="384479"/>
                </a:lnTo>
                <a:lnTo>
                  <a:pt x="4704842" y="384479"/>
                </a:lnTo>
                <a:lnTo>
                  <a:pt x="4704842" y="0"/>
                </a:lnTo>
                <a:close/>
              </a:path>
            </a:pathLst>
          </a:custGeom>
          <a:solidFill>
            <a:srgbClr val="D0DDEE"/>
          </a:solidFill>
        </p:spPr>
        <p:txBody>
          <a:bodyPr wrap="square" lIns="0" tIns="0" rIns="0" bIns="0" rtlCol="0"/>
          <a:lstStyle/>
          <a:p>
            <a:endParaRPr/>
          </a:p>
        </p:txBody>
      </p:sp>
      <p:sp>
        <p:nvSpPr>
          <p:cNvPr id="56" name="object 10">
            <a:extLst>
              <a:ext uri="{FF2B5EF4-FFF2-40B4-BE49-F238E27FC236}">
                <a16:creationId xmlns:a16="http://schemas.microsoft.com/office/drawing/2014/main" id="{93C5CB58-E573-4458-9B4F-375EA9450E7C}"/>
              </a:ext>
            </a:extLst>
          </p:cNvPr>
          <p:cNvSpPr txBox="1"/>
          <p:nvPr/>
        </p:nvSpPr>
        <p:spPr>
          <a:xfrm>
            <a:off x="5397385" y="528379"/>
            <a:ext cx="4278630" cy="876935"/>
          </a:xfrm>
          <a:prstGeom prst="rect">
            <a:avLst/>
          </a:prstGeom>
        </p:spPr>
        <p:txBody>
          <a:bodyPr vert="horz" wrap="square" lIns="0" tIns="111125" rIns="0" bIns="0" rtlCol="0">
            <a:spAutoFit/>
          </a:bodyPr>
          <a:lstStyle/>
          <a:p>
            <a:pPr marL="471805">
              <a:lnSpc>
                <a:spcPct val="100000"/>
              </a:lnSpc>
              <a:spcBef>
                <a:spcPts val="875"/>
              </a:spcBef>
            </a:pPr>
            <a:r>
              <a:rPr sz="2400" b="1" dirty="0">
                <a:solidFill>
                  <a:srgbClr val="FFFFFF"/>
                </a:solidFill>
                <a:latin typeface="Times New Roman"/>
                <a:cs typeface="Times New Roman"/>
              </a:rPr>
              <a:t>Tipos</a:t>
            </a:r>
            <a:r>
              <a:rPr sz="2400" b="1" spc="-95" dirty="0">
                <a:solidFill>
                  <a:srgbClr val="FFFFFF"/>
                </a:solidFill>
                <a:latin typeface="Times New Roman"/>
                <a:cs typeface="Times New Roman"/>
              </a:rPr>
              <a:t> </a:t>
            </a:r>
            <a:r>
              <a:rPr sz="2400" b="1" spc="-10" dirty="0">
                <a:solidFill>
                  <a:srgbClr val="FFFFFF"/>
                </a:solidFill>
                <a:latin typeface="Times New Roman"/>
                <a:cs typeface="Times New Roman"/>
              </a:rPr>
              <a:t>de</a:t>
            </a:r>
            <a:r>
              <a:rPr sz="2400" b="1" spc="-140" dirty="0">
                <a:solidFill>
                  <a:srgbClr val="FFFFFF"/>
                </a:solidFill>
                <a:latin typeface="Times New Roman"/>
                <a:cs typeface="Times New Roman"/>
              </a:rPr>
              <a:t> </a:t>
            </a:r>
            <a:r>
              <a:rPr sz="2400" b="1" spc="-10" dirty="0">
                <a:solidFill>
                  <a:srgbClr val="FFFFFF"/>
                </a:solidFill>
                <a:latin typeface="Times New Roman"/>
                <a:cs typeface="Times New Roman"/>
              </a:rPr>
              <a:t>Antena</a:t>
            </a:r>
            <a:endParaRPr sz="2400">
              <a:latin typeface="Times New Roman"/>
              <a:cs typeface="Times New Roman"/>
            </a:endParaRPr>
          </a:p>
          <a:p>
            <a:pPr marL="12700">
              <a:lnSpc>
                <a:spcPct val="100000"/>
              </a:lnSpc>
              <a:spcBef>
                <a:spcPts val="645"/>
              </a:spcBef>
              <a:tabLst>
                <a:tab pos="2157730" algn="l"/>
              </a:tabLst>
            </a:pPr>
            <a:r>
              <a:rPr sz="2000" b="1" spc="-10" dirty="0">
                <a:latin typeface="Times New Roman"/>
                <a:cs typeface="Times New Roman"/>
              </a:rPr>
              <a:t>PARABOLICA</a:t>
            </a:r>
            <a:r>
              <a:rPr sz="2000" b="1" dirty="0">
                <a:latin typeface="Times New Roman"/>
                <a:cs typeface="Times New Roman"/>
              </a:rPr>
              <a:t>	</a:t>
            </a:r>
            <a:r>
              <a:rPr sz="2000" b="1" spc="-10" dirty="0">
                <a:latin typeface="Times New Roman"/>
                <a:cs typeface="Times New Roman"/>
              </a:rPr>
              <a:t>LOG-PÉRIODICA</a:t>
            </a:r>
            <a:endParaRPr sz="2000">
              <a:latin typeface="Times New Roman"/>
              <a:cs typeface="Times New Roman"/>
            </a:endParaRPr>
          </a:p>
        </p:txBody>
      </p:sp>
      <p:sp>
        <p:nvSpPr>
          <p:cNvPr id="57" name="object 12">
            <a:extLst>
              <a:ext uri="{FF2B5EF4-FFF2-40B4-BE49-F238E27FC236}">
                <a16:creationId xmlns:a16="http://schemas.microsoft.com/office/drawing/2014/main" id="{F0057A1F-7DFC-4990-BB9A-04C6EB8874EF}"/>
              </a:ext>
            </a:extLst>
          </p:cNvPr>
          <p:cNvSpPr txBox="1"/>
          <p:nvPr/>
        </p:nvSpPr>
        <p:spPr>
          <a:xfrm>
            <a:off x="10165219" y="1074496"/>
            <a:ext cx="1681480" cy="33083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Times New Roman"/>
                <a:cs typeface="Times New Roman"/>
              </a:rPr>
              <a:t>HELICOIDAL</a:t>
            </a:r>
            <a:endParaRPr sz="2000">
              <a:latin typeface="Times New Roman"/>
              <a:cs typeface="Times New Roman"/>
            </a:endParaRPr>
          </a:p>
        </p:txBody>
      </p:sp>
      <p:sp>
        <p:nvSpPr>
          <p:cNvPr id="58" name="object 14">
            <a:extLst>
              <a:ext uri="{FF2B5EF4-FFF2-40B4-BE49-F238E27FC236}">
                <a16:creationId xmlns:a16="http://schemas.microsoft.com/office/drawing/2014/main" id="{5B7C67F2-ED51-4353-A00C-3140902AA06C}"/>
              </a:ext>
            </a:extLst>
          </p:cNvPr>
          <p:cNvSpPr txBox="1"/>
          <p:nvPr/>
        </p:nvSpPr>
        <p:spPr>
          <a:xfrm>
            <a:off x="318503" y="3714737"/>
            <a:ext cx="1156335"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435369"/>
                </a:solidFill>
                <a:latin typeface="Times New Roman"/>
                <a:cs typeface="Times New Roman"/>
              </a:rPr>
              <a:t>Aplicações</a:t>
            </a:r>
            <a:endParaRPr sz="2000" dirty="0">
              <a:latin typeface="Times New Roman"/>
              <a:cs typeface="Times New Roman"/>
            </a:endParaRPr>
          </a:p>
        </p:txBody>
      </p:sp>
      <p:sp>
        <p:nvSpPr>
          <p:cNvPr id="59" name="object 15">
            <a:extLst>
              <a:ext uri="{FF2B5EF4-FFF2-40B4-BE49-F238E27FC236}">
                <a16:creationId xmlns:a16="http://schemas.microsoft.com/office/drawing/2014/main" id="{3E7D82C3-D6BD-400B-908F-8FE7B4EDDC11}"/>
              </a:ext>
            </a:extLst>
          </p:cNvPr>
          <p:cNvSpPr/>
          <p:nvPr/>
        </p:nvSpPr>
        <p:spPr>
          <a:xfrm>
            <a:off x="1726920" y="1447558"/>
            <a:ext cx="1854200" cy="4895850"/>
          </a:xfrm>
          <a:custGeom>
            <a:avLst/>
            <a:gdLst/>
            <a:ahLst/>
            <a:cxnLst/>
            <a:rect l="l" t="t" r="r" b="b"/>
            <a:pathLst>
              <a:path w="1854200" h="4895850">
                <a:moveTo>
                  <a:pt x="1853996" y="0"/>
                </a:moveTo>
                <a:lnTo>
                  <a:pt x="0" y="0"/>
                </a:lnTo>
                <a:lnTo>
                  <a:pt x="0" y="4895646"/>
                </a:lnTo>
                <a:lnTo>
                  <a:pt x="1853996" y="4895646"/>
                </a:lnTo>
                <a:lnTo>
                  <a:pt x="1853996" y="0"/>
                </a:lnTo>
                <a:close/>
              </a:path>
            </a:pathLst>
          </a:custGeom>
          <a:solidFill>
            <a:srgbClr val="E8EEF6"/>
          </a:solidFill>
        </p:spPr>
        <p:txBody>
          <a:bodyPr wrap="square" lIns="0" tIns="0" rIns="0" bIns="0" rtlCol="0"/>
          <a:lstStyle/>
          <a:p>
            <a:endParaRPr/>
          </a:p>
        </p:txBody>
      </p:sp>
      <p:sp>
        <p:nvSpPr>
          <p:cNvPr id="60" name="object 16">
            <a:extLst>
              <a:ext uri="{FF2B5EF4-FFF2-40B4-BE49-F238E27FC236}">
                <a16:creationId xmlns:a16="http://schemas.microsoft.com/office/drawing/2014/main" id="{3C40F6B9-F8BE-4B56-BE1C-9BD7E51D253F}"/>
              </a:ext>
            </a:extLst>
          </p:cNvPr>
          <p:cNvSpPr txBox="1"/>
          <p:nvPr/>
        </p:nvSpPr>
        <p:spPr>
          <a:xfrm>
            <a:off x="1805660" y="1463662"/>
            <a:ext cx="1651635" cy="109283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1.</a:t>
            </a:r>
            <a:r>
              <a:rPr sz="1250" spc="-10" dirty="0">
                <a:latin typeface="Times New Roman"/>
                <a:cs typeface="Times New Roman"/>
              </a:rPr>
              <a:t> Rádio</a:t>
            </a:r>
            <a:r>
              <a:rPr sz="1250" spc="-75" dirty="0">
                <a:latin typeface="Times New Roman"/>
                <a:cs typeface="Times New Roman"/>
              </a:rPr>
              <a:t> </a:t>
            </a:r>
            <a:r>
              <a:rPr sz="1250" dirty="0">
                <a:latin typeface="Times New Roman"/>
                <a:cs typeface="Times New Roman"/>
              </a:rPr>
              <a:t>AM</a:t>
            </a:r>
            <a:r>
              <a:rPr sz="1250" spc="-10" dirty="0">
                <a:latin typeface="Times New Roman"/>
                <a:cs typeface="Times New Roman"/>
              </a:rPr>
              <a:t> </a:t>
            </a:r>
            <a:r>
              <a:rPr sz="1250" dirty="0">
                <a:latin typeface="Times New Roman"/>
                <a:cs typeface="Times New Roman"/>
              </a:rPr>
              <a:t>e</a:t>
            </a:r>
            <a:r>
              <a:rPr sz="1250" spc="-5" dirty="0">
                <a:latin typeface="Times New Roman"/>
                <a:cs typeface="Times New Roman"/>
              </a:rPr>
              <a:t> </a:t>
            </a:r>
            <a:r>
              <a:rPr sz="1250" spc="-25" dirty="0">
                <a:latin typeface="Times New Roman"/>
                <a:cs typeface="Times New Roman"/>
              </a:rPr>
              <a:t>FM: </a:t>
            </a:r>
            <a:r>
              <a:rPr sz="1250" dirty="0">
                <a:latin typeface="Times New Roman"/>
                <a:cs typeface="Times New Roman"/>
              </a:rPr>
              <a:t>Muitos</a:t>
            </a:r>
            <a:r>
              <a:rPr sz="1250" spc="-55" dirty="0">
                <a:latin typeface="Times New Roman"/>
                <a:cs typeface="Times New Roman"/>
              </a:rPr>
              <a:t> </a:t>
            </a:r>
            <a:r>
              <a:rPr sz="1250" dirty="0">
                <a:latin typeface="Times New Roman"/>
                <a:cs typeface="Times New Roman"/>
              </a:rPr>
              <a:t>rádios</a:t>
            </a:r>
            <a:r>
              <a:rPr sz="1250" spc="-55" dirty="0">
                <a:latin typeface="Times New Roman"/>
                <a:cs typeface="Times New Roman"/>
              </a:rPr>
              <a:t> </a:t>
            </a:r>
            <a:r>
              <a:rPr sz="1250" spc="-10" dirty="0">
                <a:latin typeface="Times New Roman"/>
                <a:cs typeface="Times New Roman"/>
              </a:rPr>
              <a:t>domésticos </a:t>
            </a:r>
            <a:r>
              <a:rPr sz="1250" dirty="0">
                <a:latin typeface="Times New Roman"/>
                <a:cs typeface="Times New Roman"/>
              </a:rPr>
              <a:t>utilizam</a:t>
            </a:r>
            <a:r>
              <a:rPr sz="1250" spc="-45" dirty="0">
                <a:latin typeface="Times New Roman"/>
                <a:cs typeface="Times New Roman"/>
              </a:rPr>
              <a:t> </a:t>
            </a:r>
            <a:r>
              <a:rPr sz="1250" dirty="0">
                <a:latin typeface="Times New Roman"/>
                <a:cs typeface="Times New Roman"/>
              </a:rPr>
              <a:t>antenas</a:t>
            </a:r>
            <a:r>
              <a:rPr sz="1250" spc="-50" dirty="0">
                <a:latin typeface="Times New Roman"/>
                <a:cs typeface="Times New Roman"/>
              </a:rPr>
              <a:t> </a:t>
            </a:r>
            <a:r>
              <a:rPr sz="1250" spc="-10" dirty="0">
                <a:latin typeface="Times New Roman"/>
                <a:cs typeface="Times New Roman"/>
              </a:rPr>
              <a:t>dipolo </a:t>
            </a:r>
            <a:r>
              <a:rPr sz="1250" dirty="0">
                <a:latin typeface="Times New Roman"/>
                <a:cs typeface="Times New Roman"/>
              </a:rPr>
              <a:t>internamente</a:t>
            </a:r>
            <a:r>
              <a:rPr sz="1250" spc="-30" dirty="0">
                <a:latin typeface="Times New Roman"/>
                <a:cs typeface="Times New Roman"/>
              </a:rPr>
              <a:t> </a:t>
            </a:r>
            <a:r>
              <a:rPr sz="1250" dirty="0">
                <a:latin typeface="Times New Roman"/>
                <a:cs typeface="Times New Roman"/>
              </a:rPr>
              <a:t>ou</a:t>
            </a:r>
            <a:r>
              <a:rPr sz="1250" spc="-30" dirty="0">
                <a:latin typeface="Times New Roman"/>
                <a:cs typeface="Times New Roman"/>
              </a:rPr>
              <a:t> </a:t>
            </a:r>
            <a:r>
              <a:rPr sz="1250" spc="-20" dirty="0">
                <a:latin typeface="Times New Roman"/>
                <a:cs typeface="Times New Roman"/>
              </a:rPr>
              <a:t>como </a:t>
            </a:r>
            <a:r>
              <a:rPr sz="1250" dirty="0">
                <a:latin typeface="Times New Roman"/>
                <a:cs typeface="Times New Roman"/>
              </a:rPr>
              <a:t>antenas</a:t>
            </a:r>
            <a:r>
              <a:rPr sz="1250" spc="-45" dirty="0">
                <a:latin typeface="Times New Roman"/>
                <a:cs typeface="Times New Roman"/>
              </a:rPr>
              <a:t> </a:t>
            </a:r>
            <a:r>
              <a:rPr sz="1250" dirty="0">
                <a:latin typeface="Times New Roman"/>
                <a:cs typeface="Times New Roman"/>
              </a:rPr>
              <a:t>externas</a:t>
            </a:r>
            <a:r>
              <a:rPr sz="1250" spc="-45" dirty="0">
                <a:latin typeface="Times New Roman"/>
                <a:cs typeface="Times New Roman"/>
              </a:rPr>
              <a:t> </a:t>
            </a:r>
            <a:r>
              <a:rPr sz="1250" spc="-20" dirty="0">
                <a:latin typeface="Times New Roman"/>
                <a:cs typeface="Times New Roman"/>
              </a:rPr>
              <a:t>para </a:t>
            </a:r>
            <a:r>
              <a:rPr sz="1250" dirty="0">
                <a:latin typeface="Times New Roman"/>
                <a:cs typeface="Times New Roman"/>
              </a:rPr>
              <a:t>melhorar</a:t>
            </a:r>
            <a:r>
              <a:rPr sz="1250" spc="-20" dirty="0">
                <a:latin typeface="Times New Roman"/>
                <a:cs typeface="Times New Roman"/>
              </a:rPr>
              <a:t> </a:t>
            </a:r>
            <a:r>
              <a:rPr sz="1250" dirty="0">
                <a:latin typeface="Times New Roman"/>
                <a:cs typeface="Times New Roman"/>
              </a:rPr>
              <a:t>a</a:t>
            </a:r>
            <a:r>
              <a:rPr sz="1250" spc="-25" dirty="0">
                <a:latin typeface="Times New Roman"/>
                <a:cs typeface="Times New Roman"/>
              </a:rPr>
              <a:t> </a:t>
            </a:r>
            <a:r>
              <a:rPr sz="1250" spc="-10" dirty="0">
                <a:latin typeface="Times New Roman"/>
                <a:cs typeface="Times New Roman"/>
              </a:rPr>
              <a:t>recepção.</a:t>
            </a:r>
            <a:endParaRPr sz="1250">
              <a:latin typeface="Times New Roman"/>
              <a:cs typeface="Times New Roman"/>
            </a:endParaRPr>
          </a:p>
        </p:txBody>
      </p:sp>
      <p:sp>
        <p:nvSpPr>
          <p:cNvPr id="61" name="object 17">
            <a:extLst>
              <a:ext uri="{FF2B5EF4-FFF2-40B4-BE49-F238E27FC236}">
                <a16:creationId xmlns:a16="http://schemas.microsoft.com/office/drawing/2014/main" id="{553736F7-22CE-444B-A5C1-ECC7DDA31D8E}"/>
              </a:ext>
            </a:extLst>
          </p:cNvPr>
          <p:cNvSpPr txBox="1"/>
          <p:nvPr/>
        </p:nvSpPr>
        <p:spPr>
          <a:xfrm>
            <a:off x="1805660" y="2690901"/>
            <a:ext cx="1607185" cy="91757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2.</a:t>
            </a:r>
            <a:r>
              <a:rPr sz="1250" spc="-15" dirty="0">
                <a:latin typeface="Times New Roman"/>
                <a:cs typeface="Times New Roman"/>
              </a:rPr>
              <a:t> </a:t>
            </a:r>
            <a:r>
              <a:rPr sz="1250" spc="-20" dirty="0">
                <a:latin typeface="Times New Roman"/>
                <a:cs typeface="Times New Roman"/>
              </a:rPr>
              <a:t>Televisão:</a:t>
            </a:r>
            <a:r>
              <a:rPr sz="1250" spc="-65" dirty="0">
                <a:latin typeface="Times New Roman"/>
                <a:cs typeface="Times New Roman"/>
              </a:rPr>
              <a:t> </a:t>
            </a:r>
            <a:r>
              <a:rPr sz="1250" dirty="0">
                <a:latin typeface="Times New Roman"/>
                <a:cs typeface="Times New Roman"/>
              </a:rPr>
              <a:t>As</a:t>
            </a:r>
            <a:r>
              <a:rPr sz="1250" spc="5" dirty="0">
                <a:latin typeface="Times New Roman"/>
                <a:cs typeface="Times New Roman"/>
              </a:rPr>
              <a:t> </a:t>
            </a:r>
            <a:r>
              <a:rPr sz="1250" spc="-10" dirty="0">
                <a:latin typeface="Times New Roman"/>
                <a:cs typeface="Times New Roman"/>
              </a:rPr>
              <a:t>antenas </a:t>
            </a:r>
            <a:r>
              <a:rPr sz="1250" dirty="0">
                <a:latin typeface="Times New Roman"/>
                <a:cs typeface="Times New Roman"/>
              </a:rPr>
              <a:t>de</a:t>
            </a:r>
            <a:r>
              <a:rPr sz="1250" spc="-70" dirty="0">
                <a:latin typeface="Times New Roman"/>
                <a:cs typeface="Times New Roman"/>
              </a:rPr>
              <a:t> </a:t>
            </a:r>
            <a:r>
              <a:rPr sz="1250" spc="-45" dirty="0">
                <a:latin typeface="Times New Roman"/>
                <a:cs typeface="Times New Roman"/>
              </a:rPr>
              <a:t>TV,</a:t>
            </a:r>
            <a:r>
              <a:rPr sz="1250" spc="-30" dirty="0">
                <a:latin typeface="Times New Roman"/>
                <a:cs typeface="Times New Roman"/>
              </a:rPr>
              <a:t> </a:t>
            </a:r>
            <a:r>
              <a:rPr sz="1250" dirty="0">
                <a:latin typeface="Times New Roman"/>
                <a:cs typeface="Times New Roman"/>
              </a:rPr>
              <a:t>especialmente</a:t>
            </a:r>
            <a:r>
              <a:rPr sz="1250" spc="-40" dirty="0">
                <a:latin typeface="Times New Roman"/>
                <a:cs typeface="Times New Roman"/>
              </a:rPr>
              <a:t> </a:t>
            </a:r>
            <a:r>
              <a:rPr sz="1250" spc="-25" dirty="0">
                <a:latin typeface="Times New Roman"/>
                <a:cs typeface="Times New Roman"/>
              </a:rPr>
              <a:t>as </a:t>
            </a:r>
            <a:r>
              <a:rPr sz="1250" dirty="0">
                <a:latin typeface="Times New Roman"/>
                <a:cs typeface="Times New Roman"/>
              </a:rPr>
              <a:t>antigas</a:t>
            </a:r>
            <a:r>
              <a:rPr sz="1250" spc="-45" dirty="0">
                <a:latin typeface="Times New Roman"/>
                <a:cs typeface="Times New Roman"/>
              </a:rPr>
              <a:t> </a:t>
            </a:r>
            <a:r>
              <a:rPr sz="1250" dirty="0">
                <a:latin typeface="Times New Roman"/>
                <a:cs typeface="Times New Roman"/>
              </a:rPr>
              <a:t>“orelhas</a:t>
            </a:r>
            <a:r>
              <a:rPr sz="1250" spc="-40" dirty="0">
                <a:latin typeface="Times New Roman"/>
                <a:cs typeface="Times New Roman"/>
              </a:rPr>
              <a:t> </a:t>
            </a:r>
            <a:r>
              <a:rPr sz="1250" spc="-25" dirty="0">
                <a:latin typeface="Times New Roman"/>
                <a:cs typeface="Times New Roman"/>
              </a:rPr>
              <a:t>de </a:t>
            </a:r>
            <a:r>
              <a:rPr sz="1250" dirty="0">
                <a:latin typeface="Times New Roman"/>
                <a:cs typeface="Times New Roman"/>
              </a:rPr>
              <a:t>coelho”,</a:t>
            </a:r>
            <a:r>
              <a:rPr sz="1250" spc="-35" dirty="0">
                <a:latin typeface="Times New Roman"/>
                <a:cs typeface="Times New Roman"/>
              </a:rPr>
              <a:t> </a:t>
            </a:r>
            <a:r>
              <a:rPr sz="1250" dirty="0">
                <a:latin typeface="Times New Roman"/>
                <a:cs typeface="Times New Roman"/>
              </a:rPr>
              <a:t>são</a:t>
            </a:r>
            <a:r>
              <a:rPr sz="1250" spc="-40" dirty="0">
                <a:latin typeface="Times New Roman"/>
                <a:cs typeface="Times New Roman"/>
              </a:rPr>
              <a:t> </a:t>
            </a:r>
            <a:r>
              <a:rPr sz="1250" dirty="0">
                <a:latin typeface="Times New Roman"/>
                <a:cs typeface="Times New Roman"/>
              </a:rPr>
              <a:t>variantes</a:t>
            </a:r>
            <a:r>
              <a:rPr sz="1250" spc="-40" dirty="0">
                <a:latin typeface="Times New Roman"/>
                <a:cs typeface="Times New Roman"/>
              </a:rPr>
              <a:t> </a:t>
            </a:r>
            <a:r>
              <a:rPr sz="1250" spc="-25" dirty="0">
                <a:latin typeface="Times New Roman"/>
                <a:cs typeface="Times New Roman"/>
              </a:rPr>
              <a:t>de </a:t>
            </a:r>
            <a:r>
              <a:rPr sz="1250" dirty="0">
                <a:latin typeface="Times New Roman"/>
                <a:cs typeface="Times New Roman"/>
              </a:rPr>
              <a:t>antenas</a:t>
            </a:r>
            <a:r>
              <a:rPr sz="1250" spc="-45" dirty="0">
                <a:latin typeface="Times New Roman"/>
                <a:cs typeface="Times New Roman"/>
              </a:rPr>
              <a:t> </a:t>
            </a:r>
            <a:r>
              <a:rPr sz="1250" spc="-10" dirty="0">
                <a:latin typeface="Times New Roman"/>
                <a:cs typeface="Times New Roman"/>
              </a:rPr>
              <a:t>dipolo.</a:t>
            </a:r>
            <a:endParaRPr sz="1250">
              <a:latin typeface="Times New Roman"/>
              <a:cs typeface="Times New Roman"/>
            </a:endParaRPr>
          </a:p>
        </p:txBody>
      </p:sp>
      <p:sp>
        <p:nvSpPr>
          <p:cNvPr id="62" name="object 18">
            <a:extLst>
              <a:ext uri="{FF2B5EF4-FFF2-40B4-BE49-F238E27FC236}">
                <a16:creationId xmlns:a16="http://schemas.microsoft.com/office/drawing/2014/main" id="{6EAEE7EF-51A3-4197-8A39-CCBE208BF313}"/>
              </a:ext>
            </a:extLst>
          </p:cNvPr>
          <p:cNvSpPr txBox="1"/>
          <p:nvPr/>
        </p:nvSpPr>
        <p:spPr>
          <a:xfrm>
            <a:off x="1805660" y="3742816"/>
            <a:ext cx="1648460" cy="1268095"/>
          </a:xfrm>
          <a:prstGeom prst="rect">
            <a:avLst/>
          </a:prstGeom>
        </p:spPr>
        <p:txBody>
          <a:bodyPr vert="horz" wrap="square" lIns="0" tIns="31115" rIns="0" bIns="0" rtlCol="0">
            <a:spAutoFit/>
          </a:bodyPr>
          <a:lstStyle/>
          <a:p>
            <a:pPr marL="12700" marR="5080">
              <a:lnSpc>
                <a:spcPts val="1380"/>
              </a:lnSpc>
              <a:spcBef>
                <a:spcPts val="245"/>
              </a:spcBef>
            </a:pPr>
            <a:r>
              <a:rPr sz="1250" spc="-10" dirty="0">
                <a:latin typeface="Times New Roman"/>
                <a:cs typeface="Times New Roman"/>
              </a:rPr>
              <a:t>3.</a:t>
            </a:r>
            <a:r>
              <a:rPr sz="1250" spc="-75" dirty="0">
                <a:latin typeface="Times New Roman"/>
                <a:cs typeface="Times New Roman"/>
              </a:rPr>
              <a:t> </a:t>
            </a:r>
            <a:r>
              <a:rPr sz="1250" dirty="0">
                <a:latin typeface="Times New Roman"/>
                <a:cs typeface="Times New Roman"/>
              </a:rPr>
              <a:t>Amador</a:t>
            </a:r>
            <a:r>
              <a:rPr sz="1250" spc="-10" dirty="0">
                <a:latin typeface="Times New Roman"/>
                <a:cs typeface="Times New Roman"/>
              </a:rPr>
              <a:t> </a:t>
            </a:r>
            <a:r>
              <a:rPr sz="1250" dirty="0">
                <a:latin typeface="Times New Roman"/>
                <a:cs typeface="Times New Roman"/>
              </a:rPr>
              <a:t>de</a:t>
            </a:r>
            <a:r>
              <a:rPr sz="1250" spc="-15" dirty="0">
                <a:latin typeface="Times New Roman"/>
                <a:cs typeface="Times New Roman"/>
              </a:rPr>
              <a:t> </a:t>
            </a:r>
            <a:r>
              <a:rPr sz="1250" spc="-10" dirty="0">
                <a:latin typeface="Times New Roman"/>
                <a:cs typeface="Times New Roman"/>
              </a:rPr>
              <a:t>rádio: </a:t>
            </a:r>
            <a:r>
              <a:rPr sz="1250" dirty="0">
                <a:latin typeface="Times New Roman"/>
                <a:cs typeface="Times New Roman"/>
              </a:rPr>
              <a:t>Muitos</a:t>
            </a:r>
            <a:r>
              <a:rPr sz="1250" spc="-20" dirty="0">
                <a:latin typeface="Times New Roman"/>
                <a:cs typeface="Times New Roman"/>
              </a:rPr>
              <a:t> </a:t>
            </a:r>
            <a:r>
              <a:rPr sz="1250" spc="-10" dirty="0">
                <a:latin typeface="Times New Roman"/>
                <a:cs typeface="Times New Roman"/>
              </a:rPr>
              <a:t>entusiastas</a:t>
            </a:r>
            <a:r>
              <a:rPr sz="1250" spc="-15" dirty="0">
                <a:latin typeface="Times New Roman"/>
                <a:cs typeface="Times New Roman"/>
              </a:rPr>
              <a:t> </a:t>
            </a:r>
            <a:r>
              <a:rPr sz="1250" spc="-25" dirty="0">
                <a:latin typeface="Times New Roman"/>
                <a:cs typeface="Times New Roman"/>
              </a:rPr>
              <a:t>de </a:t>
            </a:r>
            <a:r>
              <a:rPr sz="1250" dirty="0">
                <a:latin typeface="Times New Roman"/>
                <a:cs typeface="Times New Roman"/>
              </a:rPr>
              <a:t>rádio</a:t>
            </a:r>
            <a:r>
              <a:rPr sz="1250" spc="-25" dirty="0">
                <a:latin typeface="Times New Roman"/>
                <a:cs typeface="Times New Roman"/>
              </a:rPr>
              <a:t> </a:t>
            </a:r>
            <a:r>
              <a:rPr sz="1250" dirty="0">
                <a:latin typeface="Times New Roman"/>
                <a:cs typeface="Times New Roman"/>
              </a:rPr>
              <a:t>amador</a:t>
            </a:r>
            <a:r>
              <a:rPr sz="1250" spc="-15" dirty="0">
                <a:latin typeface="Times New Roman"/>
                <a:cs typeface="Times New Roman"/>
              </a:rPr>
              <a:t> </a:t>
            </a:r>
            <a:r>
              <a:rPr sz="1250" spc="-20" dirty="0">
                <a:latin typeface="Times New Roman"/>
                <a:cs typeface="Times New Roman"/>
              </a:rPr>
              <a:t>usam </a:t>
            </a:r>
            <a:r>
              <a:rPr sz="1250" dirty="0">
                <a:latin typeface="Times New Roman"/>
                <a:cs typeface="Times New Roman"/>
              </a:rPr>
              <a:t>antenas</a:t>
            </a:r>
            <a:r>
              <a:rPr sz="1250" spc="-35" dirty="0">
                <a:latin typeface="Times New Roman"/>
                <a:cs typeface="Times New Roman"/>
              </a:rPr>
              <a:t> </a:t>
            </a:r>
            <a:r>
              <a:rPr sz="1250" dirty="0">
                <a:latin typeface="Times New Roman"/>
                <a:cs typeface="Times New Roman"/>
              </a:rPr>
              <a:t>dipolo</a:t>
            </a:r>
            <a:r>
              <a:rPr sz="1250" spc="-25" dirty="0">
                <a:latin typeface="Times New Roman"/>
                <a:cs typeface="Times New Roman"/>
              </a:rPr>
              <a:t> </a:t>
            </a:r>
            <a:r>
              <a:rPr sz="1250" dirty="0">
                <a:latin typeface="Times New Roman"/>
                <a:cs typeface="Times New Roman"/>
              </a:rPr>
              <a:t>por</a:t>
            </a:r>
            <a:r>
              <a:rPr sz="1250" spc="-25" dirty="0">
                <a:latin typeface="Times New Roman"/>
                <a:cs typeface="Times New Roman"/>
              </a:rPr>
              <a:t> sua </a:t>
            </a:r>
            <a:r>
              <a:rPr sz="1250" dirty="0">
                <a:latin typeface="Times New Roman"/>
                <a:cs typeface="Times New Roman"/>
              </a:rPr>
              <a:t>facilidade</a:t>
            </a:r>
            <a:r>
              <a:rPr sz="1250" spc="-35" dirty="0">
                <a:latin typeface="Times New Roman"/>
                <a:cs typeface="Times New Roman"/>
              </a:rPr>
              <a:t> </a:t>
            </a:r>
            <a:r>
              <a:rPr sz="1250" dirty="0">
                <a:latin typeface="Times New Roman"/>
                <a:cs typeface="Times New Roman"/>
              </a:rPr>
              <a:t>de</a:t>
            </a:r>
            <a:r>
              <a:rPr sz="1250" spc="-30" dirty="0">
                <a:latin typeface="Times New Roman"/>
                <a:cs typeface="Times New Roman"/>
              </a:rPr>
              <a:t> </a:t>
            </a:r>
            <a:r>
              <a:rPr sz="1250" dirty="0">
                <a:latin typeface="Times New Roman"/>
                <a:cs typeface="Times New Roman"/>
              </a:rPr>
              <a:t>fabricação</a:t>
            </a:r>
            <a:r>
              <a:rPr sz="1250" spc="-30" dirty="0">
                <a:latin typeface="Times New Roman"/>
                <a:cs typeface="Times New Roman"/>
              </a:rPr>
              <a:t> </a:t>
            </a:r>
            <a:r>
              <a:rPr sz="1250" spc="-50" dirty="0">
                <a:latin typeface="Times New Roman"/>
                <a:cs typeface="Times New Roman"/>
              </a:rPr>
              <a:t>e </a:t>
            </a:r>
            <a:r>
              <a:rPr sz="1250" dirty="0">
                <a:latin typeface="Times New Roman"/>
                <a:cs typeface="Times New Roman"/>
              </a:rPr>
              <a:t>eficácia</a:t>
            </a:r>
            <a:r>
              <a:rPr sz="1250" spc="-35" dirty="0">
                <a:latin typeface="Times New Roman"/>
                <a:cs typeface="Times New Roman"/>
              </a:rPr>
              <a:t> </a:t>
            </a:r>
            <a:r>
              <a:rPr sz="1250" dirty="0">
                <a:latin typeface="Times New Roman"/>
                <a:cs typeface="Times New Roman"/>
              </a:rPr>
              <a:t>em</a:t>
            </a:r>
            <a:r>
              <a:rPr sz="1250" spc="-25" dirty="0">
                <a:latin typeface="Times New Roman"/>
                <a:cs typeface="Times New Roman"/>
              </a:rPr>
              <a:t> </a:t>
            </a:r>
            <a:r>
              <a:rPr sz="1250" spc="-10" dirty="0">
                <a:latin typeface="Times New Roman"/>
                <a:cs typeface="Times New Roman"/>
              </a:rPr>
              <a:t>diferentes </a:t>
            </a:r>
            <a:r>
              <a:rPr sz="1250" dirty="0">
                <a:latin typeface="Times New Roman"/>
                <a:cs typeface="Times New Roman"/>
              </a:rPr>
              <a:t>bandas</a:t>
            </a:r>
            <a:r>
              <a:rPr sz="1250" spc="-30" dirty="0">
                <a:latin typeface="Times New Roman"/>
                <a:cs typeface="Times New Roman"/>
              </a:rPr>
              <a:t> </a:t>
            </a:r>
            <a:r>
              <a:rPr sz="1250" dirty="0">
                <a:latin typeface="Times New Roman"/>
                <a:cs typeface="Times New Roman"/>
              </a:rPr>
              <a:t>de</a:t>
            </a:r>
            <a:r>
              <a:rPr sz="1250" spc="-20" dirty="0">
                <a:latin typeface="Times New Roman"/>
                <a:cs typeface="Times New Roman"/>
              </a:rPr>
              <a:t> </a:t>
            </a:r>
            <a:r>
              <a:rPr sz="1250" spc="-10" dirty="0">
                <a:latin typeface="Times New Roman"/>
                <a:cs typeface="Times New Roman"/>
              </a:rPr>
              <a:t>frequência.</a:t>
            </a:r>
            <a:endParaRPr sz="1250">
              <a:latin typeface="Times New Roman"/>
              <a:cs typeface="Times New Roman"/>
            </a:endParaRPr>
          </a:p>
        </p:txBody>
      </p:sp>
      <p:sp>
        <p:nvSpPr>
          <p:cNvPr id="63" name="object 19">
            <a:extLst>
              <a:ext uri="{FF2B5EF4-FFF2-40B4-BE49-F238E27FC236}">
                <a16:creationId xmlns:a16="http://schemas.microsoft.com/office/drawing/2014/main" id="{1E3E6601-39DA-476A-8E47-D75B30729104}"/>
              </a:ext>
            </a:extLst>
          </p:cNvPr>
          <p:cNvSpPr txBox="1"/>
          <p:nvPr/>
        </p:nvSpPr>
        <p:spPr>
          <a:xfrm>
            <a:off x="1805660" y="5145379"/>
            <a:ext cx="1610995" cy="742315"/>
          </a:xfrm>
          <a:prstGeom prst="rect">
            <a:avLst/>
          </a:prstGeom>
        </p:spPr>
        <p:txBody>
          <a:bodyPr vert="horz" wrap="square" lIns="0" tIns="31115" rIns="0" bIns="0" rtlCol="0">
            <a:spAutoFit/>
          </a:bodyPr>
          <a:lstStyle/>
          <a:p>
            <a:pPr marL="12700" marR="5080">
              <a:lnSpc>
                <a:spcPts val="1380"/>
              </a:lnSpc>
              <a:spcBef>
                <a:spcPts val="245"/>
              </a:spcBef>
            </a:pPr>
            <a:r>
              <a:rPr sz="1250" spc="-10" dirty="0">
                <a:latin typeface="Times New Roman"/>
                <a:cs typeface="Times New Roman"/>
              </a:rPr>
              <a:t>4.</a:t>
            </a:r>
            <a:r>
              <a:rPr sz="1250" spc="-75" dirty="0">
                <a:latin typeface="Times New Roman"/>
                <a:cs typeface="Times New Roman"/>
              </a:rPr>
              <a:t> </a:t>
            </a:r>
            <a:r>
              <a:rPr sz="1250" dirty="0">
                <a:latin typeface="Times New Roman"/>
                <a:cs typeface="Times New Roman"/>
              </a:rPr>
              <a:t>Aplicações</a:t>
            </a:r>
            <a:r>
              <a:rPr sz="1250" spc="-55" dirty="0">
                <a:latin typeface="Times New Roman"/>
                <a:cs typeface="Times New Roman"/>
              </a:rPr>
              <a:t> </a:t>
            </a:r>
            <a:r>
              <a:rPr sz="1250" spc="-10" dirty="0">
                <a:latin typeface="Times New Roman"/>
                <a:cs typeface="Times New Roman"/>
              </a:rPr>
              <a:t>científicas: </a:t>
            </a:r>
            <a:r>
              <a:rPr sz="1250" dirty="0">
                <a:latin typeface="Times New Roman"/>
                <a:cs typeface="Times New Roman"/>
              </a:rPr>
              <a:t>são</a:t>
            </a:r>
            <a:r>
              <a:rPr sz="1250" spc="-30" dirty="0">
                <a:latin typeface="Times New Roman"/>
                <a:cs typeface="Times New Roman"/>
              </a:rPr>
              <a:t> </a:t>
            </a:r>
            <a:r>
              <a:rPr sz="1250" dirty="0">
                <a:latin typeface="Times New Roman"/>
                <a:cs typeface="Times New Roman"/>
              </a:rPr>
              <a:t>usadas</a:t>
            </a:r>
            <a:r>
              <a:rPr sz="1250" spc="-30" dirty="0">
                <a:latin typeface="Times New Roman"/>
                <a:cs typeface="Times New Roman"/>
              </a:rPr>
              <a:t> </a:t>
            </a:r>
            <a:r>
              <a:rPr sz="1250" dirty="0">
                <a:latin typeface="Times New Roman"/>
                <a:cs typeface="Times New Roman"/>
              </a:rPr>
              <a:t>por</a:t>
            </a:r>
            <a:r>
              <a:rPr sz="1250" spc="-20" dirty="0">
                <a:latin typeface="Times New Roman"/>
                <a:cs typeface="Times New Roman"/>
              </a:rPr>
              <a:t> </a:t>
            </a:r>
            <a:r>
              <a:rPr sz="1250" spc="-25" dirty="0">
                <a:latin typeface="Times New Roman"/>
                <a:cs typeface="Times New Roman"/>
              </a:rPr>
              <a:t>sua </a:t>
            </a:r>
            <a:r>
              <a:rPr sz="1250" dirty="0">
                <a:latin typeface="Times New Roman"/>
                <a:cs typeface="Times New Roman"/>
              </a:rPr>
              <a:t>previsibilidade</a:t>
            </a:r>
            <a:r>
              <a:rPr sz="1250" spc="-75" dirty="0">
                <a:latin typeface="Times New Roman"/>
                <a:cs typeface="Times New Roman"/>
              </a:rPr>
              <a:t> </a:t>
            </a:r>
            <a:r>
              <a:rPr sz="1250" spc="-50" dirty="0">
                <a:latin typeface="Times New Roman"/>
                <a:cs typeface="Times New Roman"/>
              </a:rPr>
              <a:t>e </a:t>
            </a:r>
            <a:r>
              <a:rPr sz="1250" spc="-10" dirty="0">
                <a:latin typeface="Times New Roman"/>
                <a:cs typeface="Times New Roman"/>
              </a:rPr>
              <a:t>confiabilidade.</a:t>
            </a:r>
            <a:endParaRPr sz="1250">
              <a:latin typeface="Times New Roman"/>
              <a:cs typeface="Times New Roman"/>
            </a:endParaRPr>
          </a:p>
        </p:txBody>
      </p:sp>
      <p:sp>
        <p:nvSpPr>
          <p:cNvPr id="64" name="object 20">
            <a:extLst>
              <a:ext uri="{FF2B5EF4-FFF2-40B4-BE49-F238E27FC236}">
                <a16:creationId xmlns:a16="http://schemas.microsoft.com/office/drawing/2014/main" id="{EE2FF060-DE69-4956-BAF1-924ED9E0D1C3}"/>
              </a:ext>
            </a:extLst>
          </p:cNvPr>
          <p:cNvSpPr/>
          <p:nvPr/>
        </p:nvSpPr>
        <p:spPr>
          <a:xfrm>
            <a:off x="3580917" y="1447558"/>
            <a:ext cx="1600200" cy="4895850"/>
          </a:xfrm>
          <a:custGeom>
            <a:avLst/>
            <a:gdLst/>
            <a:ahLst/>
            <a:cxnLst/>
            <a:rect l="l" t="t" r="r" b="b"/>
            <a:pathLst>
              <a:path w="1600200" h="4895850">
                <a:moveTo>
                  <a:pt x="1600200" y="0"/>
                </a:moveTo>
                <a:lnTo>
                  <a:pt x="0" y="0"/>
                </a:lnTo>
                <a:lnTo>
                  <a:pt x="0" y="4895646"/>
                </a:lnTo>
                <a:lnTo>
                  <a:pt x="1600200" y="4895646"/>
                </a:lnTo>
                <a:lnTo>
                  <a:pt x="1600200" y="0"/>
                </a:lnTo>
                <a:close/>
              </a:path>
            </a:pathLst>
          </a:custGeom>
          <a:solidFill>
            <a:srgbClr val="E8EEF6"/>
          </a:solidFill>
        </p:spPr>
        <p:txBody>
          <a:bodyPr wrap="square" lIns="0" tIns="0" rIns="0" bIns="0" rtlCol="0"/>
          <a:lstStyle/>
          <a:p>
            <a:endParaRPr/>
          </a:p>
        </p:txBody>
      </p:sp>
      <p:sp>
        <p:nvSpPr>
          <p:cNvPr id="65" name="object 21">
            <a:extLst>
              <a:ext uri="{FF2B5EF4-FFF2-40B4-BE49-F238E27FC236}">
                <a16:creationId xmlns:a16="http://schemas.microsoft.com/office/drawing/2014/main" id="{0A1A59DC-CDFB-4649-B71F-BF99EFEBE013}"/>
              </a:ext>
            </a:extLst>
          </p:cNvPr>
          <p:cNvSpPr txBox="1"/>
          <p:nvPr/>
        </p:nvSpPr>
        <p:spPr>
          <a:xfrm>
            <a:off x="3659657" y="1463662"/>
            <a:ext cx="1379220" cy="1092835"/>
          </a:xfrm>
          <a:prstGeom prst="rect">
            <a:avLst/>
          </a:prstGeom>
        </p:spPr>
        <p:txBody>
          <a:bodyPr vert="horz" wrap="square" lIns="0" tIns="31115" rIns="0" bIns="0" rtlCol="0">
            <a:spAutoFit/>
          </a:bodyPr>
          <a:lstStyle/>
          <a:p>
            <a:pPr marL="12700" marR="5080">
              <a:lnSpc>
                <a:spcPts val="1380"/>
              </a:lnSpc>
              <a:spcBef>
                <a:spcPts val="245"/>
              </a:spcBef>
            </a:pPr>
            <a:r>
              <a:rPr sz="1250" spc="-10" dirty="0">
                <a:latin typeface="Times New Roman"/>
                <a:cs typeface="Times New Roman"/>
              </a:rPr>
              <a:t>1.</a:t>
            </a:r>
            <a:r>
              <a:rPr sz="1250" spc="-50" dirty="0">
                <a:latin typeface="Times New Roman"/>
                <a:cs typeface="Times New Roman"/>
              </a:rPr>
              <a:t> </a:t>
            </a:r>
            <a:r>
              <a:rPr sz="1250" dirty="0">
                <a:latin typeface="Times New Roman"/>
                <a:cs typeface="Times New Roman"/>
              </a:rPr>
              <a:t>A</a:t>
            </a:r>
            <a:r>
              <a:rPr sz="1250" spc="-50" dirty="0">
                <a:latin typeface="Times New Roman"/>
                <a:cs typeface="Times New Roman"/>
              </a:rPr>
              <a:t> </a:t>
            </a:r>
            <a:r>
              <a:rPr sz="1250" spc="-10" dirty="0">
                <a:latin typeface="Times New Roman"/>
                <a:cs typeface="Times New Roman"/>
              </a:rPr>
              <a:t>antena</a:t>
            </a:r>
            <a:r>
              <a:rPr sz="1250" spc="-25" dirty="0">
                <a:latin typeface="Times New Roman"/>
                <a:cs typeface="Times New Roman"/>
              </a:rPr>
              <a:t> </a:t>
            </a:r>
            <a:r>
              <a:rPr sz="1250" spc="-35" dirty="0">
                <a:latin typeface="Times New Roman"/>
                <a:cs typeface="Times New Roman"/>
              </a:rPr>
              <a:t>Yagi-</a:t>
            </a:r>
            <a:r>
              <a:rPr sz="1250" spc="-25" dirty="0">
                <a:latin typeface="Times New Roman"/>
                <a:cs typeface="Times New Roman"/>
              </a:rPr>
              <a:t>Uda </a:t>
            </a:r>
            <a:r>
              <a:rPr sz="1250" dirty="0">
                <a:latin typeface="Times New Roman"/>
                <a:cs typeface="Times New Roman"/>
              </a:rPr>
              <a:t>é</a:t>
            </a:r>
            <a:r>
              <a:rPr sz="1250" spc="-5" dirty="0">
                <a:latin typeface="Times New Roman"/>
                <a:cs typeface="Times New Roman"/>
              </a:rPr>
              <a:t> </a:t>
            </a:r>
            <a:r>
              <a:rPr sz="1250" spc="-10" dirty="0">
                <a:latin typeface="Times New Roman"/>
                <a:cs typeface="Times New Roman"/>
              </a:rPr>
              <a:t>amplamente </a:t>
            </a:r>
            <a:r>
              <a:rPr sz="1250" dirty="0">
                <a:latin typeface="Times New Roman"/>
                <a:cs typeface="Times New Roman"/>
              </a:rPr>
              <a:t>utilizada</a:t>
            </a:r>
            <a:r>
              <a:rPr sz="1250" spc="-35" dirty="0">
                <a:latin typeface="Times New Roman"/>
                <a:cs typeface="Times New Roman"/>
              </a:rPr>
              <a:t> </a:t>
            </a:r>
            <a:r>
              <a:rPr sz="1250" dirty="0">
                <a:latin typeface="Times New Roman"/>
                <a:cs typeface="Times New Roman"/>
              </a:rPr>
              <a:t>em</a:t>
            </a:r>
            <a:r>
              <a:rPr sz="1250" spc="-30" dirty="0">
                <a:latin typeface="Times New Roman"/>
                <a:cs typeface="Times New Roman"/>
              </a:rPr>
              <a:t> </a:t>
            </a:r>
            <a:r>
              <a:rPr sz="1250" spc="-10" dirty="0">
                <a:latin typeface="Times New Roman"/>
                <a:cs typeface="Times New Roman"/>
              </a:rPr>
              <a:t>sistemas </a:t>
            </a:r>
            <a:r>
              <a:rPr sz="1250" dirty="0">
                <a:latin typeface="Times New Roman"/>
                <a:cs typeface="Times New Roman"/>
              </a:rPr>
              <a:t>de</a:t>
            </a:r>
            <a:r>
              <a:rPr sz="1250" spc="-35" dirty="0">
                <a:latin typeface="Times New Roman"/>
                <a:cs typeface="Times New Roman"/>
              </a:rPr>
              <a:t> </a:t>
            </a:r>
            <a:r>
              <a:rPr sz="1250" dirty="0">
                <a:latin typeface="Times New Roman"/>
                <a:cs typeface="Times New Roman"/>
              </a:rPr>
              <a:t>televisão</a:t>
            </a:r>
            <a:r>
              <a:rPr sz="1250" spc="-30" dirty="0">
                <a:latin typeface="Times New Roman"/>
                <a:cs typeface="Times New Roman"/>
              </a:rPr>
              <a:t> </a:t>
            </a:r>
            <a:r>
              <a:rPr sz="1250" spc="-10" dirty="0">
                <a:latin typeface="Times New Roman"/>
                <a:cs typeface="Times New Roman"/>
              </a:rPr>
              <a:t>terrestre </a:t>
            </a:r>
            <a:r>
              <a:rPr sz="1250" dirty="0">
                <a:latin typeface="Times New Roman"/>
                <a:cs typeface="Times New Roman"/>
              </a:rPr>
              <a:t>para</a:t>
            </a:r>
            <a:r>
              <a:rPr sz="1250" spc="-25" dirty="0">
                <a:latin typeface="Times New Roman"/>
                <a:cs typeface="Times New Roman"/>
              </a:rPr>
              <a:t> </a:t>
            </a:r>
            <a:r>
              <a:rPr sz="1250" dirty="0">
                <a:latin typeface="Times New Roman"/>
                <a:cs typeface="Times New Roman"/>
              </a:rPr>
              <a:t>receber</a:t>
            </a:r>
            <a:r>
              <a:rPr sz="1250" spc="-15" dirty="0">
                <a:latin typeface="Times New Roman"/>
                <a:cs typeface="Times New Roman"/>
              </a:rPr>
              <a:t> </a:t>
            </a:r>
            <a:r>
              <a:rPr sz="1250" spc="-10" dirty="0">
                <a:latin typeface="Times New Roman"/>
                <a:cs typeface="Times New Roman"/>
              </a:rPr>
              <a:t>sinais </a:t>
            </a:r>
            <a:r>
              <a:rPr sz="1250" dirty="0">
                <a:latin typeface="Times New Roman"/>
                <a:cs typeface="Times New Roman"/>
              </a:rPr>
              <a:t>UHF</a:t>
            </a:r>
            <a:r>
              <a:rPr sz="1250" spc="-15" dirty="0">
                <a:latin typeface="Times New Roman"/>
                <a:cs typeface="Times New Roman"/>
              </a:rPr>
              <a:t> </a:t>
            </a:r>
            <a:r>
              <a:rPr sz="1250" dirty="0">
                <a:latin typeface="Times New Roman"/>
                <a:cs typeface="Times New Roman"/>
              </a:rPr>
              <a:t>e</a:t>
            </a:r>
            <a:r>
              <a:rPr sz="1250" spc="-40" dirty="0">
                <a:latin typeface="Times New Roman"/>
                <a:cs typeface="Times New Roman"/>
              </a:rPr>
              <a:t> </a:t>
            </a:r>
            <a:r>
              <a:rPr sz="1250" spc="-20" dirty="0">
                <a:latin typeface="Times New Roman"/>
                <a:cs typeface="Times New Roman"/>
              </a:rPr>
              <a:t>VHF.</a:t>
            </a:r>
            <a:endParaRPr sz="1250">
              <a:latin typeface="Times New Roman"/>
              <a:cs typeface="Times New Roman"/>
            </a:endParaRPr>
          </a:p>
        </p:txBody>
      </p:sp>
      <p:sp>
        <p:nvSpPr>
          <p:cNvPr id="66" name="object 22">
            <a:extLst>
              <a:ext uri="{FF2B5EF4-FFF2-40B4-BE49-F238E27FC236}">
                <a16:creationId xmlns:a16="http://schemas.microsoft.com/office/drawing/2014/main" id="{8EF44A82-A522-420A-A8AA-A52B926F8934}"/>
              </a:ext>
            </a:extLst>
          </p:cNvPr>
          <p:cNvSpPr txBox="1"/>
          <p:nvPr/>
        </p:nvSpPr>
        <p:spPr>
          <a:xfrm>
            <a:off x="3659657" y="2690901"/>
            <a:ext cx="1336040" cy="109283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2.</a:t>
            </a:r>
            <a:r>
              <a:rPr sz="1250" spc="-10" dirty="0">
                <a:latin typeface="Times New Roman"/>
                <a:cs typeface="Times New Roman"/>
              </a:rPr>
              <a:t> Muitos radioamadores </a:t>
            </a:r>
            <a:r>
              <a:rPr sz="1250" dirty="0">
                <a:latin typeface="Times New Roman"/>
                <a:cs typeface="Times New Roman"/>
              </a:rPr>
              <a:t>preferem</a:t>
            </a:r>
            <a:r>
              <a:rPr sz="1250" spc="-35" dirty="0">
                <a:latin typeface="Times New Roman"/>
                <a:cs typeface="Times New Roman"/>
              </a:rPr>
              <a:t> </a:t>
            </a:r>
            <a:r>
              <a:rPr sz="1250" dirty="0">
                <a:latin typeface="Times New Roman"/>
                <a:cs typeface="Times New Roman"/>
              </a:rPr>
              <a:t>esta</a:t>
            </a:r>
            <a:r>
              <a:rPr sz="1250" spc="-35" dirty="0">
                <a:latin typeface="Times New Roman"/>
                <a:cs typeface="Times New Roman"/>
              </a:rPr>
              <a:t> </a:t>
            </a:r>
            <a:r>
              <a:rPr sz="1250" spc="-10" dirty="0">
                <a:latin typeface="Times New Roman"/>
                <a:cs typeface="Times New Roman"/>
              </a:rPr>
              <a:t>antena </a:t>
            </a:r>
            <a:r>
              <a:rPr sz="1250" dirty="0">
                <a:latin typeface="Times New Roman"/>
                <a:cs typeface="Times New Roman"/>
              </a:rPr>
              <a:t>devido</a:t>
            </a:r>
            <a:r>
              <a:rPr sz="1250" spc="-20" dirty="0">
                <a:latin typeface="Times New Roman"/>
                <a:cs typeface="Times New Roman"/>
              </a:rPr>
              <a:t> </a:t>
            </a:r>
            <a:r>
              <a:rPr sz="1250" dirty="0">
                <a:latin typeface="Times New Roman"/>
                <a:cs typeface="Times New Roman"/>
              </a:rPr>
              <a:t>à</a:t>
            </a:r>
            <a:r>
              <a:rPr sz="1250" spc="-15" dirty="0">
                <a:latin typeface="Times New Roman"/>
                <a:cs typeface="Times New Roman"/>
              </a:rPr>
              <a:t> </a:t>
            </a:r>
            <a:r>
              <a:rPr sz="1250" spc="-25" dirty="0">
                <a:latin typeface="Times New Roman"/>
                <a:cs typeface="Times New Roman"/>
              </a:rPr>
              <a:t>sua </a:t>
            </a:r>
            <a:r>
              <a:rPr sz="1250" dirty="0">
                <a:latin typeface="Times New Roman"/>
                <a:cs typeface="Times New Roman"/>
              </a:rPr>
              <a:t>eficiência</a:t>
            </a:r>
            <a:r>
              <a:rPr sz="1250" spc="-50" dirty="0">
                <a:latin typeface="Times New Roman"/>
                <a:cs typeface="Times New Roman"/>
              </a:rPr>
              <a:t> e </a:t>
            </a:r>
            <a:r>
              <a:rPr sz="1250" spc="-10" dirty="0">
                <a:latin typeface="Times New Roman"/>
                <a:cs typeface="Times New Roman"/>
              </a:rPr>
              <a:t>direcionalidade.</a:t>
            </a:r>
            <a:endParaRPr sz="1250">
              <a:latin typeface="Times New Roman"/>
              <a:cs typeface="Times New Roman"/>
            </a:endParaRPr>
          </a:p>
        </p:txBody>
      </p:sp>
      <p:sp>
        <p:nvSpPr>
          <p:cNvPr id="67" name="object 23">
            <a:extLst>
              <a:ext uri="{FF2B5EF4-FFF2-40B4-BE49-F238E27FC236}">
                <a16:creationId xmlns:a16="http://schemas.microsoft.com/office/drawing/2014/main" id="{469A50BF-3BD7-4789-8E84-D4D5B424A013}"/>
              </a:ext>
            </a:extLst>
          </p:cNvPr>
          <p:cNvSpPr txBox="1"/>
          <p:nvPr/>
        </p:nvSpPr>
        <p:spPr>
          <a:xfrm>
            <a:off x="3659657" y="3918140"/>
            <a:ext cx="1406525" cy="91757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3.</a:t>
            </a:r>
            <a:r>
              <a:rPr sz="1250" spc="-25" dirty="0">
                <a:latin typeface="Times New Roman"/>
                <a:cs typeface="Times New Roman"/>
              </a:rPr>
              <a:t> </a:t>
            </a:r>
            <a:r>
              <a:rPr sz="1250" dirty="0">
                <a:latin typeface="Times New Roman"/>
                <a:cs typeface="Times New Roman"/>
              </a:rPr>
              <a:t>É</a:t>
            </a:r>
            <a:r>
              <a:rPr sz="1250" spc="-15" dirty="0">
                <a:latin typeface="Times New Roman"/>
                <a:cs typeface="Times New Roman"/>
              </a:rPr>
              <a:t> </a:t>
            </a:r>
            <a:r>
              <a:rPr sz="1250" dirty="0">
                <a:latin typeface="Times New Roman"/>
                <a:cs typeface="Times New Roman"/>
              </a:rPr>
              <a:t>comum</a:t>
            </a:r>
            <a:r>
              <a:rPr sz="1250" spc="-20" dirty="0">
                <a:latin typeface="Times New Roman"/>
                <a:cs typeface="Times New Roman"/>
              </a:rPr>
              <a:t> </a:t>
            </a:r>
            <a:r>
              <a:rPr sz="1250" spc="-35" dirty="0">
                <a:latin typeface="Times New Roman"/>
                <a:cs typeface="Times New Roman"/>
              </a:rPr>
              <a:t>em </a:t>
            </a:r>
            <a:r>
              <a:rPr sz="1250" dirty="0">
                <a:latin typeface="Times New Roman"/>
                <a:cs typeface="Times New Roman"/>
              </a:rPr>
              <a:t>sistemas</a:t>
            </a:r>
            <a:r>
              <a:rPr sz="1250" spc="-70" dirty="0">
                <a:latin typeface="Times New Roman"/>
                <a:cs typeface="Times New Roman"/>
              </a:rPr>
              <a:t> </a:t>
            </a:r>
            <a:r>
              <a:rPr sz="1250" spc="-25" dirty="0">
                <a:latin typeface="Times New Roman"/>
                <a:cs typeface="Times New Roman"/>
              </a:rPr>
              <a:t>de </a:t>
            </a:r>
            <a:r>
              <a:rPr sz="1250" dirty="0">
                <a:latin typeface="Times New Roman"/>
                <a:cs typeface="Times New Roman"/>
              </a:rPr>
              <a:t>comunicação</a:t>
            </a:r>
            <a:r>
              <a:rPr sz="1250" spc="-55" dirty="0">
                <a:latin typeface="Times New Roman"/>
                <a:cs typeface="Times New Roman"/>
              </a:rPr>
              <a:t> </a:t>
            </a:r>
            <a:r>
              <a:rPr sz="1250" dirty="0">
                <a:latin typeface="Times New Roman"/>
                <a:cs typeface="Times New Roman"/>
              </a:rPr>
              <a:t>móvel</a:t>
            </a:r>
            <a:r>
              <a:rPr sz="1250" spc="-50" dirty="0">
                <a:latin typeface="Times New Roman"/>
                <a:cs typeface="Times New Roman"/>
              </a:rPr>
              <a:t> e </a:t>
            </a:r>
            <a:r>
              <a:rPr sz="1250" dirty="0">
                <a:latin typeface="Times New Roman"/>
                <a:cs typeface="Times New Roman"/>
              </a:rPr>
              <a:t>pontes</a:t>
            </a:r>
            <a:r>
              <a:rPr sz="1250" spc="-30" dirty="0">
                <a:latin typeface="Times New Roman"/>
                <a:cs typeface="Times New Roman"/>
              </a:rPr>
              <a:t> </a:t>
            </a:r>
            <a:r>
              <a:rPr sz="1250" dirty="0">
                <a:latin typeface="Times New Roman"/>
                <a:cs typeface="Times New Roman"/>
              </a:rPr>
              <a:t>sem</a:t>
            </a:r>
            <a:r>
              <a:rPr sz="1250" spc="-25" dirty="0">
                <a:latin typeface="Times New Roman"/>
                <a:cs typeface="Times New Roman"/>
              </a:rPr>
              <a:t> </a:t>
            </a:r>
            <a:r>
              <a:rPr sz="1250" dirty="0">
                <a:latin typeface="Times New Roman"/>
                <a:cs typeface="Times New Roman"/>
              </a:rPr>
              <a:t>fio</a:t>
            </a:r>
            <a:r>
              <a:rPr sz="1250" spc="-25" dirty="0">
                <a:latin typeface="Times New Roman"/>
                <a:cs typeface="Times New Roman"/>
              </a:rPr>
              <a:t> de </a:t>
            </a:r>
            <a:r>
              <a:rPr sz="1250" dirty="0">
                <a:latin typeface="Times New Roman"/>
                <a:cs typeface="Times New Roman"/>
              </a:rPr>
              <a:t>longa</a:t>
            </a:r>
            <a:r>
              <a:rPr sz="1250" spc="-25" dirty="0">
                <a:latin typeface="Times New Roman"/>
                <a:cs typeface="Times New Roman"/>
              </a:rPr>
              <a:t> </a:t>
            </a:r>
            <a:r>
              <a:rPr sz="1250" spc="-10" dirty="0">
                <a:latin typeface="Times New Roman"/>
                <a:cs typeface="Times New Roman"/>
              </a:rPr>
              <a:t>distância.</a:t>
            </a:r>
            <a:endParaRPr sz="1250">
              <a:latin typeface="Times New Roman"/>
              <a:cs typeface="Times New Roman"/>
            </a:endParaRPr>
          </a:p>
        </p:txBody>
      </p:sp>
      <p:sp>
        <p:nvSpPr>
          <p:cNvPr id="68" name="object 24">
            <a:extLst>
              <a:ext uri="{FF2B5EF4-FFF2-40B4-BE49-F238E27FC236}">
                <a16:creationId xmlns:a16="http://schemas.microsoft.com/office/drawing/2014/main" id="{9077755A-142F-44E7-A864-C4D405E0CD1C}"/>
              </a:ext>
            </a:extLst>
          </p:cNvPr>
          <p:cNvSpPr/>
          <p:nvPr/>
        </p:nvSpPr>
        <p:spPr>
          <a:xfrm>
            <a:off x="5181117" y="1447558"/>
            <a:ext cx="2152650" cy="4895850"/>
          </a:xfrm>
          <a:custGeom>
            <a:avLst/>
            <a:gdLst/>
            <a:ahLst/>
            <a:cxnLst/>
            <a:rect l="l" t="t" r="r" b="b"/>
            <a:pathLst>
              <a:path w="2152650" h="4895850">
                <a:moveTo>
                  <a:pt x="2152446" y="0"/>
                </a:moveTo>
                <a:lnTo>
                  <a:pt x="0" y="0"/>
                </a:lnTo>
                <a:lnTo>
                  <a:pt x="0" y="4895646"/>
                </a:lnTo>
                <a:lnTo>
                  <a:pt x="2152446" y="4895646"/>
                </a:lnTo>
                <a:lnTo>
                  <a:pt x="2152446" y="0"/>
                </a:lnTo>
                <a:close/>
              </a:path>
            </a:pathLst>
          </a:custGeom>
          <a:solidFill>
            <a:srgbClr val="E8EEF6"/>
          </a:solidFill>
        </p:spPr>
        <p:txBody>
          <a:bodyPr wrap="square" lIns="0" tIns="0" rIns="0" bIns="0" rtlCol="0"/>
          <a:lstStyle/>
          <a:p>
            <a:endParaRPr/>
          </a:p>
        </p:txBody>
      </p:sp>
      <p:sp>
        <p:nvSpPr>
          <p:cNvPr id="69" name="object 25">
            <a:extLst>
              <a:ext uri="{FF2B5EF4-FFF2-40B4-BE49-F238E27FC236}">
                <a16:creationId xmlns:a16="http://schemas.microsoft.com/office/drawing/2014/main" id="{73D7B427-7938-4351-8048-7280B6AA5159}"/>
              </a:ext>
            </a:extLst>
          </p:cNvPr>
          <p:cNvSpPr txBox="1"/>
          <p:nvPr/>
        </p:nvSpPr>
        <p:spPr>
          <a:xfrm>
            <a:off x="5259857" y="1463662"/>
            <a:ext cx="1936750" cy="109283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1. </a:t>
            </a:r>
            <a:r>
              <a:rPr sz="1250" spc="-10" dirty="0">
                <a:latin typeface="Times New Roman"/>
                <a:cs typeface="Times New Roman"/>
              </a:rPr>
              <a:t>Comunicações</a:t>
            </a:r>
            <a:r>
              <a:rPr sz="1250" spc="-5" dirty="0">
                <a:latin typeface="Times New Roman"/>
                <a:cs typeface="Times New Roman"/>
              </a:rPr>
              <a:t> </a:t>
            </a:r>
            <a:r>
              <a:rPr sz="1250" dirty="0">
                <a:latin typeface="Times New Roman"/>
                <a:cs typeface="Times New Roman"/>
              </a:rPr>
              <a:t>por</a:t>
            </a:r>
            <a:r>
              <a:rPr sz="1250" spc="10" dirty="0">
                <a:latin typeface="Times New Roman"/>
                <a:cs typeface="Times New Roman"/>
              </a:rPr>
              <a:t> </a:t>
            </a:r>
            <a:r>
              <a:rPr sz="1250" spc="-10" dirty="0">
                <a:latin typeface="Times New Roman"/>
                <a:cs typeface="Times New Roman"/>
              </a:rPr>
              <a:t>Satélite: </a:t>
            </a:r>
            <a:r>
              <a:rPr sz="1250" dirty="0">
                <a:latin typeface="Times New Roman"/>
                <a:cs typeface="Times New Roman"/>
              </a:rPr>
              <a:t>usadas</a:t>
            </a:r>
            <a:r>
              <a:rPr sz="1250" spc="-40" dirty="0">
                <a:latin typeface="Times New Roman"/>
                <a:cs typeface="Times New Roman"/>
              </a:rPr>
              <a:t> </a:t>
            </a:r>
            <a:r>
              <a:rPr sz="1250" dirty="0">
                <a:latin typeface="Times New Roman"/>
                <a:cs typeface="Times New Roman"/>
              </a:rPr>
              <a:t>para</a:t>
            </a:r>
            <a:r>
              <a:rPr sz="1250" spc="-35" dirty="0">
                <a:latin typeface="Times New Roman"/>
                <a:cs typeface="Times New Roman"/>
              </a:rPr>
              <a:t> </a:t>
            </a:r>
            <a:r>
              <a:rPr sz="1250" dirty="0">
                <a:latin typeface="Times New Roman"/>
                <a:cs typeface="Times New Roman"/>
              </a:rPr>
              <a:t>receber</a:t>
            </a:r>
            <a:r>
              <a:rPr sz="1250" spc="-30" dirty="0">
                <a:latin typeface="Times New Roman"/>
                <a:cs typeface="Times New Roman"/>
              </a:rPr>
              <a:t> </a:t>
            </a:r>
            <a:r>
              <a:rPr sz="1250" dirty="0">
                <a:latin typeface="Times New Roman"/>
                <a:cs typeface="Times New Roman"/>
              </a:rPr>
              <a:t>sinais</a:t>
            </a:r>
            <a:r>
              <a:rPr sz="1250" spc="-35" dirty="0">
                <a:latin typeface="Times New Roman"/>
                <a:cs typeface="Times New Roman"/>
              </a:rPr>
              <a:t> </a:t>
            </a:r>
            <a:r>
              <a:rPr sz="1250" spc="-25" dirty="0">
                <a:latin typeface="Times New Roman"/>
                <a:cs typeface="Times New Roman"/>
              </a:rPr>
              <a:t>de </a:t>
            </a:r>
            <a:r>
              <a:rPr sz="1250" dirty="0">
                <a:latin typeface="Times New Roman"/>
                <a:cs typeface="Times New Roman"/>
              </a:rPr>
              <a:t>satélites</a:t>
            </a:r>
            <a:r>
              <a:rPr sz="1250" spc="-50" dirty="0">
                <a:latin typeface="Times New Roman"/>
                <a:cs typeface="Times New Roman"/>
              </a:rPr>
              <a:t> </a:t>
            </a:r>
            <a:r>
              <a:rPr sz="1250" dirty="0">
                <a:latin typeface="Times New Roman"/>
                <a:cs typeface="Times New Roman"/>
              </a:rPr>
              <a:t>de</a:t>
            </a:r>
            <a:r>
              <a:rPr sz="1250" spc="-45" dirty="0">
                <a:latin typeface="Times New Roman"/>
                <a:cs typeface="Times New Roman"/>
              </a:rPr>
              <a:t> </a:t>
            </a:r>
            <a:r>
              <a:rPr sz="1250" dirty="0">
                <a:latin typeface="Times New Roman"/>
                <a:cs typeface="Times New Roman"/>
              </a:rPr>
              <a:t>comunicação</a:t>
            </a:r>
            <a:r>
              <a:rPr sz="1250" spc="-45" dirty="0">
                <a:latin typeface="Times New Roman"/>
                <a:cs typeface="Times New Roman"/>
              </a:rPr>
              <a:t> </a:t>
            </a:r>
            <a:r>
              <a:rPr sz="1250" spc="-20" dirty="0">
                <a:latin typeface="Times New Roman"/>
                <a:cs typeface="Times New Roman"/>
              </a:rPr>
              <a:t>para </a:t>
            </a:r>
            <a:r>
              <a:rPr sz="1250" spc="-10" dirty="0">
                <a:latin typeface="Times New Roman"/>
                <a:cs typeface="Times New Roman"/>
              </a:rPr>
              <a:t>transmissões</a:t>
            </a:r>
            <a:r>
              <a:rPr sz="1250" dirty="0">
                <a:latin typeface="Times New Roman"/>
                <a:cs typeface="Times New Roman"/>
              </a:rPr>
              <a:t> de</a:t>
            </a:r>
            <a:r>
              <a:rPr sz="1250" spc="5" dirty="0">
                <a:latin typeface="Times New Roman"/>
                <a:cs typeface="Times New Roman"/>
              </a:rPr>
              <a:t> </a:t>
            </a:r>
            <a:r>
              <a:rPr sz="1250" spc="-10" dirty="0">
                <a:latin typeface="Times New Roman"/>
                <a:cs typeface="Times New Roman"/>
              </a:rPr>
              <a:t>televisão, </a:t>
            </a:r>
            <a:r>
              <a:rPr sz="1250" dirty="0">
                <a:latin typeface="Times New Roman"/>
                <a:cs typeface="Times New Roman"/>
              </a:rPr>
              <a:t>internet</a:t>
            </a:r>
            <a:r>
              <a:rPr sz="1250" spc="-35" dirty="0">
                <a:latin typeface="Times New Roman"/>
                <a:cs typeface="Times New Roman"/>
              </a:rPr>
              <a:t> </a:t>
            </a:r>
            <a:r>
              <a:rPr sz="1250" dirty="0">
                <a:latin typeface="Times New Roman"/>
                <a:cs typeface="Times New Roman"/>
              </a:rPr>
              <a:t>via</a:t>
            </a:r>
            <a:r>
              <a:rPr sz="1250" spc="-30" dirty="0">
                <a:latin typeface="Times New Roman"/>
                <a:cs typeface="Times New Roman"/>
              </a:rPr>
              <a:t> </a:t>
            </a:r>
            <a:r>
              <a:rPr sz="1250" dirty="0">
                <a:latin typeface="Times New Roman"/>
                <a:cs typeface="Times New Roman"/>
              </a:rPr>
              <a:t>satélite</a:t>
            </a:r>
            <a:r>
              <a:rPr sz="1250" spc="-30" dirty="0">
                <a:latin typeface="Times New Roman"/>
                <a:cs typeface="Times New Roman"/>
              </a:rPr>
              <a:t> </a:t>
            </a:r>
            <a:r>
              <a:rPr sz="1250" spc="-50" dirty="0">
                <a:latin typeface="Times New Roman"/>
                <a:cs typeface="Times New Roman"/>
              </a:rPr>
              <a:t>e </a:t>
            </a:r>
            <a:r>
              <a:rPr sz="1250" spc="-10" dirty="0">
                <a:latin typeface="Times New Roman"/>
                <a:cs typeface="Times New Roman"/>
              </a:rPr>
              <a:t>comunicações</a:t>
            </a:r>
            <a:r>
              <a:rPr sz="1250" spc="-5" dirty="0">
                <a:latin typeface="Times New Roman"/>
                <a:cs typeface="Times New Roman"/>
              </a:rPr>
              <a:t> </a:t>
            </a:r>
            <a:r>
              <a:rPr sz="1250" dirty="0">
                <a:latin typeface="Times New Roman"/>
                <a:cs typeface="Times New Roman"/>
              </a:rPr>
              <a:t>de</a:t>
            </a:r>
            <a:r>
              <a:rPr sz="1250" spc="5" dirty="0">
                <a:latin typeface="Times New Roman"/>
                <a:cs typeface="Times New Roman"/>
              </a:rPr>
              <a:t> </a:t>
            </a:r>
            <a:r>
              <a:rPr sz="1250" dirty="0">
                <a:latin typeface="Times New Roman"/>
                <a:cs typeface="Times New Roman"/>
              </a:rPr>
              <a:t>voz</a:t>
            </a:r>
            <a:r>
              <a:rPr sz="1250" spc="5" dirty="0">
                <a:latin typeface="Times New Roman"/>
                <a:cs typeface="Times New Roman"/>
              </a:rPr>
              <a:t> </a:t>
            </a:r>
            <a:r>
              <a:rPr sz="1250" dirty="0">
                <a:latin typeface="Times New Roman"/>
                <a:cs typeface="Times New Roman"/>
              </a:rPr>
              <a:t>e</a:t>
            </a:r>
            <a:r>
              <a:rPr sz="1250" spc="5" dirty="0">
                <a:latin typeface="Times New Roman"/>
                <a:cs typeface="Times New Roman"/>
              </a:rPr>
              <a:t> </a:t>
            </a:r>
            <a:r>
              <a:rPr sz="1250" spc="-10" dirty="0">
                <a:latin typeface="Times New Roman"/>
                <a:cs typeface="Times New Roman"/>
              </a:rPr>
              <a:t>dados.</a:t>
            </a:r>
            <a:endParaRPr sz="1250">
              <a:latin typeface="Times New Roman"/>
              <a:cs typeface="Times New Roman"/>
            </a:endParaRPr>
          </a:p>
        </p:txBody>
      </p:sp>
      <p:sp>
        <p:nvSpPr>
          <p:cNvPr id="70" name="object 26">
            <a:extLst>
              <a:ext uri="{FF2B5EF4-FFF2-40B4-BE49-F238E27FC236}">
                <a16:creationId xmlns:a16="http://schemas.microsoft.com/office/drawing/2014/main" id="{436CCC5A-5C5A-4D8B-A8F9-63ABC01B7984}"/>
              </a:ext>
            </a:extLst>
          </p:cNvPr>
          <p:cNvSpPr txBox="1"/>
          <p:nvPr/>
        </p:nvSpPr>
        <p:spPr>
          <a:xfrm>
            <a:off x="5259857" y="2690901"/>
            <a:ext cx="1923414" cy="74231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2.</a:t>
            </a:r>
            <a:r>
              <a:rPr sz="1250" spc="-30" dirty="0">
                <a:latin typeface="Times New Roman"/>
                <a:cs typeface="Times New Roman"/>
              </a:rPr>
              <a:t> </a:t>
            </a:r>
            <a:r>
              <a:rPr sz="1250" dirty="0">
                <a:latin typeface="Times New Roman"/>
                <a:cs typeface="Times New Roman"/>
              </a:rPr>
              <a:t>Radar:</a:t>
            </a:r>
            <a:r>
              <a:rPr sz="1250" spc="-30" dirty="0">
                <a:latin typeface="Times New Roman"/>
                <a:cs typeface="Times New Roman"/>
              </a:rPr>
              <a:t> </a:t>
            </a:r>
            <a:r>
              <a:rPr sz="1250" dirty="0">
                <a:latin typeface="Times New Roman"/>
                <a:cs typeface="Times New Roman"/>
              </a:rPr>
              <a:t>usadas</a:t>
            </a:r>
            <a:r>
              <a:rPr sz="1250" spc="-30" dirty="0">
                <a:latin typeface="Times New Roman"/>
                <a:cs typeface="Times New Roman"/>
              </a:rPr>
              <a:t> </a:t>
            </a:r>
            <a:r>
              <a:rPr sz="1250" dirty="0">
                <a:latin typeface="Times New Roman"/>
                <a:cs typeface="Times New Roman"/>
              </a:rPr>
              <a:t>para</a:t>
            </a:r>
            <a:r>
              <a:rPr sz="1250" spc="-30" dirty="0">
                <a:latin typeface="Times New Roman"/>
                <a:cs typeface="Times New Roman"/>
              </a:rPr>
              <a:t> </a:t>
            </a:r>
            <a:r>
              <a:rPr sz="1250" dirty="0">
                <a:latin typeface="Times New Roman"/>
                <a:cs typeface="Times New Roman"/>
              </a:rPr>
              <a:t>enviar</a:t>
            </a:r>
            <a:r>
              <a:rPr sz="1250" spc="-25" dirty="0">
                <a:latin typeface="Times New Roman"/>
                <a:cs typeface="Times New Roman"/>
              </a:rPr>
              <a:t> </a:t>
            </a:r>
            <a:r>
              <a:rPr sz="1250" spc="-50" dirty="0">
                <a:latin typeface="Times New Roman"/>
                <a:cs typeface="Times New Roman"/>
              </a:rPr>
              <a:t>e </a:t>
            </a:r>
            <a:r>
              <a:rPr sz="1250" dirty="0">
                <a:latin typeface="Times New Roman"/>
                <a:cs typeface="Times New Roman"/>
              </a:rPr>
              <a:t>receber</a:t>
            </a:r>
            <a:r>
              <a:rPr sz="1250" spc="-25" dirty="0">
                <a:latin typeface="Times New Roman"/>
                <a:cs typeface="Times New Roman"/>
              </a:rPr>
              <a:t> </a:t>
            </a:r>
            <a:r>
              <a:rPr sz="1250" dirty="0">
                <a:latin typeface="Times New Roman"/>
                <a:cs typeface="Times New Roman"/>
              </a:rPr>
              <a:t>sinais</a:t>
            </a:r>
            <a:r>
              <a:rPr sz="1250" spc="-35" dirty="0">
                <a:latin typeface="Times New Roman"/>
                <a:cs typeface="Times New Roman"/>
              </a:rPr>
              <a:t> </a:t>
            </a:r>
            <a:r>
              <a:rPr sz="1250" dirty="0">
                <a:latin typeface="Times New Roman"/>
                <a:cs typeface="Times New Roman"/>
              </a:rPr>
              <a:t>para</a:t>
            </a:r>
            <a:r>
              <a:rPr sz="1250" spc="-30" dirty="0">
                <a:latin typeface="Times New Roman"/>
                <a:cs typeface="Times New Roman"/>
              </a:rPr>
              <a:t> </a:t>
            </a:r>
            <a:r>
              <a:rPr sz="1250" dirty="0">
                <a:latin typeface="Times New Roman"/>
                <a:cs typeface="Times New Roman"/>
              </a:rPr>
              <a:t>deteção</a:t>
            </a:r>
            <a:r>
              <a:rPr sz="1250" spc="-30" dirty="0">
                <a:latin typeface="Times New Roman"/>
                <a:cs typeface="Times New Roman"/>
              </a:rPr>
              <a:t> </a:t>
            </a:r>
            <a:r>
              <a:rPr sz="1250" spc="-25" dirty="0">
                <a:latin typeface="Times New Roman"/>
                <a:cs typeface="Times New Roman"/>
              </a:rPr>
              <a:t>de </a:t>
            </a:r>
            <a:r>
              <a:rPr sz="1250" dirty="0">
                <a:latin typeface="Times New Roman"/>
                <a:cs typeface="Times New Roman"/>
              </a:rPr>
              <a:t>objetos,</a:t>
            </a:r>
            <a:r>
              <a:rPr sz="1250" spc="-45" dirty="0">
                <a:latin typeface="Times New Roman"/>
                <a:cs typeface="Times New Roman"/>
              </a:rPr>
              <a:t> </a:t>
            </a:r>
            <a:r>
              <a:rPr sz="1250" dirty="0">
                <a:latin typeface="Times New Roman"/>
                <a:cs typeface="Times New Roman"/>
              </a:rPr>
              <a:t>como</a:t>
            </a:r>
            <a:r>
              <a:rPr sz="1250" spc="-40" dirty="0">
                <a:latin typeface="Times New Roman"/>
                <a:cs typeface="Times New Roman"/>
              </a:rPr>
              <a:t> </a:t>
            </a:r>
            <a:r>
              <a:rPr sz="1250" dirty="0">
                <a:latin typeface="Times New Roman"/>
                <a:cs typeface="Times New Roman"/>
              </a:rPr>
              <a:t>aeronaves</a:t>
            </a:r>
            <a:r>
              <a:rPr sz="1250" spc="-45" dirty="0">
                <a:latin typeface="Times New Roman"/>
                <a:cs typeface="Times New Roman"/>
              </a:rPr>
              <a:t> </a:t>
            </a:r>
            <a:r>
              <a:rPr sz="1250" spc="-50" dirty="0">
                <a:latin typeface="Times New Roman"/>
                <a:cs typeface="Times New Roman"/>
              </a:rPr>
              <a:t>e </a:t>
            </a:r>
            <a:r>
              <a:rPr sz="1250" spc="-10" dirty="0">
                <a:latin typeface="Times New Roman"/>
                <a:cs typeface="Times New Roman"/>
              </a:rPr>
              <a:t>navios.</a:t>
            </a:r>
            <a:endParaRPr sz="1250">
              <a:latin typeface="Times New Roman"/>
              <a:cs typeface="Times New Roman"/>
            </a:endParaRPr>
          </a:p>
        </p:txBody>
      </p:sp>
      <p:sp>
        <p:nvSpPr>
          <p:cNvPr id="71" name="object 27">
            <a:extLst>
              <a:ext uri="{FF2B5EF4-FFF2-40B4-BE49-F238E27FC236}">
                <a16:creationId xmlns:a16="http://schemas.microsoft.com/office/drawing/2014/main" id="{EDF265BE-2A9F-4817-B96B-188E96D3868B}"/>
              </a:ext>
            </a:extLst>
          </p:cNvPr>
          <p:cNvSpPr txBox="1"/>
          <p:nvPr/>
        </p:nvSpPr>
        <p:spPr>
          <a:xfrm>
            <a:off x="5259857" y="3567493"/>
            <a:ext cx="1868170" cy="91757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3.</a:t>
            </a:r>
            <a:r>
              <a:rPr sz="1250" spc="20" dirty="0">
                <a:latin typeface="Times New Roman"/>
                <a:cs typeface="Times New Roman"/>
              </a:rPr>
              <a:t> </a:t>
            </a:r>
            <a:r>
              <a:rPr sz="1250" spc="-10" dirty="0">
                <a:latin typeface="Times New Roman"/>
                <a:cs typeface="Times New Roman"/>
              </a:rPr>
              <a:t>Observação</a:t>
            </a:r>
            <a:r>
              <a:rPr sz="1250" spc="-55" dirty="0">
                <a:latin typeface="Times New Roman"/>
                <a:cs typeface="Times New Roman"/>
              </a:rPr>
              <a:t> </a:t>
            </a:r>
            <a:r>
              <a:rPr sz="1250" spc="-10" dirty="0">
                <a:latin typeface="Times New Roman"/>
                <a:cs typeface="Times New Roman"/>
              </a:rPr>
              <a:t>Astronômica: </a:t>
            </a:r>
            <a:r>
              <a:rPr sz="1250" dirty="0">
                <a:latin typeface="Times New Roman"/>
                <a:cs typeface="Times New Roman"/>
              </a:rPr>
              <a:t>usadas</a:t>
            </a:r>
            <a:r>
              <a:rPr sz="1250" spc="-40" dirty="0">
                <a:latin typeface="Times New Roman"/>
                <a:cs typeface="Times New Roman"/>
              </a:rPr>
              <a:t> </a:t>
            </a:r>
            <a:r>
              <a:rPr sz="1250" dirty="0">
                <a:latin typeface="Times New Roman"/>
                <a:cs typeface="Times New Roman"/>
              </a:rPr>
              <a:t>para</a:t>
            </a:r>
            <a:r>
              <a:rPr sz="1250" spc="-35" dirty="0">
                <a:latin typeface="Times New Roman"/>
                <a:cs typeface="Times New Roman"/>
              </a:rPr>
              <a:t> </a:t>
            </a:r>
            <a:r>
              <a:rPr sz="1250" dirty="0">
                <a:latin typeface="Times New Roman"/>
                <a:cs typeface="Times New Roman"/>
              </a:rPr>
              <a:t>captar</a:t>
            </a:r>
            <a:r>
              <a:rPr sz="1250" spc="-30" dirty="0">
                <a:latin typeface="Times New Roman"/>
                <a:cs typeface="Times New Roman"/>
              </a:rPr>
              <a:t> </a:t>
            </a:r>
            <a:r>
              <a:rPr sz="1250" dirty="0">
                <a:latin typeface="Times New Roman"/>
                <a:cs typeface="Times New Roman"/>
              </a:rPr>
              <a:t>sinais</a:t>
            </a:r>
            <a:r>
              <a:rPr sz="1250" spc="-35" dirty="0">
                <a:latin typeface="Times New Roman"/>
                <a:cs typeface="Times New Roman"/>
              </a:rPr>
              <a:t> </a:t>
            </a:r>
            <a:r>
              <a:rPr sz="1250" spc="-25" dirty="0">
                <a:latin typeface="Times New Roman"/>
                <a:cs typeface="Times New Roman"/>
              </a:rPr>
              <a:t>de </a:t>
            </a:r>
            <a:r>
              <a:rPr sz="1250" dirty="0">
                <a:latin typeface="Times New Roman"/>
                <a:cs typeface="Times New Roman"/>
              </a:rPr>
              <a:t>rádio</a:t>
            </a:r>
            <a:r>
              <a:rPr sz="1250" spc="-30" dirty="0">
                <a:latin typeface="Times New Roman"/>
                <a:cs typeface="Times New Roman"/>
              </a:rPr>
              <a:t> </a:t>
            </a:r>
            <a:r>
              <a:rPr sz="1250" dirty="0">
                <a:latin typeface="Times New Roman"/>
                <a:cs typeface="Times New Roman"/>
              </a:rPr>
              <a:t>de</a:t>
            </a:r>
            <a:r>
              <a:rPr sz="1250" spc="-25" dirty="0">
                <a:latin typeface="Times New Roman"/>
                <a:cs typeface="Times New Roman"/>
              </a:rPr>
              <a:t> </a:t>
            </a:r>
            <a:r>
              <a:rPr sz="1250" dirty="0">
                <a:latin typeface="Times New Roman"/>
                <a:cs typeface="Times New Roman"/>
              </a:rPr>
              <a:t>objetos</a:t>
            </a:r>
            <a:r>
              <a:rPr sz="1250" spc="-30" dirty="0">
                <a:latin typeface="Times New Roman"/>
                <a:cs typeface="Times New Roman"/>
              </a:rPr>
              <a:t> </a:t>
            </a:r>
            <a:r>
              <a:rPr sz="1250" spc="-10" dirty="0">
                <a:latin typeface="Times New Roman"/>
                <a:cs typeface="Times New Roman"/>
              </a:rPr>
              <a:t>celestes </a:t>
            </a:r>
            <a:r>
              <a:rPr sz="1250" dirty="0">
                <a:latin typeface="Times New Roman"/>
                <a:cs typeface="Times New Roman"/>
              </a:rPr>
              <a:t>distantes,</a:t>
            </a:r>
            <a:r>
              <a:rPr sz="1250" spc="-60" dirty="0">
                <a:latin typeface="Times New Roman"/>
                <a:cs typeface="Times New Roman"/>
              </a:rPr>
              <a:t> </a:t>
            </a:r>
            <a:r>
              <a:rPr sz="1250" dirty="0">
                <a:latin typeface="Times New Roman"/>
                <a:cs typeface="Times New Roman"/>
              </a:rPr>
              <a:t>permitindo</a:t>
            </a:r>
            <a:r>
              <a:rPr sz="1250" spc="-55" dirty="0">
                <a:latin typeface="Times New Roman"/>
                <a:cs typeface="Times New Roman"/>
              </a:rPr>
              <a:t> </a:t>
            </a:r>
            <a:r>
              <a:rPr sz="1250" spc="-10" dirty="0">
                <a:latin typeface="Times New Roman"/>
                <a:cs typeface="Times New Roman"/>
              </a:rPr>
              <a:t>estudos </a:t>
            </a:r>
            <a:r>
              <a:rPr sz="1250" dirty="0">
                <a:latin typeface="Times New Roman"/>
                <a:cs typeface="Times New Roman"/>
              </a:rPr>
              <a:t>sobre</a:t>
            </a:r>
            <a:r>
              <a:rPr sz="1250" spc="-15" dirty="0">
                <a:latin typeface="Times New Roman"/>
                <a:cs typeface="Times New Roman"/>
              </a:rPr>
              <a:t> </a:t>
            </a:r>
            <a:r>
              <a:rPr sz="1250" dirty="0">
                <a:latin typeface="Times New Roman"/>
                <a:cs typeface="Times New Roman"/>
              </a:rPr>
              <a:t>o</a:t>
            </a:r>
            <a:r>
              <a:rPr sz="1250" spc="-15" dirty="0">
                <a:latin typeface="Times New Roman"/>
                <a:cs typeface="Times New Roman"/>
              </a:rPr>
              <a:t> </a:t>
            </a:r>
            <a:r>
              <a:rPr sz="1250" spc="-10" dirty="0">
                <a:latin typeface="Times New Roman"/>
                <a:cs typeface="Times New Roman"/>
              </a:rPr>
              <a:t>universo.</a:t>
            </a:r>
            <a:endParaRPr sz="1250">
              <a:latin typeface="Times New Roman"/>
              <a:cs typeface="Times New Roman"/>
            </a:endParaRPr>
          </a:p>
        </p:txBody>
      </p:sp>
      <p:sp>
        <p:nvSpPr>
          <p:cNvPr id="72" name="object 28">
            <a:extLst>
              <a:ext uri="{FF2B5EF4-FFF2-40B4-BE49-F238E27FC236}">
                <a16:creationId xmlns:a16="http://schemas.microsoft.com/office/drawing/2014/main" id="{A5B645BB-68B1-4BFF-AB54-C4AB0C4F150D}"/>
              </a:ext>
            </a:extLst>
          </p:cNvPr>
          <p:cNvSpPr txBox="1"/>
          <p:nvPr/>
        </p:nvSpPr>
        <p:spPr>
          <a:xfrm>
            <a:off x="5259857" y="4619421"/>
            <a:ext cx="1824989" cy="109283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4.</a:t>
            </a:r>
            <a:r>
              <a:rPr sz="1250" spc="-40" dirty="0">
                <a:latin typeface="Times New Roman"/>
                <a:cs typeface="Times New Roman"/>
              </a:rPr>
              <a:t> </a:t>
            </a:r>
            <a:r>
              <a:rPr sz="1250" spc="-10" dirty="0">
                <a:latin typeface="Times New Roman"/>
                <a:cs typeface="Times New Roman"/>
              </a:rPr>
              <a:t>Telecomunicações:</a:t>
            </a:r>
            <a:r>
              <a:rPr sz="1250" spc="-20" dirty="0">
                <a:latin typeface="Times New Roman"/>
                <a:cs typeface="Times New Roman"/>
              </a:rPr>
              <a:t> </a:t>
            </a:r>
            <a:r>
              <a:rPr sz="1250" spc="-25" dirty="0">
                <a:latin typeface="Times New Roman"/>
                <a:cs typeface="Times New Roman"/>
              </a:rPr>
              <a:t>Em </a:t>
            </a:r>
            <a:r>
              <a:rPr sz="1250" dirty="0">
                <a:latin typeface="Times New Roman"/>
                <a:cs typeface="Times New Roman"/>
              </a:rPr>
              <a:t>algumas</a:t>
            </a:r>
            <a:r>
              <a:rPr sz="1250" spc="-50" dirty="0">
                <a:latin typeface="Times New Roman"/>
                <a:cs typeface="Times New Roman"/>
              </a:rPr>
              <a:t> </a:t>
            </a:r>
            <a:r>
              <a:rPr sz="1250" dirty="0">
                <a:latin typeface="Times New Roman"/>
                <a:cs typeface="Times New Roman"/>
              </a:rPr>
              <a:t>áreas</a:t>
            </a:r>
            <a:r>
              <a:rPr sz="1250" spc="-45" dirty="0">
                <a:latin typeface="Times New Roman"/>
                <a:cs typeface="Times New Roman"/>
              </a:rPr>
              <a:t> </a:t>
            </a:r>
            <a:r>
              <a:rPr sz="1250" dirty="0">
                <a:latin typeface="Times New Roman"/>
                <a:cs typeface="Times New Roman"/>
              </a:rPr>
              <a:t>remotas</a:t>
            </a:r>
            <a:r>
              <a:rPr sz="1250" spc="-45" dirty="0">
                <a:latin typeface="Times New Roman"/>
                <a:cs typeface="Times New Roman"/>
              </a:rPr>
              <a:t> </a:t>
            </a:r>
            <a:r>
              <a:rPr sz="1250" spc="-35" dirty="0">
                <a:latin typeface="Times New Roman"/>
                <a:cs typeface="Times New Roman"/>
              </a:rPr>
              <a:t>ou </a:t>
            </a:r>
            <a:r>
              <a:rPr sz="1250" dirty="0">
                <a:latin typeface="Times New Roman"/>
                <a:cs typeface="Times New Roman"/>
              </a:rPr>
              <a:t>rurais,</a:t>
            </a:r>
            <a:r>
              <a:rPr sz="1250" spc="-35" dirty="0">
                <a:latin typeface="Times New Roman"/>
                <a:cs typeface="Times New Roman"/>
              </a:rPr>
              <a:t> </a:t>
            </a:r>
            <a:r>
              <a:rPr sz="1250" dirty="0">
                <a:latin typeface="Times New Roman"/>
                <a:cs typeface="Times New Roman"/>
              </a:rPr>
              <a:t>usadas</a:t>
            </a:r>
            <a:r>
              <a:rPr sz="1250" spc="-40" dirty="0">
                <a:latin typeface="Times New Roman"/>
                <a:cs typeface="Times New Roman"/>
              </a:rPr>
              <a:t> </a:t>
            </a:r>
            <a:r>
              <a:rPr sz="1250" dirty="0">
                <a:latin typeface="Times New Roman"/>
                <a:cs typeface="Times New Roman"/>
              </a:rPr>
              <a:t>para</a:t>
            </a:r>
            <a:r>
              <a:rPr sz="1250" spc="-30" dirty="0">
                <a:latin typeface="Times New Roman"/>
                <a:cs typeface="Times New Roman"/>
              </a:rPr>
              <a:t> </a:t>
            </a:r>
            <a:r>
              <a:rPr sz="1250" spc="-10" dirty="0">
                <a:latin typeface="Times New Roman"/>
                <a:cs typeface="Times New Roman"/>
              </a:rPr>
              <a:t>fornecer </a:t>
            </a:r>
            <a:r>
              <a:rPr sz="1250" dirty="0">
                <a:latin typeface="Times New Roman"/>
                <a:cs typeface="Times New Roman"/>
              </a:rPr>
              <a:t>conexões</a:t>
            </a:r>
            <a:r>
              <a:rPr sz="1250" spc="-40" dirty="0">
                <a:latin typeface="Times New Roman"/>
                <a:cs typeface="Times New Roman"/>
              </a:rPr>
              <a:t> </a:t>
            </a:r>
            <a:r>
              <a:rPr sz="1250" dirty="0">
                <a:latin typeface="Times New Roman"/>
                <a:cs typeface="Times New Roman"/>
              </a:rPr>
              <a:t>de</a:t>
            </a:r>
            <a:r>
              <a:rPr sz="1250" spc="-30" dirty="0">
                <a:latin typeface="Times New Roman"/>
                <a:cs typeface="Times New Roman"/>
              </a:rPr>
              <a:t> </a:t>
            </a:r>
            <a:r>
              <a:rPr sz="1250" dirty="0">
                <a:latin typeface="Times New Roman"/>
                <a:cs typeface="Times New Roman"/>
              </a:rPr>
              <a:t>banda</a:t>
            </a:r>
            <a:r>
              <a:rPr sz="1250" spc="-30" dirty="0">
                <a:latin typeface="Times New Roman"/>
                <a:cs typeface="Times New Roman"/>
              </a:rPr>
              <a:t> </a:t>
            </a:r>
            <a:r>
              <a:rPr sz="1250" dirty="0">
                <a:latin typeface="Times New Roman"/>
                <a:cs typeface="Times New Roman"/>
              </a:rPr>
              <a:t>larga</a:t>
            </a:r>
            <a:r>
              <a:rPr sz="1250" spc="-30" dirty="0">
                <a:latin typeface="Times New Roman"/>
                <a:cs typeface="Times New Roman"/>
              </a:rPr>
              <a:t> </a:t>
            </a:r>
            <a:r>
              <a:rPr sz="1250" spc="-25" dirty="0">
                <a:latin typeface="Times New Roman"/>
                <a:cs typeface="Times New Roman"/>
              </a:rPr>
              <a:t>via </a:t>
            </a:r>
            <a:r>
              <a:rPr sz="1250" dirty="0">
                <a:latin typeface="Times New Roman"/>
                <a:cs typeface="Times New Roman"/>
              </a:rPr>
              <a:t>satélite</a:t>
            </a:r>
            <a:r>
              <a:rPr sz="1250" spc="-25" dirty="0">
                <a:latin typeface="Times New Roman"/>
                <a:cs typeface="Times New Roman"/>
              </a:rPr>
              <a:t> </a:t>
            </a:r>
            <a:r>
              <a:rPr sz="1250" dirty="0">
                <a:latin typeface="Times New Roman"/>
                <a:cs typeface="Times New Roman"/>
              </a:rPr>
              <a:t>onde</a:t>
            </a:r>
            <a:r>
              <a:rPr sz="1250" spc="-25" dirty="0">
                <a:latin typeface="Times New Roman"/>
                <a:cs typeface="Times New Roman"/>
              </a:rPr>
              <a:t> </a:t>
            </a:r>
            <a:r>
              <a:rPr sz="1250" dirty="0">
                <a:latin typeface="Times New Roman"/>
                <a:cs typeface="Times New Roman"/>
              </a:rPr>
              <a:t>a</a:t>
            </a:r>
            <a:r>
              <a:rPr sz="1250" spc="-25" dirty="0">
                <a:latin typeface="Times New Roman"/>
                <a:cs typeface="Times New Roman"/>
              </a:rPr>
              <a:t> </a:t>
            </a:r>
            <a:r>
              <a:rPr sz="1250" spc="-10" dirty="0">
                <a:latin typeface="Times New Roman"/>
                <a:cs typeface="Times New Roman"/>
              </a:rPr>
              <a:t>infraestrutura </a:t>
            </a:r>
            <a:r>
              <a:rPr sz="1250" dirty="0">
                <a:latin typeface="Times New Roman"/>
                <a:cs typeface="Times New Roman"/>
              </a:rPr>
              <a:t>terrestre</a:t>
            </a:r>
            <a:r>
              <a:rPr sz="1250" spc="-25" dirty="0">
                <a:latin typeface="Times New Roman"/>
                <a:cs typeface="Times New Roman"/>
              </a:rPr>
              <a:t> </a:t>
            </a:r>
            <a:r>
              <a:rPr sz="1250" dirty="0">
                <a:latin typeface="Times New Roman"/>
                <a:cs typeface="Times New Roman"/>
              </a:rPr>
              <a:t>é</a:t>
            </a:r>
            <a:r>
              <a:rPr sz="1250" spc="-25" dirty="0">
                <a:latin typeface="Times New Roman"/>
                <a:cs typeface="Times New Roman"/>
              </a:rPr>
              <a:t> </a:t>
            </a:r>
            <a:r>
              <a:rPr sz="1250" spc="-10" dirty="0">
                <a:latin typeface="Times New Roman"/>
                <a:cs typeface="Times New Roman"/>
              </a:rPr>
              <a:t>limitada.</a:t>
            </a:r>
            <a:endParaRPr sz="1250">
              <a:latin typeface="Times New Roman"/>
              <a:cs typeface="Times New Roman"/>
            </a:endParaRPr>
          </a:p>
        </p:txBody>
      </p:sp>
      <p:sp>
        <p:nvSpPr>
          <p:cNvPr id="73" name="object 29">
            <a:extLst>
              <a:ext uri="{FF2B5EF4-FFF2-40B4-BE49-F238E27FC236}">
                <a16:creationId xmlns:a16="http://schemas.microsoft.com/office/drawing/2014/main" id="{1B851514-2117-4B21-A657-DB55EB662EEB}"/>
              </a:ext>
            </a:extLst>
          </p:cNvPr>
          <p:cNvSpPr/>
          <p:nvPr/>
        </p:nvSpPr>
        <p:spPr>
          <a:xfrm>
            <a:off x="7333563" y="1447558"/>
            <a:ext cx="2552700" cy="4895850"/>
          </a:xfrm>
          <a:custGeom>
            <a:avLst/>
            <a:gdLst/>
            <a:ahLst/>
            <a:cxnLst/>
            <a:rect l="l" t="t" r="r" b="b"/>
            <a:pathLst>
              <a:path w="2552700" h="4895850">
                <a:moveTo>
                  <a:pt x="2552395" y="0"/>
                </a:moveTo>
                <a:lnTo>
                  <a:pt x="0" y="0"/>
                </a:lnTo>
                <a:lnTo>
                  <a:pt x="0" y="4895646"/>
                </a:lnTo>
                <a:lnTo>
                  <a:pt x="2552395" y="4895646"/>
                </a:lnTo>
                <a:lnTo>
                  <a:pt x="2552395" y="0"/>
                </a:lnTo>
                <a:close/>
              </a:path>
            </a:pathLst>
          </a:custGeom>
          <a:solidFill>
            <a:srgbClr val="E8EEF6"/>
          </a:solidFill>
        </p:spPr>
        <p:txBody>
          <a:bodyPr wrap="square" lIns="0" tIns="0" rIns="0" bIns="0" rtlCol="0"/>
          <a:lstStyle/>
          <a:p>
            <a:endParaRPr/>
          </a:p>
        </p:txBody>
      </p:sp>
      <p:sp>
        <p:nvSpPr>
          <p:cNvPr id="74" name="object 30">
            <a:extLst>
              <a:ext uri="{FF2B5EF4-FFF2-40B4-BE49-F238E27FC236}">
                <a16:creationId xmlns:a16="http://schemas.microsoft.com/office/drawing/2014/main" id="{451CB1D5-E143-4EED-BC4D-40C860CF4D8D}"/>
              </a:ext>
            </a:extLst>
          </p:cNvPr>
          <p:cNvSpPr txBox="1"/>
          <p:nvPr/>
        </p:nvSpPr>
        <p:spPr>
          <a:xfrm>
            <a:off x="7412304" y="1463662"/>
            <a:ext cx="2381885" cy="126809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1.</a:t>
            </a:r>
            <a:r>
              <a:rPr sz="1250" spc="-10" dirty="0">
                <a:latin typeface="Times New Roman"/>
                <a:cs typeface="Times New Roman"/>
              </a:rPr>
              <a:t> Comunicações </a:t>
            </a:r>
            <a:r>
              <a:rPr sz="1250" dirty="0">
                <a:latin typeface="Times New Roman"/>
                <a:cs typeface="Times New Roman"/>
              </a:rPr>
              <a:t>de</a:t>
            </a:r>
            <a:r>
              <a:rPr sz="1250" spc="-10" dirty="0">
                <a:latin typeface="Times New Roman"/>
                <a:cs typeface="Times New Roman"/>
              </a:rPr>
              <a:t> </a:t>
            </a:r>
            <a:r>
              <a:rPr sz="1250" dirty="0">
                <a:latin typeface="Times New Roman"/>
                <a:cs typeface="Times New Roman"/>
              </a:rPr>
              <a:t>Banda</a:t>
            </a:r>
            <a:r>
              <a:rPr sz="1250" spc="-5" dirty="0">
                <a:latin typeface="Times New Roman"/>
                <a:cs typeface="Times New Roman"/>
              </a:rPr>
              <a:t> </a:t>
            </a:r>
            <a:r>
              <a:rPr sz="1250" spc="-10" dirty="0">
                <a:latin typeface="Times New Roman"/>
                <a:cs typeface="Times New Roman"/>
              </a:rPr>
              <a:t>Larga: </a:t>
            </a:r>
            <a:r>
              <a:rPr sz="1250" dirty="0">
                <a:latin typeface="Times New Roman"/>
                <a:cs typeface="Times New Roman"/>
              </a:rPr>
              <a:t>Usada</a:t>
            </a:r>
            <a:r>
              <a:rPr sz="1250" spc="-35" dirty="0">
                <a:latin typeface="Times New Roman"/>
                <a:cs typeface="Times New Roman"/>
              </a:rPr>
              <a:t> </a:t>
            </a:r>
            <a:r>
              <a:rPr sz="1250" dirty="0">
                <a:latin typeface="Times New Roman"/>
                <a:cs typeface="Times New Roman"/>
              </a:rPr>
              <a:t>em</a:t>
            </a:r>
            <a:r>
              <a:rPr sz="1250" spc="-30" dirty="0">
                <a:latin typeface="Times New Roman"/>
                <a:cs typeface="Times New Roman"/>
              </a:rPr>
              <a:t> </a:t>
            </a:r>
            <a:r>
              <a:rPr sz="1250" dirty="0">
                <a:latin typeface="Times New Roman"/>
                <a:cs typeface="Times New Roman"/>
              </a:rPr>
              <a:t>sistemas</a:t>
            </a:r>
            <a:r>
              <a:rPr sz="1250" spc="-35" dirty="0">
                <a:latin typeface="Times New Roman"/>
                <a:cs typeface="Times New Roman"/>
              </a:rPr>
              <a:t> </a:t>
            </a:r>
            <a:r>
              <a:rPr sz="1250" dirty="0">
                <a:latin typeface="Times New Roman"/>
                <a:cs typeface="Times New Roman"/>
              </a:rPr>
              <a:t>de</a:t>
            </a:r>
            <a:r>
              <a:rPr sz="1250" spc="-30" dirty="0">
                <a:latin typeface="Times New Roman"/>
                <a:cs typeface="Times New Roman"/>
              </a:rPr>
              <a:t> </a:t>
            </a:r>
            <a:r>
              <a:rPr sz="1250" spc="-10" dirty="0">
                <a:latin typeface="Times New Roman"/>
                <a:cs typeface="Times New Roman"/>
              </a:rPr>
              <a:t>comunicação </a:t>
            </a:r>
            <a:r>
              <a:rPr sz="1250" dirty="0">
                <a:latin typeface="Times New Roman"/>
                <a:cs typeface="Times New Roman"/>
              </a:rPr>
              <a:t>que</a:t>
            </a:r>
            <a:r>
              <a:rPr sz="1250" spc="-40" dirty="0">
                <a:latin typeface="Times New Roman"/>
                <a:cs typeface="Times New Roman"/>
              </a:rPr>
              <a:t> </a:t>
            </a:r>
            <a:r>
              <a:rPr sz="1250" dirty="0">
                <a:latin typeface="Times New Roman"/>
                <a:cs typeface="Times New Roman"/>
              </a:rPr>
              <a:t>exigem</a:t>
            </a:r>
            <a:r>
              <a:rPr sz="1250" spc="-35" dirty="0">
                <a:latin typeface="Times New Roman"/>
                <a:cs typeface="Times New Roman"/>
              </a:rPr>
              <a:t> </a:t>
            </a:r>
            <a:r>
              <a:rPr sz="1250" dirty="0">
                <a:latin typeface="Times New Roman"/>
                <a:cs typeface="Times New Roman"/>
              </a:rPr>
              <a:t>transmissão</a:t>
            </a:r>
            <a:r>
              <a:rPr sz="1250" spc="-35" dirty="0">
                <a:latin typeface="Times New Roman"/>
                <a:cs typeface="Times New Roman"/>
              </a:rPr>
              <a:t> </a:t>
            </a:r>
            <a:r>
              <a:rPr sz="1250" dirty="0">
                <a:latin typeface="Times New Roman"/>
                <a:cs typeface="Times New Roman"/>
              </a:rPr>
              <a:t>ou</a:t>
            </a:r>
            <a:r>
              <a:rPr sz="1250" spc="-35" dirty="0">
                <a:latin typeface="Times New Roman"/>
                <a:cs typeface="Times New Roman"/>
              </a:rPr>
              <a:t> </a:t>
            </a:r>
            <a:r>
              <a:rPr sz="1250" spc="-10" dirty="0">
                <a:latin typeface="Times New Roman"/>
                <a:cs typeface="Times New Roman"/>
              </a:rPr>
              <a:t>recepção </a:t>
            </a:r>
            <a:r>
              <a:rPr sz="1250" dirty="0">
                <a:latin typeface="Times New Roman"/>
                <a:cs typeface="Times New Roman"/>
              </a:rPr>
              <a:t>em</a:t>
            </a:r>
            <a:r>
              <a:rPr sz="1250" spc="-20" dirty="0">
                <a:latin typeface="Times New Roman"/>
                <a:cs typeface="Times New Roman"/>
              </a:rPr>
              <a:t> </a:t>
            </a:r>
            <a:r>
              <a:rPr sz="1250" dirty="0">
                <a:latin typeface="Times New Roman"/>
                <a:cs typeface="Times New Roman"/>
              </a:rPr>
              <a:t>uma</a:t>
            </a:r>
            <a:r>
              <a:rPr sz="1250" spc="-20" dirty="0">
                <a:latin typeface="Times New Roman"/>
                <a:cs typeface="Times New Roman"/>
              </a:rPr>
              <a:t> </a:t>
            </a:r>
            <a:r>
              <a:rPr sz="1250" dirty="0">
                <a:latin typeface="Times New Roman"/>
                <a:cs typeface="Times New Roman"/>
              </a:rPr>
              <a:t>ampla</a:t>
            </a:r>
            <a:r>
              <a:rPr sz="1250" spc="-20" dirty="0">
                <a:latin typeface="Times New Roman"/>
                <a:cs typeface="Times New Roman"/>
              </a:rPr>
              <a:t> </a:t>
            </a:r>
            <a:r>
              <a:rPr sz="1250" dirty="0">
                <a:latin typeface="Times New Roman"/>
                <a:cs typeface="Times New Roman"/>
              </a:rPr>
              <a:t>faixa</a:t>
            </a:r>
            <a:r>
              <a:rPr sz="1250" spc="-25" dirty="0">
                <a:latin typeface="Times New Roman"/>
                <a:cs typeface="Times New Roman"/>
              </a:rPr>
              <a:t> </a:t>
            </a:r>
            <a:r>
              <a:rPr sz="1250" dirty="0">
                <a:latin typeface="Times New Roman"/>
                <a:cs typeface="Times New Roman"/>
              </a:rPr>
              <a:t>de</a:t>
            </a:r>
            <a:r>
              <a:rPr sz="1250" spc="-25" dirty="0">
                <a:latin typeface="Times New Roman"/>
                <a:cs typeface="Times New Roman"/>
              </a:rPr>
              <a:t> </a:t>
            </a:r>
            <a:r>
              <a:rPr sz="1250" spc="-10" dirty="0">
                <a:latin typeface="Times New Roman"/>
                <a:cs typeface="Times New Roman"/>
              </a:rPr>
              <a:t>frequências, </a:t>
            </a:r>
            <a:r>
              <a:rPr sz="1250" dirty="0">
                <a:latin typeface="Times New Roman"/>
                <a:cs typeface="Times New Roman"/>
              </a:rPr>
              <a:t>como</a:t>
            </a:r>
            <a:r>
              <a:rPr sz="1250" spc="-35" dirty="0">
                <a:latin typeface="Times New Roman"/>
                <a:cs typeface="Times New Roman"/>
              </a:rPr>
              <a:t> </a:t>
            </a:r>
            <a:r>
              <a:rPr sz="1250" dirty="0">
                <a:latin typeface="Times New Roman"/>
                <a:cs typeface="Times New Roman"/>
              </a:rPr>
              <a:t>rádio,</a:t>
            </a:r>
            <a:r>
              <a:rPr sz="1250" spc="-35" dirty="0">
                <a:latin typeface="Times New Roman"/>
                <a:cs typeface="Times New Roman"/>
              </a:rPr>
              <a:t> </a:t>
            </a:r>
            <a:r>
              <a:rPr sz="1250" dirty="0">
                <a:latin typeface="Times New Roman"/>
                <a:cs typeface="Times New Roman"/>
              </a:rPr>
              <a:t>televisão,</a:t>
            </a:r>
            <a:r>
              <a:rPr sz="1250" spc="-35" dirty="0">
                <a:latin typeface="Times New Roman"/>
                <a:cs typeface="Times New Roman"/>
              </a:rPr>
              <a:t> </a:t>
            </a:r>
            <a:r>
              <a:rPr sz="1250" dirty="0">
                <a:latin typeface="Times New Roman"/>
                <a:cs typeface="Times New Roman"/>
              </a:rPr>
              <a:t>redes</a:t>
            </a:r>
            <a:r>
              <a:rPr sz="1250" spc="-40" dirty="0">
                <a:latin typeface="Times New Roman"/>
                <a:cs typeface="Times New Roman"/>
              </a:rPr>
              <a:t> </a:t>
            </a:r>
            <a:r>
              <a:rPr sz="1250" spc="-25" dirty="0">
                <a:latin typeface="Times New Roman"/>
                <a:cs typeface="Times New Roman"/>
              </a:rPr>
              <a:t>de </a:t>
            </a:r>
            <a:r>
              <a:rPr sz="1250" dirty="0">
                <a:latin typeface="Times New Roman"/>
                <a:cs typeface="Times New Roman"/>
              </a:rPr>
              <a:t>comunicação</a:t>
            </a:r>
            <a:r>
              <a:rPr sz="1250" spc="-25" dirty="0">
                <a:latin typeface="Times New Roman"/>
                <a:cs typeface="Times New Roman"/>
              </a:rPr>
              <a:t> </a:t>
            </a:r>
            <a:r>
              <a:rPr sz="1250" dirty="0">
                <a:latin typeface="Times New Roman"/>
                <a:cs typeface="Times New Roman"/>
              </a:rPr>
              <a:t>móvel</a:t>
            </a:r>
            <a:r>
              <a:rPr sz="1250" spc="-20" dirty="0">
                <a:latin typeface="Times New Roman"/>
                <a:cs typeface="Times New Roman"/>
              </a:rPr>
              <a:t> </a:t>
            </a:r>
            <a:r>
              <a:rPr sz="1250" dirty="0">
                <a:latin typeface="Times New Roman"/>
                <a:cs typeface="Times New Roman"/>
              </a:rPr>
              <a:t>e</a:t>
            </a:r>
            <a:r>
              <a:rPr sz="1250" spc="-25" dirty="0">
                <a:latin typeface="Times New Roman"/>
                <a:cs typeface="Times New Roman"/>
              </a:rPr>
              <a:t> </a:t>
            </a:r>
            <a:r>
              <a:rPr sz="1250" spc="-10" dirty="0">
                <a:latin typeface="Times New Roman"/>
                <a:cs typeface="Times New Roman"/>
              </a:rPr>
              <a:t>transmissão</a:t>
            </a:r>
            <a:r>
              <a:rPr sz="1250" spc="-20" dirty="0">
                <a:latin typeface="Times New Roman"/>
                <a:cs typeface="Times New Roman"/>
              </a:rPr>
              <a:t> </a:t>
            </a:r>
            <a:r>
              <a:rPr sz="1250" spc="-25" dirty="0">
                <a:latin typeface="Times New Roman"/>
                <a:cs typeface="Times New Roman"/>
              </a:rPr>
              <a:t>de </a:t>
            </a:r>
            <a:r>
              <a:rPr sz="1250" spc="-10" dirty="0">
                <a:latin typeface="Times New Roman"/>
                <a:cs typeface="Times New Roman"/>
              </a:rPr>
              <a:t>dados.</a:t>
            </a:r>
            <a:endParaRPr sz="1250">
              <a:latin typeface="Times New Roman"/>
              <a:cs typeface="Times New Roman"/>
            </a:endParaRPr>
          </a:p>
        </p:txBody>
      </p:sp>
      <p:sp>
        <p:nvSpPr>
          <p:cNvPr id="75" name="object 31">
            <a:extLst>
              <a:ext uri="{FF2B5EF4-FFF2-40B4-BE49-F238E27FC236}">
                <a16:creationId xmlns:a16="http://schemas.microsoft.com/office/drawing/2014/main" id="{F5009894-ADE0-4086-9BE5-0E26491F0EBD}"/>
              </a:ext>
            </a:extLst>
          </p:cNvPr>
          <p:cNvSpPr txBox="1"/>
          <p:nvPr/>
        </p:nvSpPr>
        <p:spPr>
          <a:xfrm>
            <a:off x="7412304" y="2866212"/>
            <a:ext cx="2387600" cy="917575"/>
          </a:xfrm>
          <a:prstGeom prst="rect">
            <a:avLst/>
          </a:prstGeom>
        </p:spPr>
        <p:txBody>
          <a:bodyPr vert="horz" wrap="square" lIns="0" tIns="31115" rIns="0" bIns="0" rtlCol="0">
            <a:spAutoFit/>
          </a:bodyPr>
          <a:lstStyle/>
          <a:p>
            <a:pPr marL="12700" marR="5080">
              <a:lnSpc>
                <a:spcPts val="1380"/>
              </a:lnSpc>
              <a:spcBef>
                <a:spcPts val="245"/>
              </a:spcBef>
            </a:pPr>
            <a:r>
              <a:rPr sz="1250" dirty="0">
                <a:latin typeface="Times New Roman"/>
                <a:cs typeface="Times New Roman"/>
              </a:rPr>
              <a:t>2.</a:t>
            </a:r>
            <a:r>
              <a:rPr sz="1250" spc="5" dirty="0">
                <a:latin typeface="Times New Roman"/>
                <a:cs typeface="Times New Roman"/>
              </a:rPr>
              <a:t> </a:t>
            </a:r>
            <a:r>
              <a:rPr sz="1250" spc="-10" dirty="0">
                <a:latin typeface="Times New Roman"/>
                <a:cs typeface="Times New Roman"/>
              </a:rPr>
              <a:t>Monitoramento</a:t>
            </a:r>
            <a:r>
              <a:rPr sz="1250" spc="10" dirty="0">
                <a:latin typeface="Times New Roman"/>
                <a:cs typeface="Times New Roman"/>
              </a:rPr>
              <a:t> </a:t>
            </a:r>
            <a:r>
              <a:rPr sz="1250" dirty="0">
                <a:latin typeface="Times New Roman"/>
                <a:cs typeface="Times New Roman"/>
              </a:rPr>
              <a:t>de</a:t>
            </a:r>
            <a:r>
              <a:rPr sz="1250" spc="10" dirty="0">
                <a:latin typeface="Times New Roman"/>
                <a:cs typeface="Times New Roman"/>
              </a:rPr>
              <a:t> </a:t>
            </a:r>
            <a:r>
              <a:rPr sz="1250" spc="-10" dirty="0">
                <a:latin typeface="Times New Roman"/>
                <a:cs typeface="Times New Roman"/>
              </a:rPr>
              <a:t>Frequência:</a:t>
            </a:r>
            <a:r>
              <a:rPr sz="1250" spc="500" dirty="0">
                <a:latin typeface="Times New Roman"/>
                <a:cs typeface="Times New Roman"/>
              </a:rPr>
              <a:t> </a:t>
            </a:r>
            <a:r>
              <a:rPr sz="1250" dirty="0">
                <a:latin typeface="Times New Roman"/>
                <a:cs typeface="Times New Roman"/>
              </a:rPr>
              <a:t>Útil</a:t>
            </a:r>
            <a:r>
              <a:rPr sz="1250" spc="-35" dirty="0">
                <a:latin typeface="Times New Roman"/>
                <a:cs typeface="Times New Roman"/>
              </a:rPr>
              <a:t> </a:t>
            </a:r>
            <a:r>
              <a:rPr sz="1250" dirty="0">
                <a:latin typeface="Times New Roman"/>
                <a:cs typeface="Times New Roman"/>
              </a:rPr>
              <a:t>para</a:t>
            </a:r>
            <a:r>
              <a:rPr sz="1250" spc="-35" dirty="0">
                <a:latin typeface="Times New Roman"/>
                <a:cs typeface="Times New Roman"/>
              </a:rPr>
              <a:t> </a:t>
            </a:r>
            <a:r>
              <a:rPr sz="1250" dirty="0">
                <a:latin typeface="Times New Roman"/>
                <a:cs typeface="Times New Roman"/>
              </a:rPr>
              <a:t>aplicações</a:t>
            </a:r>
            <a:r>
              <a:rPr sz="1250" spc="-40" dirty="0">
                <a:latin typeface="Times New Roman"/>
                <a:cs typeface="Times New Roman"/>
              </a:rPr>
              <a:t> </a:t>
            </a:r>
            <a:r>
              <a:rPr sz="1250" spc="-25" dirty="0">
                <a:latin typeface="Times New Roman"/>
                <a:cs typeface="Times New Roman"/>
              </a:rPr>
              <a:t>de </a:t>
            </a:r>
            <a:r>
              <a:rPr sz="1250" dirty="0">
                <a:latin typeface="Times New Roman"/>
                <a:cs typeface="Times New Roman"/>
              </a:rPr>
              <a:t>monitoramento</a:t>
            </a:r>
            <a:r>
              <a:rPr sz="1250" spc="-35" dirty="0">
                <a:latin typeface="Times New Roman"/>
                <a:cs typeface="Times New Roman"/>
              </a:rPr>
              <a:t> </a:t>
            </a:r>
            <a:r>
              <a:rPr sz="1250" dirty="0">
                <a:latin typeface="Times New Roman"/>
                <a:cs typeface="Times New Roman"/>
              </a:rPr>
              <a:t>de</a:t>
            </a:r>
            <a:r>
              <a:rPr sz="1250" spc="-40" dirty="0">
                <a:latin typeface="Times New Roman"/>
                <a:cs typeface="Times New Roman"/>
              </a:rPr>
              <a:t> </a:t>
            </a:r>
            <a:r>
              <a:rPr sz="1250" dirty="0">
                <a:latin typeface="Times New Roman"/>
                <a:cs typeface="Times New Roman"/>
              </a:rPr>
              <a:t>frequência,</a:t>
            </a:r>
            <a:r>
              <a:rPr sz="1250" spc="-35" dirty="0">
                <a:latin typeface="Times New Roman"/>
                <a:cs typeface="Times New Roman"/>
              </a:rPr>
              <a:t> </a:t>
            </a:r>
            <a:r>
              <a:rPr sz="1250" dirty="0">
                <a:latin typeface="Times New Roman"/>
                <a:cs typeface="Times New Roman"/>
              </a:rPr>
              <a:t>onde</a:t>
            </a:r>
            <a:r>
              <a:rPr sz="1250" spc="-35" dirty="0">
                <a:latin typeface="Times New Roman"/>
                <a:cs typeface="Times New Roman"/>
              </a:rPr>
              <a:t> </a:t>
            </a:r>
            <a:r>
              <a:rPr sz="1250" spc="-50" dirty="0">
                <a:latin typeface="Times New Roman"/>
                <a:cs typeface="Times New Roman"/>
              </a:rPr>
              <a:t>é </a:t>
            </a:r>
            <a:r>
              <a:rPr sz="1250" dirty="0">
                <a:latin typeface="Times New Roman"/>
                <a:cs typeface="Times New Roman"/>
              </a:rPr>
              <a:t>necessário</a:t>
            </a:r>
            <a:r>
              <a:rPr sz="1250" spc="-30" dirty="0">
                <a:latin typeface="Times New Roman"/>
                <a:cs typeface="Times New Roman"/>
              </a:rPr>
              <a:t> </a:t>
            </a:r>
            <a:r>
              <a:rPr sz="1250" dirty="0">
                <a:latin typeface="Times New Roman"/>
                <a:cs typeface="Times New Roman"/>
              </a:rPr>
              <a:t>varrer</a:t>
            </a:r>
            <a:r>
              <a:rPr sz="1250" spc="-25" dirty="0">
                <a:latin typeface="Times New Roman"/>
                <a:cs typeface="Times New Roman"/>
              </a:rPr>
              <a:t> </a:t>
            </a:r>
            <a:r>
              <a:rPr sz="1250" dirty="0">
                <a:latin typeface="Times New Roman"/>
                <a:cs typeface="Times New Roman"/>
              </a:rPr>
              <a:t>uma</a:t>
            </a:r>
            <a:r>
              <a:rPr sz="1250" spc="-30" dirty="0">
                <a:latin typeface="Times New Roman"/>
                <a:cs typeface="Times New Roman"/>
              </a:rPr>
              <a:t> </a:t>
            </a:r>
            <a:r>
              <a:rPr sz="1250" dirty="0">
                <a:latin typeface="Times New Roman"/>
                <a:cs typeface="Times New Roman"/>
              </a:rPr>
              <a:t>ampla</a:t>
            </a:r>
            <a:r>
              <a:rPr sz="1250" spc="-30" dirty="0">
                <a:latin typeface="Times New Roman"/>
                <a:cs typeface="Times New Roman"/>
              </a:rPr>
              <a:t> </a:t>
            </a:r>
            <a:r>
              <a:rPr sz="1250" dirty="0">
                <a:latin typeface="Times New Roman"/>
                <a:cs typeface="Times New Roman"/>
              </a:rPr>
              <a:t>faixa</a:t>
            </a:r>
            <a:r>
              <a:rPr sz="1250" spc="-30" dirty="0">
                <a:latin typeface="Times New Roman"/>
                <a:cs typeface="Times New Roman"/>
              </a:rPr>
              <a:t> </a:t>
            </a:r>
            <a:r>
              <a:rPr sz="1250" spc="-25" dirty="0">
                <a:latin typeface="Times New Roman"/>
                <a:cs typeface="Times New Roman"/>
              </a:rPr>
              <a:t>de </a:t>
            </a:r>
            <a:r>
              <a:rPr sz="1250" dirty="0">
                <a:latin typeface="Times New Roman"/>
                <a:cs typeface="Times New Roman"/>
              </a:rPr>
              <a:t>frequências</a:t>
            </a:r>
            <a:r>
              <a:rPr sz="1250" spc="-35" dirty="0">
                <a:latin typeface="Times New Roman"/>
                <a:cs typeface="Times New Roman"/>
              </a:rPr>
              <a:t> </a:t>
            </a:r>
            <a:r>
              <a:rPr sz="1250" dirty="0">
                <a:latin typeface="Times New Roman"/>
                <a:cs typeface="Times New Roman"/>
              </a:rPr>
              <a:t>para</a:t>
            </a:r>
            <a:r>
              <a:rPr sz="1250" spc="-30" dirty="0">
                <a:latin typeface="Times New Roman"/>
                <a:cs typeface="Times New Roman"/>
              </a:rPr>
              <a:t> </a:t>
            </a:r>
            <a:r>
              <a:rPr sz="1250" dirty="0">
                <a:latin typeface="Times New Roman"/>
                <a:cs typeface="Times New Roman"/>
              </a:rPr>
              <a:t>detecção</a:t>
            </a:r>
            <a:r>
              <a:rPr sz="1250" spc="-30" dirty="0">
                <a:latin typeface="Times New Roman"/>
                <a:cs typeface="Times New Roman"/>
              </a:rPr>
              <a:t> </a:t>
            </a:r>
            <a:r>
              <a:rPr sz="1250" dirty="0">
                <a:latin typeface="Times New Roman"/>
                <a:cs typeface="Times New Roman"/>
              </a:rPr>
              <a:t>de</a:t>
            </a:r>
            <a:r>
              <a:rPr sz="1250" spc="-30" dirty="0">
                <a:latin typeface="Times New Roman"/>
                <a:cs typeface="Times New Roman"/>
              </a:rPr>
              <a:t> </a:t>
            </a:r>
            <a:r>
              <a:rPr sz="1250" spc="-10" dirty="0">
                <a:latin typeface="Times New Roman"/>
                <a:cs typeface="Times New Roman"/>
              </a:rPr>
              <a:t>sinais.</a:t>
            </a:r>
            <a:endParaRPr sz="1250">
              <a:latin typeface="Times New Roman"/>
              <a:cs typeface="Times New Roman"/>
            </a:endParaRPr>
          </a:p>
        </p:txBody>
      </p:sp>
      <p:sp>
        <p:nvSpPr>
          <p:cNvPr id="76" name="object 32">
            <a:extLst>
              <a:ext uri="{FF2B5EF4-FFF2-40B4-BE49-F238E27FC236}">
                <a16:creationId xmlns:a16="http://schemas.microsoft.com/office/drawing/2014/main" id="{2BE32281-2571-42E3-8D29-AEBDA695C40B}"/>
              </a:ext>
            </a:extLst>
          </p:cNvPr>
          <p:cNvSpPr txBox="1"/>
          <p:nvPr/>
        </p:nvSpPr>
        <p:spPr>
          <a:xfrm>
            <a:off x="7412304" y="3918140"/>
            <a:ext cx="2373630" cy="1092835"/>
          </a:xfrm>
          <a:prstGeom prst="rect">
            <a:avLst/>
          </a:prstGeom>
        </p:spPr>
        <p:txBody>
          <a:bodyPr vert="horz" wrap="square" lIns="0" tIns="31115" rIns="0" bIns="0" rtlCol="0">
            <a:spAutoFit/>
          </a:bodyPr>
          <a:lstStyle/>
          <a:p>
            <a:pPr marL="12700" marR="5080">
              <a:lnSpc>
                <a:spcPts val="1380"/>
              </a:lnSpc>
              <a:spcBef>
                <a:spcPts val="245"/>
              </a:spcBef>
            </a:pPr>
            <a:r>
              <a:rPr sz="1250" spc="-10" dirty="0">
                <a:latin typeface="Times New Roman"/>
                <a:cs typeface="Times New Roman"/>
              </a:rPr>
              <a:t>3.</a:t>
            </a:r>
            <a:r>
              <a:rPr sz="1250" spc="-75" dirty="0">
                <a:latin typeface="Times New Roman"/>
                <a:cs typeface="Times New Roman"/>
              </a:rPr>
              <a:t> </a:t>
            </a:r>
            <a:r>
              <a:rPr sz="1250" dirty="0">
                <a:latin typeface="Times New Roman"/>
                <a:cs typeface="Times New Roman"/>
              </a:rPr>
              <a:t>Amadorismo</a:t>
            </a:r>
            <a:r>
              <a:rPr sz="1250" spc="-30" dirty="0">
                <a:latin typeface="Times New Roman"/>
                <a:cs typeface="Times New Roman"/>
              </a:rPr>
              <a:t> </a:t>
            </a:r>
            <a:r>
              <a:rPr sz="1250" dirty="0">
                <a:latin typeface="Times New Roman"/>
                <a:cs typeface="Times New Roman"/>
              </a:rPr>
              <a:t>e</a:t>
            </a:r>
            <a:r>
              <a:rPr sz="1250" spc="-25" dirty="0">
                <a:latin typeface="Times New Roman"/>
                <a:cs typeface="Times New Roman"/>
              </a:rPr>
              <a:t> </a:t>
            </a:r>
            <a:r>
              <a:rPr sz="1250" spc="-10" dirty="0">
                <a:latin typeface="Times New Roman"/>
                <a:cs typeface="Times New Roman"/>
              </a:rPr>
              <a:t>Radiodifusão: </a:t>
            </a:r>
            <a:r>
              <a:rPr sz="1250" dirty="0">
                <a:latin typeface="Times New Roman"/>
                <a:cs typeface="Times New Roman"/>
              </a:rPr>
              <a:t>Comum</a:t>
            </a:r>
            <a:r>
              <a:rPr sz="1250" spc="-40" dirty="0">
                <a:latin typeface="Times New Roman"/>
                <a:cs typeface="Times New Roman"/>
              </a:rPr>
              <a:t> </a:t>
            </a:r>
            <a:r>
              <a:rPr sz="1250" dirty="0">
                <a:latin typeface="Times New Roman"/>
                <a:cs typeface="Times New Roman"/>
              </a:rPr>
              <a:t>em</a:t>
            </a:r>
            <a:r>
              <a:rPr sz="1250" spc="-35" dirty="0">
                <a:latin typeface="Times New Roman"/>
                <a:cs typeface="Times New Roman"/>
              </a:rPr>
              <a:t> </a:t>
            </a:r>
            <a:r>
              <a:rPr sz="1250" dirty="0">
                <a:latin typeface="Times New Roman"/>
                <a:cs typeface="Times New Roman"/>
              </a:rPr>
              <a:t>aplicações</a:t>
            </a:r>
            <a:r>
              <a:rPr sz="1250" spc="-40" dirty="0">
                <a:latin typeface="Times New Roman"/>
                <a:cs typeface="Times New Roman"/>
              </a:rPr>
              <a:t> </a:t>
            </a:r>
            <a:r>
              <a:rPr sz="1250" dirty="0">
                <a:latin typeface="Times New Roman"/>
                <a:cs typeface="Times New Roman"/>
              </a:rPr>
              <a:t>de</a:t>
            </a:r>
            <a:r>
              <a:rPr sz="1250" spc="-35" dirty="0">
                <a:latin typeface="Times New Roman"/>
                <a:cs typeface="Times New Roman"/>
              </a:rPr>
              <a:t> </a:t>
            </a:r>
            <a:r>
              <a:rPr sz="1250" spc="-20" dirty="0">
                <a:latin typeface="Times New Roman"/>
                <a:cs typeface="Times New Roman"/>
              </a:rPr>
              <a:t>rádio </a:t>
            </a:r>
            <a:r>
              <a:rPr sz="1250" spc="-10" dirty="0">
                <a:latin typeface="Times New Roman"/>
                <a:cs typeface="Times New Roman"/>
              </a:rPr>
              <a:t>amador,</a:t>
            </a:r>
            <a:r>
              <a:rPr sz="1250" spc="-40" dirty="0">
                <a:latin typeface="Times New Roman"/>
                <a:cs typeface="Times New Roman"/>
              </a:rPr>
              <a:t> </a:t>
            </a:r>
            <a:r>
              <a:rPr sz="1250" dirty="0">
                <a:latin typeface="Times New Roman"/>
                <a:cs typeface="Times New Roman"/>
              </a:rPr>
              <a:t>radiodifusão</a:t>
            </a:r>
            <a:r>
              <a:rPr sz="1250" spc="-35" dirty="0">
                <a:latin typeface="Times New Roman"/>
                <a:cs typeface="Times New Roman"/>
              </a:rPr>
              <a:t> </a:t>
            </a:r>
            <a:r>
              <a:rPr sz="1250" spc="-50" dirty="0">
                <a:latin typeface="Times New Roman"/>
                <a:cs typeface="Times New Roman"/>
              </a:rPr>
              <a:t>e</a:t>
            </a:r>
            <a:r>
              <a:rPr sz="1250" spc="500" dirty="0">
                <a:latin typeface="Times New Roman"/>
                <a:cs typeface="Times New Roman"/>
              </a:rPr>
              <a:t> </a:t>
            </a:r>
            <a:r>
              <a:rPr sz="1250" spc="-10" dirty="0">
                <a:latin typeface="Times New Roman"/>
                <a:cs typeface="Times New Roman"/>
              </a:rPr>
              <a:t>comunicações</a:t>
            </a:r>
            <a:r>
              <a:rPr sz="1250" spc="-20" dirty="0">
                <a:latin typeface="Times New Roman"/>
                <a:cs typeface="Times New Roman"/>
              </a:rPr>
              <a:t> </a:t>
            </a:r>
            <a:r>
              <a:rPr sz="1250" dirty="0">
                <a:latin typeface="Times New Roman"/>
                <a:cs typeface="Times New Roman"/>
              </a:rPr>
              <a:t>de</a:t>
            </a:r>
            <a:r>
              <a:rPr sz="1250" spc="-15" dirty="0">
                <a:latin typeface="Times New Roman"/>
                <a:cs typeface="Times New Roman"/>
              </a:rPr>
              <a:t> </a:t>
            </a:r>
            <a:r>
              <a:rPr sz="1250" dirty="0">
                <a:latin typeface="Times New Roman"/>
                <a:cs typeface="Times New Roman"/>
              </a:rPr>
              <a:t>emergência,</a:t>
            </a:r>
            <a:r>
              <a:rPr sz="1250" spc="-15" dirty="0">
                <a:latin typeface="Times New Roman"/>
                <a:cs typeface="Times New Roman"/>
              </a:rPr>
              <a:t> </a:t>
            </a:r>
            <a:r>
              <a:rPr sz="1250" dirty="0">
                <a:latin typeface="Times New Roman"/>
                <a:cs typeface="Times New Roman"/>
              </a:rPr>
              <a:t>onde</a:t>
            </a:r>
            <a:r>
              <a:rPr sz="1250" spc="-15" dirty="0">
                <a:latin typeface="Times New Roman"/>
                <a:cs typeface="Times New Roman"/>
              </a:rPr>
              <a:t> </a:t>
            </a:r>
            <a:r>
              <a:rPr sz="1250" spc="-50" dirty="0">
                <a:latin typeface="Times New Roman"/>
                <a:cs typeface="Times New Roman"/>
              </a:rPr>
              <a:t>a </a:t>
            </a:r>
            <a:r>
              <a:rPr sz="1250" dirty="0">
                <a:latin typeface="Times New Roman"/>
                <a:cs typeface="Times New Roman"/>
              </a:rPr>
              <a:t>versatilidade</a:t>
            </a:r>
            <a:r>
              <a:rPr sz="1250" spc="-35" dirty="0">
                <a:latin typeface="Times New Roman"/>
                <a:cs typeface="Times New Roman"/>
              </a:rPr>
              <a:t> </a:t>
            </a:r>
            <a:r>
              <a:rPr sz="1250" dirty="0">
                <a:latin typeface="Times New Roman"/>
                <a:cs typeface="Times New Roman"/>
              </a:rPr>
              <a:t>de</a:t>
            </a:r>
            <a:r>
              <a:rPr sz="1250" spc="-30" dirty="0">
                <a:latin typeface="Times New Roman"/>
                <a:cs typeface="Times New Roman"/>
              </a:rPr>
              <a:t> </a:t>
            </a:r>
            <a:r>
              <a:rPr sz="1250" dirty="0">
                <a:latin typeface="Times New Roman"/>
                <a:cs typeface="Times New Roman"/>
              </a:rPr>
              <a:t>operar</a:t>
            </a:r>
            <a:r>
              <a:rPr sz="1250" spc="-25" dirty="0">
                <a:latin typeface="Times New Roman"/>
                <a:cs typeface="Times New Roman"/>
              </a:rPr>
              <a:t> </a:t>
            </a:r>
            <a:r>
              <a:rPr sz="1250" dirty="0">
                <a:latin typeface="Times New Roman"/>
                <a:cs typeface="Times New Roman"/>
              </a:rPr>
              <a:t>em</a:t>
            </a:r>
            <a:r>
              <a:rPr sz="1250" spc="-30" dirty="0">
                <a:latin typeface="Times New Roman"/>
                <a:cs typeface="Times New Roman"/>
              </a:rPr>
              <a:t> </a:t>
            </a:r>
            <a:r>
              <a:rPr sz="1250" spc="-10" dirty="0">
                <a:latin typeface="Times New Roman"/>
                <a:cs typeface="Times New Roman"/>
              </a:rPr>
              <a:t>várias </a:t>
            </a:r>
            <a:r>
              <a:rPr sz="1250" dirty="0">
                <a:latin typeface="Times New Roman"/>
                <a:cs typeface="Times New Roman"/>
              </a:rPr>
              <a:t>frequências</a:t>
            </a:r>
            <a:r>
              <a:rPr sz="1250" spc="-35" dirty="0">
                <a:latin typeface="Times New Roman"/>
                <a:cs typeface="Times New Roman"/>
              </a:rPr>
              <a:t> </a:t>
            </a:r>
            <a:r>
              <a:rPr sz="1250" dirty="0">
                <a:latin typeface="Times New Roman"/>
                <a:cs typeface="Times New Roman"/>
              </a:rPr>
              <a:t>é</a:t>
            </a:r>
            <a:r>
              <a:rPr sz="1250" spc="-25" dirty="0">
                <a:latin typeface="Times New Roman"/>
                <a:cs typeface="Times New Roman"/>
              </a:rPr>
              <a:t> </a:t>
            </a:r>
            <a:r>
              <a:rPr sz="1250" spc="-10" dirty="0">
                <a:latin typeface="Times New Roman"/>
                <a:cs typeface="Times New Roman"/>
              </a:rPr>
              <a:t>valorizada.</a:t>
            </a:r>
            <a:endParaRPr sz="1250">
              <a:latin typeface="Times New Roman"/>
              <a:cs typeface="Times New Roman"/>
            </a:endParaRPr>
          </a:p>
        </p:txBody>
      </p:sp>
      <p:sp>
        <p:nvSpPr>
          <p:cNvPr id="77" name="object 34">
            <a:extLst>
              <a:ext uri="{FF2B5EF4-FFF2-40B4-BE49-F238E27FC236}">
                <a16:creationId xmlns:a16="http://schemas.microsoft.com/office/drawing/2014/main" id="{6AD149FF-256F-40FB-ADB2-35A2B73F873C}"/>
              </a:ext>
            </a:extLst>
          </p:cNvPr>
          <p:cNvSpPr txBox="1"/>
          <p:nvPr/>
        </p:nvSpPr>
        <p:spPr>
          <a:xfrm>
            <a:off x="9964699" y="1780095"/>
            <a:ext cx="2021839" cy="94996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Comunicações</a:t>
            </a:r>
            <a:r>
              <a:rPr sz="1300" spc="-30" dirty="0">
                <a:latin typeface="Times New Roman"/>
                <a:cs typeface="Times New Roman"/>
              </a:rPr>
              <a:t> </a:t>
            </a:r>
            <a:r>
              <a:rPr sz="1300" dirty="0">
                <a:latin typeface="Times New Roman"/>
                <a:cs typeface="Times New Roman"/>
              </a:rPr>
              <a:t>Móveis</a:t>
            </a:r>
            <a:r>
              <a:rPr sz="1300" spc="-30" dirty="0">
                <a:latin typeface="Times New Roman"/>
                <a:cs typeface="Times New Roman"/>
              </a:rPr>
              <a:t> </a:t>
            </a:r>
            <a:r>
              <a:rPr sz="1300" dirty="0">
                <a:latin typeface="Times New Roman"/>
                <a:cs typeface="Times New Roman"/>
              </a:rPr>
              <a:t>e</a:t>
            </a:r>
            <a:r>
              <a:rPr sz="1300" spc="-30" dirty="0">
                <a:latin typeface="Times New Roman"/>
                <a:cs typeface="Times New Roman"/>
              </a:rPr>
              <a:t> </a:t>
            </a:r>
            <a:r>
              <a:rPr sz="1300" spc="-25" dirty="0">
                <a:latin typeface="Times New Roman"/>
                <a:cs typeface="Times New Roman"/>
              </a:rPr>
              <a:t>Sem </a:t>
            </a:r>
            <a:r>
              <a:rPr sz="1300" dirty="0">
                <a:latin typeface="Times New Roman"/>
                <a:cs typeface="Times New Roman"/>
              </a:rPr>
              <a:t>Fio:</a:t>
            </a:r>
            <a:r>
              <a:rPr sz="1300" spc="-40" dirty="0">
                <a:latin typeface="Times New Roman"/>
                <a:cs typeface="Times New Roman"/>
              </a:rPr>
              <a:t> </a:t>
            </a:r>
            <a:r>
              <a:rPr sz="1300" dirty="0">
                <a:latin typeface="Times New Roman"/>
                <a:cs typeface="Times New Roman"/>
              </a:rPr>
              <a:t>Em</a:t>
            </a:r>
            <a:r>
              <a:rPr sz="1300" spc="-40" dirty="0">
                <a:latin typeface="Times New Roman"/>
                <a:cs typeface="Times New Roman"/>
              </a:rPr>
              <a:t> </a:t>
            </a:r>
            <a:r>
              <a:rPr sz="1300" dirty="0">
                <a:latin typeface="Times New Roman"/>
                <a:cs typeface="Times New Roman"/>
              </a:rPr>
              <a:t>dispositivos</a:t>
            </a:r>
            <a:r>
              <a:rPr sz="1300" spc="-40" dirty="0">
                <a:latin typeface="Times New Roman"/>
                <a:cs typeface="Times New Roman"/>
              </a:rPr>
              <a:t> </a:t>
            </a:r>
            <a:r>
              <a:rPr sz="1300" dirty="0">
                <a:latin typeface="Times New Roman"/>
                <a:cs typeface="Times New Roman"/>
              </a:rPr>
              <a:t>móveis</a:t>
            </a:r>
            <a:r>
              <a:rPr sz="1300" spc="-40" dirty="0">
                <a:latin typeface="Times New Roman"/>
                <a:cs typeface="Times New Roman"/>
              </a:rPr>
              <a:t> </a:t>
            </a:r>
            <a:r>
              <a:rPr sz="1300" spc="-50" dirty="0">
                <a:latin typeface="Times New Roman"/>
                <a:cs typeface="Times New Roman"/>
              </a:rPr>
              <a:t>e </a:t>
            </a:r>
            <a:r>
              <a:rPr sz="1300" dirty="0">
                <a:latin typeface="Times New Roman"/>
                <a:cs typeface="Times New Roman"/>
              </a:rPr>
              <a:t>sem</a:t>
            </a:r>
            <a:r>
              <a:rPr sz="1300" spc="-20" dirty="0">
                <a:latin typeface="Times New Roman"/>
                <a:cs typeface="Times New Roman"/>
              </a:rPr>
              <a:t> </a:t>
            </a:r>
            <a:r>
              <a:rPr sz="1300" dirty="0">
                <a:latin typeface="Times New Roman"/>
                <a:cs typeface="Times New Roman"/>
              </a:rPr>
              <a:t>fio,</a:t>
            </a:r>
            <a:r>
              <a:rPr sz="1300" spc="-20" dirty="0">
                <a:latin typeface="Times New Roman"/>
                <a:cs typeface="Times New Roman"/>
              </a:rPr>
              <a:t> </a:t>
            </a:r>
            <a:r>
              <a:rPr sz="1300" spc="-10" dirty="0">
                <a:latin typeface="Times New Roman"/>
                <a:cs typeface="Times New Roman"/>
              </a:rPr>
              <a:t>oferecendo </a:t>
            </a:r>
            <a:r>
              <a:rPr sz="1300" dirty="0">
                <a:latin typeface="Times New Roman"/>
                <a:cs typeface="Times New Roman"/>
              </a:rPr>
              <a:t>desempenho</a:t>
            </a:r>
            <a:r>
              <a:rPr sz="1300" spc="-40" dirty="0">
                <a:latin typeface="Times New Roman"/>
                <a:cs typeface="Times New Roman"/>
              </a:rPr>
              <a:t> </a:t>
            </a:r>
            <a:r>
              <a:rPr sz="1300" dirty="0">
                <a:latin typeface="Times New Roman"/>
                <a:cs typeface="Times New Roman"/>
              </a:rPr>
              <a:t>confiável</a:t>
            </a:r>
            <a:r>
              <a:rPr sz="1300" spc="-40" dirty="0">
                <a:latin typeface="Times New Roman"/>
                <a:cs typeface="Times New Roman"/>
              </a:rPr>
              <a:t> </a:t>
            </a:r>
            <a:r>
              <a:rPr sz="1300" spc="-25" dirty="0">
                <a:latin typeface="Times New Roman"/>
                <a:cs typeface="Times New Roman"/>
              </a:rPr>
              <a:t>em </a:t>
            </a:r>
            <a:r>
              <a:rPr sz="1300" dirty="0">
                <a:latin typeface="Times New Roman"/>
                <a:cs typeface="Times New Roman"/>
              </a:rPr>
              <a:t>frequências</a:t>
            </a:r>
            <a:r>
              <a:rPr sz="1300" spc="-50" dirty="0">
                <a:latin typeface="Times New Roman"/>
                <a:cs typeface="Times New Roman"/>
              </a:rPr>
              <a:t> </a:t>
            </a:r>
            <a:r>
              <a:rPr sz="1300" dirty="0">
                <a:latin typeface="Times New Roman"/>
                <a:cs typeface="Times New Roman"/>
              </a:rPr>
              <a:t>mais</a:t>
            </a:r>
            <a:r>
              <a:rPr sz="1300" spc="-45" dirty="0">
                <a:latin typeface="Times New Roman"/>
                <a:cs typeface="Times New Roman"/>
              </a:rPr>
              <a:t> </a:t>
            </a:r>
            <a:r>
              <a:rPr sz="1300" spc="-10" dirty="0">
                <a:latin typeface="Times New Roman"/>
                <a:cs typeface="Times New Roman"/>
              </a:rPr>
              <a:t>altas.</a:t>
            </a:r>
            <a:endParaRPr sz="1300">
              <a:latin typeface="Times New Roman"/>
              <a:cs typeface="Times New Roman"/>
            </a:endParaRPr>
          </a:p>
        </p:txBody>
      </p:sp>
      <p:sp>
        <p:nvSpPr>
          <p:cNvPr id="78" name="object 35">
            <a:extLst>
              <a:ext uri="{FF2B5EF4-FFF2-40B4-BE49-F238E27FC236}">
                <a16:creationId xmlns:a16="http://schemas.microsoft.com/office/drawing/2014/main" id="{BA1FB3EB-D12A-4073-B066-80DDA9E8AAA6}"/>
              </a:ext>
            </a:extLst>
          </p:cNvPr>
          <p:cNvSpPr txBox="1"/>
          <p:nvPr/>
        </p:nvSpPr>
        <p:spPr>
          <a:xfrm>
            <a:off x="9964699" y="2868739"/>
            <a:ext cx="2012314" cy="76835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Antenas</a:t>
            </a:r>
            <a:r>
              <a:rPr sz="1300" spc="-30" dirty="0">
                <a:latin typeface="Times New Roman"/>
                <a:cs typeface="Times New Roman"/>
              </a:rPr>
              <a:t> </a:t>
            </a:r>
            <a:r>
              <a:rPr sz="1300" dirty="0">
                <a:latin typeface="Times New Roman"/>
                <a:cs typeface="Times New Roman"/>
              </a:rPr>
              <a:t>de</a:t>
            </a:r>
            <a:r>
              <a:rPr sz="1300" spc="-25" dirty="0">
                <a:latin typeface="Times New Roman"/>
                <a:cs typeface="Times New Roman"/>
              </a:rPr>
              <a:t> </a:t>
            </a:r>
            <a:r>
              <a:rPr sz="1300" dirty="0">
                <a:latin typeface="Times New Roman"/>
                <a:cs typeface="Times New Roman"/>
              </a:rPr>
              <a:t>GPS:</a:t>
            </a:r>
            <a:r>
              <a:rPr sz="1300" spc="-25" dirty="0">
                <a:latin typeface="Times New Roman"/>
                <a:cs typeface="Times New Roman"/>
              </a:rPr>
              <a:t> </a:t>
            </a:r>
            <a:r>
              <a:rPr sz="1300" dirty="0">
                <a:latin typeface="Times New Roman"/>
                <a:cs typeface="Times New Roman"/>
              </a:rPr>
              <a:t>Para</a:t>
            </a:r>
            <a:r>
              <a:rPr sz="1300" spc="-30" dirty="0">
                <a:latin typeface="Times New Roman"/>
                <a:cs typeface="Times New Roman"/>
              </a:rPr>
              <a:t> </a:t>
            </a:r>
            <a:r>
              <a:rPr sz="1300" spc="-10" dirty="0">
                <a:latin typeface="Times New Roman"/>
                <a:cs typeface="Times New Roman"/>
              </a:rPr>
              <a:t>receber </a:t>
            </a:r>
            <a:r>
              <a:rPr sz="1300" dirty="0">
                <a:latin typeface="Times New Roman"/>
                <a:cs typeface="Times New Roman"/>
              </a:rPr>
              <a:t>sinais</a:t>
            </a:r>
            <a:r>
              <a:rPr sz="1300" spc="-25" dirty="0">
                <a:latin typeface="Times New Roman"/>
                <a:cs typeface="Times New Roman"/>
              </a:rPr>
              <a:t> </a:t>
            </a:r>
            <a:r>
              <a:rPr sz="1300" dirty="0">
                <a:latin typeface="Times New Roman"/>
                <a:cs typeface="Times New Roman"/>
              </a:rPr>
              <a:t>de</a:t>
            </a:r>
            <a:r>
              <a:rPr sz="1300" spc="-25" dirty="0">
                <a:latin typeface="Times New Roman"/>
                <a:cs typeface="Times New Roman"/>
              </a:rPr>
              <a:t> </a:t>
            </a:r>
            <a:r>
              <a:rPr sz="1300" dirty="0">
                <a:latin typeface="Times New Roman"/>
                <a:cs typeface="Times New Roman"/>
              </a:rPr>
              <a:t>satélite</a:t>
            </a:r>
            <a:r>
              <a:rPr sz="1300" spc="-25" dirty="0">
                <a:latin typeface="Times New Roman"/>
                <a:cs typeface="Times New Roman"/>
              </a:rPr>
              <a:t> </a:t>
            </a:r>
            <a:r>
              <a:rPr sz="1300" dirty="0">
                <a:latin typeface="Times New Roman"/>
                <a:cs typeface="Times New Roman"/>
              </a:rPr>
              <a:t>GPS</a:t>
            </a:r>
            <a:r>
              <a:rPr sz="1300" spc="-25" dirty="0">
                <a:latin typeface="Times New Roman"/>
                <a:cs typeface="Times New Roman"/>
              </a:rPr>
              <a:t> </a:t>
            </a:r>
            <a:r>
              <a:rPr sz="1300" spc="-50" dirty="0">
                <a:latin typeface="Times New Roman"/>
                <a:cs typeface="Times New Roman"/>
              </a:rPr>
              <a:t>e </a:t>
            </a:r>
            <a:r>
              <a:rPr sz="1300" dirty="0">
                <a:latin typeface="Times New Roman"/>
                <a:cs typeface="Times New Roman"/>
              </a:rPr>
              <a:t>determinar</a:t>
            </a:r>
            <a:r>
              <a:rPr sz="1300" spc="-40" dirty="0">
                <a:latin typeface="Times New Roman"/>
                <a:cs typeface="Times New Roman"/>
              </a:rPr>
              <a:t> </a:t>
            </a:r>
            <a:r>
              <a:rPr sz="1300" dirty="0">
                <a:latin typeface="Times New Roman"/>
                <a:cs typeface="Times New Roman"/>
              </a:rPr>
              <a:t>a</a:t>
            </a:r>
            <a:r>
              <a:rPr sz="1300" spc="-40" dirty="0">
                <a:latin typeface="Times New Roman"/>
                <a:cs typeface="Times New Roman"/>
              </a:rPr>
              <a:t> </a:t>
            </a:r>
            <a:r>
              <a:rPr sz="1300" spc="-10" dirty="0">
                <a:latin typeface="Times New Roman"/>
                <a:cs typeface="Times New Roman"/>
              </a:rPr>
              <a:t>localização precisa.</a:t>
            </a:r>
            <a:endParaRPr sz="1300">
              <a:latin typeface="Times New Roman"/>
              <a:cs typeface="Times New Roman"/>
            </a:endParaRPr>
          </a:p>
        </p:txBody>
      </p:sp>
      <p:sp>
        <p:nvSpPr>
          <p:cNvPr id="79" name="object 36">
            <a:extLst>
              <a:ext uri="{FF2B5EF4-FFF2-40B4-BE49-F238E27FC236}">
                <a16:creationId xmlns:a16="http://schemas.microsoft.com/office/drawing/2014/main" id="{6C46FA87-C091-4820-A5A0-FFB8217753FA}"/>
              </a:ext>
            </a:extLst>
          </p:cNvPr>
          <p:cNvSpPr txBox="1"/>
          <p:nvPr/>
        </p:nvSpPr>
        <p:spPr>
          <a:xfrm>
            <a:off x="9964699" y="3775938"/>
            <a:ext cx="1984375" cy="1130935"/>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Radiocomunicação</a:t>
            </a:r>
            <a:r>
              <a:rPr sz="1300" spc="-85" dirty="0">
                <a:latin typeface="Times New Roman"/>
                <a:cs typeface="Times New Roman"/>
              </a:rPr>
              <a:t> </a:t>
            </a:r>
            <a:r>
              <a:rPr sz="1300" spc="-25" dirty="0">
                <a:latin typeface="Times New Roman"/>
                <a:cs typeface="Times New Roman"/>
              </a:rPr>
              <a:t>de </a:t>
            </a:r>
            <a:r>
              <a:rPr sz="1300" dirty="0">
                <a:latin typeface="Times New Roman"/>
                <a:cs typeface="Times New Roman"/>
              </a:rPr>
              <a:t>Amadores:</a:t>
            </a:r>
            <a:r>
              <a:rPr sz="1300" spc="-45" dirty="0">
                <a:latin typeface="Times New Roman"/>
                <a:cs typeface="Times New Roman"/>
              </a:rPr>
              <a:t> </a:t>
            </a:r>
            <a:r>
              <a:rPr sz="1300" dirty="0">
                <a:latin typeface="Times New Roman"/>
                <a:cs typeface="Times New Roman"/>
              </a:rPr>
              <a:t>Popular</a:t>
            </a:r>
            <a:r>
              <a:rPr sz="1300" spc="-45" dirty="0">
                <a:latin typeface="Times New Roman"/>
                <a:cs typeface="Times New Roman"/>
              </a:rPr>
              <a:t> </a:t>
            </a:r>
            <a:r>
              <a:rPr sz="1300" dirty="0">
                <a:latin typeface="Times New Roman"/>
                <a:cs typeface="Times New Roman"/>
              </a:rPr>
              <a:t>entre</a:t>
            </a:r>
            <a:r>
              <a:rPr sz="1300" spc="-45" dirty="0">
                <a:latin typeface="Times New Roman"/>
                <a:cs typeface="Times New Roman"/>
              </a:rPr>
              <a:t> </a:t>
            </a:r>
            <a:r>
              <a:rPr sz="1300" spc="-25" dirty="0">
                <a:latin typeface="Times New Roman"/>
                <a:cs typeface="Times New Roman"/>
              </a:rPr>
              <a:t>os </a:t>
            </a:r>
            <a:r>
              <a:rPr sz="1300" dirty="0">
                <a:latin typeface="Times New Roman"/>
                <a:cs typeface="Times New Roman"/>
              </a:rPr>
              <a:t>radioamadores</a:t>
            </a:r>
            <a:r>
              <a:rPr sz="1300" spc="-35" dirty="0">
                <a:latin typeface="Times New Roman"/>
                <a:cs typeface="Times New Roman"/>
              </a:rPr>
              <a:t> </a:t>
            </a:r>
            <a:r>
              <a:rPr sz="1300" dirty="0">
                <a:latin typeface="Times New Roman"/>
                <a:cs typeface="Times New Roman"/>
              </a:rPr>
              <a:t>devido</a:t>
            </a:r>
            <a:r>
              <a:rPr sz="1300" spc="-30" dirty="0">
                <a:latin typeface="Times New Roman"/>
                <a:cs typeface="Times New Roman"/>
              </a:rPr>
              <a:t> </a:t>
            </a:r>
            <a:r>
              <a:rPr sz="1300" dirty="0">
                <a:latin typeface="Times New Roman"/>
                <a:cs typeface="Times New Roman"/>
              </a:rPr>
              <a:t>à</a:t>
            </a:r>
            <a:r>
              <a:rPr sz="1300" spc="-30" dirty="0">
                <a:latin typeface="Times New Roman"/>
                <a:cs typeface="Times New Roman"/>
              </a:rPr>
              <a:t> </a:t>
            </a:r>
            <a:r>
              <a:rPr sz="1300" spc="-25" dirty="0">
                <a:latin typeface="Times New Roman"/>
                <a:cs typeface="Times New Roman"/>
              </a:rPr>
              <a:t>sua </a:t>
            </a:r>
            <a:r>
              <a:rPr sz="1300" dirty="0">
                <a:latin typeface="Times New Roman"/>
                <a:cs typeface="Times New Roman"/>
              </a:rPr>
              <a:t>simplicidade</a:t>
            </a:r>
            <a:r>
              <a:rPr sz="1300" spc="-30" dirty="0">
                <a:latin typeface="Times New Roman"/>
                <a:cs typeface="Times New Roman"/>
              </a:rPr>
              <a:t> </a:t>
            </a:r>
            <a:r>
              <a:rPr sz="1300" dirty="0">
                <a:latin typeface="Times New Roman"/>
                <a:cs typeface="Times New Roman"/>
              </a:rPr>
              <a:t>de</a:t>
            </a:r>
            <a:r>
              <a:rPr sz="1300" spc="-30" dirty="0">
                <a:latin typeface="Times New Roman"/>
                <a:cs typeface="Times New Roman"/>
              </a:rPr>
              <a:t> </a:t>
            </a:r>
            <a:r>
              <a:rPr sz="1300" dirty="0">
                <a:latin typeface="Times New Roman"/>
                <a:cs typeface="Times New Roman"/>
              </a:rPr>
              <a:t>construção</a:t>
            </a:r>
            <a:r>
              <a:rPr sz="1300" spc="-30" dirty="0">
                <a:latin typeface="Times New Roman"/>
                <a:cs typeface="Times New Roman"/>
              </a:rPr>
              <a:t> </a:t>
            </a:r>
            <a:r>
              <a:rPr sz="1300" spc="-50" dirty="0">
                <a:latin typeface="Times New Roman"/>
                <a:cs typeface="Times New Roman"/>
              </a:rPr>
              <a:t>e </a:t>
            </a:r>
            <a:r>
              <a:rPr sz="1300" dirty="0">
                <a:latin typeface="Times New Roman"/>
                <a:cs typeface="Times New Roman"/>
              </a:rPr>
              <a:t>eficácia</a:t>
            </a:r>
            <a:r>
              <a:rPr sz="1300" spc="-25" dirty="0">
                <a:latin typeface="Times New Roman"/>
                <a:cs typeface="Times New Roman"/>
              </a:rPr>
              <a:t> </a:t>
            </a:r>
            <a:r>
              <a:rPr sz="1300" dirty="0">
                <a:latin typeface="Times New Roman"/>
                <a:cs typeface="Times New Roman"/>
              </a:rPr>
              <a:t>em</a:t>
            </a:r>
            <a:r>
              <a:rPr sz="1300" spc="-25" dirty="0">
                <a:latin typeface="Times New Roman"/>
                <a:cs typeface="Times New Roman"/>
              </a:rPr>
              <a:t> </a:t>
            </a:r>
            <a:r>
              <a:rPr sz="1300" dirty="0">
                <a:latin typeface="Times New Roman"/>
                <a:cs typeface="Times New Roman"/>
              </a:rPr>
              <a:t>uma</a:t>
            </a:r>
            <a:r>
              <a:rPr sz="1300" spc="-25" dirty="0">
                <a:latin typeface="Times New Roman"/>
                <a:cs typeface="Times New Roman"/>
              </a:rPr>
              <a:t> </a:t>
            </a:r>
            <a:r>
              <a:rPr sz="1300" dirty="0">
                <a:latin typeface="Times New Roman"/>
                <a:cs typeface="Times New Roman"/>
              </a:rPr>
              <a:t>variedade</a:t>
            </a:r>
            <a:r>
              <a:rPr sz="1300" spc="-25" dirty="0">
                <a:latin typeface="Times New Roman"/>
                <a:cs typeface="Times New Roman"/>
              </a:rPr>
              <a:t> de </a:t>
            </a:r>
            <a:r>
              <a:rPr sz="1300" spc="-10" dirty="0">
                <a:latin typeface="Times New Roman"/>
                <a:cs typeface="Times New Roman"/>
              </a:rPr>
              <a:t>frequências.</a:t>
            </a:r>
            <a:endParaRPr sz="1300">
              <a:latin typeface="Times New Roman"/>
              <a:cs typeface="Times New Roman"/>
            </a:endParaRPr>
          </a:p>
        </p:txBody>
      </p:sp>
      <p:sp>
        <p:nvSpPr>
          <p:cNvPr id="80" name="object 37">
            <a:extLst>
              <a:ext uri="{FF2B5EF4-FFF2-40B4-BE49-F238E27FC236}">
                <a16:creationId xmlns:a16="http://schemas.microsoft.com/office/drawing/2014/main" id="{34038B49-A86C-47CB-BCF6-978529D6C321}"/>
              </a:ext>
            </a:extLst>
          </p:cNvPr>
          <p:cNvSpPr txBox="1"/>
          <p:nvPr/>
        </p:nvSpPr>
        <p:spPr>
          <a:xfrm>
            <a:off x="9964699" y="5046014"/>
            <a:ext cx="1847214" cy="944244"/>
          </a:xfrm>
          <a:prstGeom prst="rect">
            <a:avLst/>
          </a:prstGeom>
        </p:spPr>
        <p:txBody>
          <a:bodyPr vert="horz" wrap="square" lIns="0" tIns="29209" rIns="0" bIns="0" rtlCol="0">
            <a:spAutoFit/>
          </a:bodyPr>
          <a:lstStyle/>
          <a:p>
            <a:pPr marL="12700" marR="5080">
              <a:lnSpc>
                <a:spcPct val="91800"/>
              </a:lnSpc>
              <a:spcBef>
                <a:spcPts val="229"/>
              </a:spcBef>
            </a:pPr>
            <a:r>
              <a:rPr sz="1300" spc="-10" dirty="0">
                <a:latin typeface="Times New Roman"/>
                <a:cs typeface="Times New Roman"/>
              </a:rPr>
              <a:t>Aplicações</a:t>
            </a:r>
            <a:r>
              <a:rPr sz="1300" spc="-65" dirty="0">
                <a:latin typeface="Times New Roman"/>
                <a:cs typeface="Times New Roman"/>
              </a:rPr>
              <a:t> </a:t>
            </a:r>
            <a:r>
              <a:rPr sz="1300" dirty="0">
                <a:latin typeface="Times New Roman"/>
                <a:cs typeface="Times New Roman"/>
              </a:rPr>
              <a:t>Aeroespaciais</a:t>
            </a:r>
            <a:r>
              <a:rPr sz="1300" spc="10" dirty="0">
                <a:latin typeface="Times New Roman"/>
                <a:cs typeface="Times New Roman"/>
              </a:rPr>
              <a:t> </a:t>
            </a:r>
            <a:r>
              <a:rPr sz="1300" spc="-50" dirty="0">
                <a:latin typeface="Times New Roman"/>
                <a:cs typeface="Times New Roman"/>
              </a:rPr>
              <a:t>e </a:t>
            </a:r>
            <a:r>
              <a:rPr sz="1300" dirty="0">
                <a:latin typeface="Times New Roman"/>
                <a:cs typeface="Times New Roman"/>
              </a:rPr>
              <a:t>Militares:</a:t>
            </a:r>
            <a:r>
              <a:rPr sz="1300" spc="-55" dirty="0">
                <a:latin typeface="Times New Roman"/>
                <a:cs typeface="Times New Roman"/>
              </a:rPr>
              <a:t> </a:t>
            </a:r>
            <a:r>
              <a:rPr sz="1300" dirty="0">
                <a:latin typeface="Times New Roman"/>
                <a:cs typeface="Times New Roman"/>
              </a:rPr>
              <a:t>Em</a:t>
            </a:r>
            <a:r>
              <a:rPr sz="1300" spc="-55" dirty="0">
                <a:latin typeface="Times New Roman"/>
                <a:cs typeface="Times New Roman"/>
              </a:rPr>
              <a:t> </a:t>
            </a:r>
            <a:r>
              <a:rPr sz="1300" spc="-10" dirty="0">
                <a:latin typeface="Times New Roman"/>
                <a:cs typeface="Times New Roman"/>
              </a:rPr>
              <a:t>aeronaves, </a:t>
            </a:r>
            <a:r>
              <a:rPr sz="1300" dirty="0">
                <a:latin typeface="Times New Roman"/>
                <a:cs typeface="Times New Roman"/>
              </a:rPr>
              <a:t>veículos</a:t>
            </a:r>
            <a:r>
              <a:rPr sz="1300" spc="-35" dirty="0">
                <a:latin typeface="Times New Roman"/>
                <a:cs typeface="Times New Roman"/>
              </a:rPr>
              <a:t> </a:t>
            </a:r>
            <a:r>
              <a:rPr sz="1300" dirty="0">
                <a:latin typeface="Times New Roman"/>
                <a:cs typeface="Times New Roman"/>
              </a:rPr>
              <a:t>espaciais,</a:t>
            </a:r>
            <a:r>
              <a:rPr sz="1300" spc="-30" dirty="0">
                <a:latin typeface="Times New Roman"/>
                <a:cs typeface="Times New Roman"/>
              </a:rPr>
              <a:t> </a:t>
            </a:r>
            <a:r>
              <a:rPr sz="1300" dirty="0">
                <a:latin typeface="Times New Roman"/>
                <a:cs typeface="Times New Roman"/>
              </a:rPr>
              <a:t>drones</a:t>
            </a:r>
            <a:r>
              <a:rPr sz="1300" spc="-30" dirty="0">
                <a:latin typeface="Times New Roman"/>
                <a:cs typeface="Times New Roman"/>
              </a:rPr>
              <a:t> </a:t>
            </a:r>
            <a:r>
              <a:rPr sz="1300" spc="-50" dirty="0">
                <a:latin typeface="Times New Roman"/>
                <a:cs typeface="Times New Roman"/>
              </a:rPr>
              <a:t>e </a:t>
            </a:r>
            <a:r>
              <a:rPr sz="1300" dirty="0">
                <a:latin typeface="Times New Roman"/>
                <a:cs typeface="Times New Roman"/>
              </a:rPr>
              <a:t>sistemas</a:t>
            </a:r>
            <a:r>
              <a:rPr sz="1300" spc="-20" dirty="0">
                <a:latin typeface="Times New Roman"/>
                <a:cs typeface="Times New Roman"/>
              </a:rPr>
              <a:t> </a:t>
            </a:r>
            <a:r>
              <a:rPr sz="1300" dirty="0">
                <a:latin typeface="Times New Roman"/>
                <a:cs typeface="Times New Roman"/>
              </a:rPr>
              <a:t>de</a:t>
            </a:r>
            <a:r>
              <a:rPr sz="1300" spc="-15" dirty="0">
                <a:latin typeface="Times New Roman"/>
                <a:cs typeface="Times New Roman"/>
              </a:rPr>
              <a:t> </a:t>
            </a:r>
            <a:r>
              <a:rPr sz="1300" spc="-10" dirty="0">
                <a:latin typeface="Times New Roman"/>
                <a:cs typeface="Times New Roman"/>
              </a:rPr>
              <a:t>comunicação </a:t>
            </a:r>
            <a:r>
              <a:rPr sz="1250" spc="-10" dirty="0">
                <a:latin typeface="Times New Roman"/>
                <a:cs typeface="Times New Roman"/>
              </a:rPr>
              <a:t>tática.</a:t>
            </a:r>
            <a:endParaRPr sz="1250">
              <a:latin typeface="Times New Roman"/>
              <a:cs typeface="Times New Roman"/>
            </a:endParaRPr>
          </a:p>
        </p:txBody>
      </p:sp>
    </p:spTree>
    <p:extLst>
      <p:ext uri="{BB962C8B-B14F-4D97-AF65-F5344CB8AC3E}">
        <p14:creationId xmlns:p14="http://schemas.microsoft.com/office/powerpoint/2010/main" val="1727940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8862" y="73051"/>
            <a:ext cx="759140" cy="627497"/>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6">
            <a:extLst>
              <a:ext uri="{FF2B5EF4-FFF2-40B4-BE49-F238E27FC236}">
                <a16:creationId xmlns:a16="http://schemas.microsoft.com/office/drawing/2014/main" id="{A6CA4A40-049B-48D3-8036-8CE68A318784}"/>
              </a:ext>
            </a:extLst>
          </p:cNvPr>
          <p:cNvSpPr txBox="1"/>
          <p:nvPr/>
        </p:nvSpPr>
        <p:spPr>
          <a:xfrm>
            <a:off x="2139022" y="1392732"/>
            <a:ext cx="1028700" cy="33083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Times New Roman"/>
                <a:cs typeface="Times New Roman"/>
              </a:rPr>
              <a:t>DIPOLO</a:t>
            </a:r>
            <a:endParaRPr sz="2000">
              <a:latin typeface="Times New Roman"/>
              <a:cs typeface="Times New Roman"/>
            </a:endParaRPr>
          </a:p>
        </p:txBody>
      </p:sp>
      <p:sp>
        <p:nvSpPr>
          <p:cNvPr id="5" name="object 7">
            <a:extLst>
              <a:ext uri="{FF2B5EF4-FFF2-40B4-BE49-F238E27FC236}">
                <a16:creationId xmlns:a16="http://schemas.microsoft.com/office/drawing/2014/main" id="{48037131-D300-46E7-9A4A-8423D4E5A32E}"/>
              </a:ext>
            </a:extLst>
          </p:cNvPr>
          <p:cNvSpPr/>
          <p:nvPr/>
        </p:nvSpPr>
        <p:spPr>
          <a:xfrm>
            <a:off x="3580917" y="1346758"/>
            <a:ext cx="1602105" cy="454025"/>
          </a:xfrm>
          <a:custGeom>
            <a:avLst/>
            <a:gdLst/>
            <a:ahLst/>
            <a:cxnLst/>
            <a:rect l="l" t="t" r="r" b="b"/>
            <a:pathLst>
              <a:path w="1602104" h="454025">
                <a:moveTo>
                  <a:pt x="1602003" y="0"/>
                </a:moveTo>
                <a:lnTo>
                  <a:pt x="0" y="0"/>
                </a:lnTo>
                <a:lnTo>
                  <a:pt x="0" y="453605"/>
                </a:lnTo>
                <a:lnTo>
                  <a:pt x="1602003" y="453605"/>
                </a:lnTo>
                <a:lnTo>
                  <a:pt x="1602003" y="0"/>
                </a:lnTo>
                <a:close/>
              </a:path>
            </a:pathLst>
          </a:custGeom>
          <a:solidFill>
            <a:srgbClr val="D0DDEE"/>
          </a:solidFill>
        </p:spPr>
        <p:txBody>
          <a:bodyPr wrap="square" lIns="0" tIns="0" rIns="0" bIns="0" rtlCol="0"/>
          <a:lstStyle/>
          <a:p>
            <a:endParaRPr/>
          </a:p>
        </p:txBody>
      </p:sp>
      <p:sp>
        <p:nvSpPr>
          <p:cNvPr id="8" name="object 8">
            <a:extLst>
              <a:ext uri="{FF2B5EF4-FFF2-40B4-BE49-F238E27FC236}">
                <a16:creationId xmlns:a16="http://schemas.microsoft.com/office/drawing/2014/main" id="{4934DA4B-71A8-4D5A-B899-812E102E9FCA}"/>
              </a:ext>
            </a:extLst>
          </p:cNvPr>
          <p:cNvSpPr txBox="1"/>
          <p:nvPr/>
        </p:nvSpPr>
        <p:spPr>
          <a:xfrm>
            <a:off x="3729139" y="1392732"/>
            <a:ext cx="1304925" cy="330835"/>
          </a:xfrm>
          <a:prstGeom prst="rect">
            <a:avLst/>
          </a:prstGeom>
        </p:spPr>
        <p:txBody>
          <a:bodyPr vert="horz" wrap="square" lIns="0" tIns="12700" rIns="0" bIns="0" rtlCol="0">
            <a:spAutoFit/>
          </a:bodyPr>
          <a:lstStyle/>
          <a:p>
            <a:pPr marL="12700">
              <a:lnSpc>
                <a:spcPct val="100000"/>
              </a:lnSpc>
              <a:spcBef>
                <a:spcPts val="100"/>
              </a:spcBef>
            </a:pPr>
            <a:r>
              <a:rPr sz="2000" b="1" spc="-50" dirty="0">
                <a:latin typeface="Times New Roman"/>
                <a:cs typeface="Times New Roman"/>
              </a:rPr>
              <a:t>YAGI-</a:t>
            </a:r>
            <a:r>
              <a:rPr sz="2000" b="1" spc="-25" dirty="0">
                <a:latin typeface="Times New Roman"/>
                <a:cs typeface="Times New Roman"/>
              </a:rPr>
              <a:t>UDA</a:t>
            </a:r>
            <a:endParaRPr sz="2000">
              <a:latin typeface="Times New Roman"/>
              <a:cs typeface="Times New Roman"/>
            </a:endParaRPr>
          </a:p>
        </p:txBody>
      </p:sp>
      <p:sp>
        <p:nvSpPr>
          <p:cNvPr id="9" name="object 9">
            <a:extLst>
              <a:ext uri="{FF2B5EF4-FFF2-40B4-BE49-F238E27FC236}">
                <a16:creationId xmlns:a16="http://schemas.microsoft.com/office/drawing/2014/main" id="{E0323E41-D8F0-4F4E-B791-368C290CDB3D}"/>
              </a:ext>
            </a:extLst>
          </p:cNvPr>
          <p:cNvSpPr/>
          <p:nvPr/>
        </p:nvSpPr>
        <p:spPr>
          <a:xfrm>
            <a:off x="5182921" y="1346758"/>
            <a:ext cx="4705350" cy="454025"/>
          </a:xfrm>
          <a:custGeom>
            <a:avLst/>
            <a:gdLst/>
            <a:ahLst/>
            <a:cxnLst/>
            <a:rect l="l" t="t" r="r" b="b"/>
            <a:pathLst>
              <a:path w="4705350" h="454025">
                <a:moveTo>
                  <a:pt x="4705197" y="0"/>
                </a:moveTo>
                <a:lnTo>
                  <a:pt x="2152802" y="0"/>
                </a:lnTo>
                <a:lnTo>
                  <a:pt x="0" y="0"/>
                </a:lnTo>
                <a:lnTo>
                  <a:pt x="0" y="453605"/>
                </a:lnTo>
                <a:lnTo>
                  <a:pt x="2152802" y="453605"/>
                </a:lnTo>
                <a:lnTo>
                  <a:pt x="4705197" y="453605"/>
                </a:lnTo>
                <a:lnTo>
                  <a:pt x="4705197" y="0"/>
                </a:lnTo>
                <a:close/>
              </a:path>
            </a:pathLst>
          </a:custGeom>
          <a:solidFill>
            <a:srgbClr val="D0DDEE"/>
          </a:solidFill>
        </p:spPr>
        <p:txBody>
          <a:bodyPr wrap="square" lIns="0" tIns="0" rIns="0" bIns="0" rtlCol="0"/>
          <a:lstStyle/>
          <a:p>
            <a:endParaRPr/>
          </a:p>
        </p:txBody>
      </p:sp>
      <p:sp>
        <p:nvSpPr>
          <p:cNvPr id="10" name="object 11">
            <a:extLst>
              <a:ext uri="{FF2B5EF4-FFF2-40B4-BE49-F238E27FC236}">
                <a16:creationId xmlns:a16="http://schemas.microsoft.com/office/drawing/2014/main" id="{A9E7FF9B-0FDC-470E-931F-3A3ACF741E0E}"/>
              </a:ext>
            </a:extLst>
          </p:cNvPr>
          <p:cNvSpPr/>
          <p:nvPr/>
        </p:nvSpPr>
        <p:spPr>
          <a:xfrm>
            <a:off x="9888118" y="1346758"/>
            <a:ext cx="2237105" cy="454025"/>
          </a:xfrm>
          <a:custGeom>
            <a:avLst/>
            <a:gdLst/>
            <a:ahLst/>
            <a:cxnLst/>
            <a:rect l="l" t="t" r="r" b="b"/>
            <a:pathLst>
              <a:path w="2237104" h="454025">
                <a:moveTo>
                  <a:pt x="2237041" y="0"/>
                </a:moveTo>
                <a:lnTo>
                  <a:pt x="0" y="0"/>
                </a:lnTo>
                <a:lnTo>
                  <a:pt x="0" y="453605"/>
                </a:lnTo>
                <a:lnTo>
                  <a:pt x="2237041" y="453605"/>
                </a:lnTo>
                <a:lnTo>
                  <a:pt x="2237041" y="0"/>
                </a:lnTo>
                <a:close/>
              </a:path>
            </a:pathLst>
          </a:custGeom>
          <a:solidFill>
            <a:srgbClr val="D0DDEE"/>
          </a:solidFill>
        </p:spPr>
        <p:txBody>
          <a:bodyPr wrap="square" lIns="0" tIns="0" rIns="0" bIns="0" rtlCol="0"/>
          <a:lstStyle/>
          <a:p>
            <a:endParaRPr/>
          </a:p>
        </p:txBody>
      </p:sp>
      <p:sp>
        <p:nvSpPr>
          <p:cNvPr id="11" name="object 12">
            <a:extLst>
              <a:ext uri="{FF2B5EF4-FFF2-40B4-BE49-F238E27FC236}">
                <a16:creationId xmlns:a16="http://schemas.microsoft.com/office/drawing/2014/main" id="{4D8E5D41-B60B-48BC-A19B-2C0B2C8F5B9C}"/>
              </a:ext>
            </a:extLst>
          </p:cNvPr>
          <p:cNvSpPr txBox="1"/>
          <p:nvPr/>
        </p:nvSpPr>
        <p:spPr>
          <a:xfrm>
            <a:off x="10166654" y="1392732"/>
            <a:ext cx="1681480" cy="33083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Times New Roman"/>
                <a:cs typeface="Times New Roman"/>
              </a:rPr>
              <a:t>HELICOIDAL</a:t>
            </a:r>
            <a:endParaRPr sz="2000">
              <a:latin typeface="Times New Roman"/>
              <a:cs typeface="Times New Roman"/>
            </a:endParaRPr>
          </a:p>
        </p:txBody>
      </p:sp>
      <p:sp>
        <p:nvSpPr>
          <p:cNvPr id="12" name="object 14">
            <a:extLst>
              <a:ext uri="{FF2B5EF4-FFF2-40B4-BE49-F238E27FC236}">
                <a16:creationId xmlns:a16="http://schemas.microsoft.com/office/drawing/2014/main" id="{110BC78F-7F93-474F-81CC-D21B24124BFE}"/>
              </a:ext>
            </a:extLst>
          </p:cNvPr>
          <p:cNvSpPr txBox="1"/>
          <p:nvPr/>
        </p:nvSpPr>
        <p:spPr>
          <a:xfrm>
            <a:off x="235153" y="3965148"/>
            <a:ext cx="1252855" cy="320601"/>
          </a:xfrm>
          <a:prstGeom prst="rect">
            <a:avLst/>
          </a:prstGeom>
        </p:spPr>
        <p:txBody>
          <a:bodyPr vert="horz" wrap="square" lIns="0" tIns="12700" rIns="0" bIns="0" rtlCol="0">
            <a:spAutoFit/>
          </a:bodyPr>
          <a:lstStyle/>
          <a:p>
            <a:pPr marL="12700">
              <a:lnSpc>
                <a:spcPct val="100000"/>
              </a:lnSpc>
              <a:spcBef>
                <a:spcPts val="100"/>
              </a:spcBef>
            </a:pPr>
            <a:r>
              <a:rPr sz="2000" b="1" spc="-25" dirty="0">
                <a:solidFill>
                  <a:srgbClr val="435369"/>
                </a:solidFill>
                <a:latin typeface="Times New Roman"/>
                <a:cs typeface="Times New Roman"/>
              </a:rPr>
              <a:t>Vantagens</a:t>
            </a:r>
            <a:endParaRPr sz="2000" b="1" dirty="0">
              <a:latin typeface="Times New Roman"/>
              <a:cs typeface="Times New Roman"/>
            </a:endParaRPr>
          </a:p>
        </p:txBody>
      </p:sp>
      <p:sp>
        <p:nvSpPr>
          <p:cNvPr id="13" name="object 16">
            <a:extLst>
              <a:ext uri="{FF2B5EF4-FFF2-40B4-BE49-F238E27FC236}">
                <a16:creationId xmlns:a16="http://schemas.microsoft.com/office/drawing/2014/main" id="{E2F73080-F38C-4BF5-8A59-0C29FF4030F0}"/>
              </a:ext>
            </a:extLst>
          </p:cNvPr>
          <p:cNvSpPr txBox="1"/>
          <p:nvPr/>
        </p:nvSpPr>
        <p:spPr>
          <a:xfrm>
            <a:off x="1805660" y="2751023"/>
            <a:ext cx="1367155" cy="40513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1.</a:t>
            </a:r>
            <a:r>
              <a:rPr sz="1300" spc="-45" dirty="0">
                <a:latin typeface="Times New Roman"/>
                <a:cs typeface="Times New Roman"/>
              </a:rPr>
              <a:t> </a:t>
            </a:r>
            <a:r>
              <a:rPr sz="1300" dirty="0">
                <a:latin typeface="Times New Roman"/>
                <a:cs typeface="Times New Roman"/>
              </a:rPr>
              <a:t>Simplicidade</a:t>
            </a:r>
            <a:r>
              <a:rPr sz="1300" spc="-45" dirty="0">
                <a:latin typeface="Times New Roman"/>
                <a:cs typeface="Times New Roman"/>
              </a:rPr>
              <a:t> </a:t>
            </a:r>
            <a:r>
              <a:rPr sz="1300" spc="-25" dirty="0">
                <a:latin typeface="Times New Roman"/>
                <a:cs typeface="Times New Roman"/>
              </a:rPr>
              <a:t>de </a:t>
            </a:r>
            <a:r>
              <a:rPr sz="1300" dirty="0">
                <a:latin typeface="Times New Roman"/>
                <a:cs typeface="Times New Roman"/>
              </a:rPr>
              <a:t>design</a:t>
            </a:r>
            <a:r>
              <a:rPr sz="1300" spc="-25" dirty="0">
                <a:latin typeface="Times New Roman"/>
                <a:cs typeface="Times New Roman"/>
              </a:rPr>
              <a:t> </a:t>
            </a:r>
            <a:r>
              <a:rPr sz="1300" dirty="0">
                <a:latin typeface="Times New Roman"/>
                <a:cs typeface="Times New Roman"/>
              </a:rPr>
              <a:t>e</a:t>
            </a:r>
            <a:r>
              <a:rPr sz="1300" spc="-20" dirty="0">
                <a:latin typeface="Times New Roman"/>
                <a:cs typeface="Times New Roman"/>
              </a:rPr>
              <a:t> </a:t>
            </a:r>
            <a:r>
              <a:rPr sz="1300" spc="-10" dirty="0">
                <a:latin typeface="Times New Roman"/>
                <a:cs typeface="Times New Roman"/>
              </a:rPr>
              <a:t>construção.</a:t>
            </a:r>
            <a:endParaRPr sz="1300">
              <a:latin typeface="Times New Roman"/>
              <a:cs typeface="Times New Roman"/>
            </a:endParaRPr>
          </a:p>
        </p:txBody>
      </p:sp>
      <p:sp>
        <p:nvSpPr>
          <p:cNvPr id="14" name="object 17">
            <a:extLst>
              <a:ext uri="{FF2B5EF4-FFF2-40B4-BE49-F238E27FC236}">
                <a16:creationId xmlns:a16="http://schemas.microsoft.com/office/drawing/2014/main" id="{14EA51E4-DA68-4C13-99F5-406971D856AC}"/>
              </a:ext>
            </a:extLst>
          </p:cNvPr>
          <p:cNvSpPr txBox="1"/>
          <p:nvPr/>
        </p:nvSpPr>
        <p:spPr>
          <a:xfrm>
            <a:off x="1805660" y="3839654"/>
            <a:ext cx="1170305" cy="40513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2.</a:t>
            </a:r>
            <a:r>
              <a:rPr sz="1300" spc="-15" dirty="0">
                <a:latin typeface="Times New Roman"/>
                <a:cs typeface="Times New Roman"/>
              </a:rPr>
              <a:t> </a:t>
            </a:r>
            <a:r>
              <a:rPr sz="1300" dirty="0">
                <a:latin typeface="Times New Roman"/>
                <a:cs typeface="Times New Roman"/>
              </a:rPr>
              <a:t>Baixo</a:t>
            </a:r>
            <a:r>
              <a:rPr sz="1300" spc="-20" dirty="0">
                <a:latin typeface="Times New Roman"/>
                <a:cs typeface="Times New Roman"/>
              </a:rPr>
              <a:t> </a:t>
            </a:r>
            <a:r>
              <a:rPr sz="1300" dirty="0">
                <a:latin typeface="Times New Roman"/>
                <a:cs typeface="Times New Roman"/>
              </a:rPr>
              <a:t>custo</a:t>
            </a:r>
            <a:r>
              <a:rPr sz="1300" spc="-15" dirty="0">
                <a:latin typeface="Times New Roman"/>
                <a:cs typeface="Times New Roman"/>
              </a:rPr>
              <a:t> </a:t>
            </a:r>
            <a:r>
              <a:rPr sz="1300" spc="-25" dirty="0">
                <a:latin typeface="Times New Roman"/>
                <a:cs typeface="Times New Roman"/>
              </a:rPr>
              <a:t>de </a:t>
            </a:r>
            <a:r>
              <a:rPr sz="1300" spc="-10" dirty="0">
                <a:latin typeface="Times New Roman"/>
                <a:cs typeface="Times New Roman"/>
              </a:rPr>
              <a:t>produção.</a:t>
            </a:r>
            <a:endParaRPr sz="1300">
              <a:latin typeface="Times New Roman"/>
              <a:cs typeface="Times New Roman"/>
            </a:endParaRPr>
          </a:p>
        </p:txBody>
      </p:sp>
      <p:sp>
        <p:nvSpPr>
          <p:cNvPr id="15" name="object 18">
            <a:extLst>
              <a:ext uri="{FF2B5EF4-FFF2-40B4-BE49-F238E27FC236}">
                <a16:creationId xmlns:a16="http://schemas.microsoft.com/office/drawing/2014/main" id="{0DBD991F-2648-4CB5-A1AF-E8ED9FC558DB}"/>
              </a:ext>
            </a:extLst>
          </p:cNvPr>
          <p:cNvSpPr txBox="1"/>
          <p:nvPr/>
        </p:nvSpPr>
        <p:spPr>
          <a:xfrm>
            <a:off x="1805660" y="4928298"/>
            <a:ext cx="1637664" cy="58674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3.</a:t>
            </a:r>
            <a:r>
              <a:rPr sz="1300" spc="-10" dirty="0">
                <a:latin typeface="Times New Roman"/>
                <a:cs typeface="Times New Roman"/>
              </a:rPr>
              <a:t> Capacidade omnidirecional</a:t>
            </a:r>
            <a:r>
              <a:rPr sz="1300" spc="20" dirty="0">
                <a:latin typeface="Times New Roman"/>
                <a:cs typeface="Times New Roman"/>
              </a:rPr>
              <a:t> </a:t>
            </a:r>
            <a:r>
              <a:rPr sz="1300" dirty="0">
                <a:latin typeface="Times New Roman"/>
                <a:cs typeface="Times New Roman"/>
              </a:rPr>
              <a:t>no</a:t>
            </a:r>
            <a:r>
              <a:rPr sz="1300" spc="20" dirty="0">
                <a:latin typeface="Times New Roman"/>
                <a:cs typeface="Times New Roman"/>
              </a:rPr>
              <a:t> </a:t>
            </a:r>
            <a:r>
              <a:rPr sz="1300" spc="-20" dirty="0">
                <a:latin typeface="Times New Roman"/>
                <a:cs typeface="Times New Roman"/>
              </a:rPr>
              <a:t>plano </a:t>
            </a:r>
            <a:r>
              <a:rPr sz="1300" spc="-10" dirty="0">
                <a:latin typeface="Times New Roman"/>
                <a:cs typeface="Times New Roman"/>
              </a:rPr>
              <a:t>horizontal.</a:t>
            </a:r>
            <a:endParaRPr sz="1300">
              <a:latin typeface="Times New Roman"/>
              <a:cs typeface="Times New Roman"/>
            </a:endParaRPr>
          </a:p>
        </p:txBody>
      </p:sp>
      <p:sp>
        <p:nvSpPr>
          <p:cNvPr id="16" name="object 20">
            <a:extLst>
              <a:ext uri="{FF2B5EF4-FFF2-40B4-BE49-F238E27FC236}">
                <a16:creationId xmlns:a16="http://schemas.microsoft.com/office/drawing/2014/main" id="{A49F7431-810A-481C-8F20-CAC5FE963B14}"/>
              </a:ext>
            </a:extLst>
          </p:cNvPr>
          <p:cNvSpPr txBox="1"/>
          <p:nvPr/>
        </p:nvSpPr>
        <p:spPr>
          <a:xfrm>
            <a:off x="3659657" y="2569578"/>
            <a:ext cx="1288415" cy="76835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1.</a:t>
            </a:r>
            <a:r>
              <a:rPr sz="1300" spc="-85" dirty="0">
                <a:latin typeface="Times New Roman"/>
                <a:cs typeface="Times New Roman"/>
              </a:rPr>
              <a:t> </a:t>
            </a:r>
            <a:r>
              <a:rPr sz="1300" dirty="0">
                <a:latin typeface="Times New Roman"/>
                <a:cs typeface="Times New Roman"/>
              </a:rPr>
              <a:t>Alto</a:t>
            </a:r>
            <a:r>
              <a:rPr sz="1300" spc="-20" dirty="0">
                <a:latin typeface="Times New Roman"/>
                <a:cs typeface="Times New Roman"/>
              </a:rPr>
              <a:t> </a:t>
            </a:r>
            <a:r>
              <a:rPr sz="1300" spc="-10" dirty="0">
                <a:latin typeface="Times New Roman"/>
                <a:cs typeface="Times New Roman"/>
              </a:rPr>
              <a:t>ganho </a:t>
            </a:r>
            <a:r>
              <a:rPr sz="1300" dirty="0">
                <a:latin typeface="Times New Roman"/>
                <a:cs typeface="Times New Roman"/>
              </a:rPr>
              <a:t>direcional,</a:t>
            </a:r>
            <a:r>
              <a:rPr sz="1300" spc="-45" dirty="0">
                <a:latin typeface="Times New Roman"/>
                <a:cs typeface="Times New Roman"/>
              </a:rPr>
              <a:t> </a:t>
            </a:r>
            <a:r>
              <a:rPr sz="1300" dirty="0">
                <a:latin typeface="Times New Roman"/>
                <a:cs typeface="Times New Roman"/>
              </a:rPr>
              <a:t>fácil</a:t>
            </a:r>
            <a:r>
              <a:rPr sz="1300" spc="-40" dirty="0">
                <a:latin typeface="Times New Roman"/>
                <a:cs typeface="Times New Roman"/>
              </a:rPr>
              <a:t> </a:t>
            </a:r>
            <a:r>
              <a:rPr sz="1300" spc="-25" dirty="0">
                <a:latin typeface="Times New Roman"/>
                <a:cs typeface="Times New Roman"/>
              </a:rPr>
              <a:t>de </a:t>
            </a:r>
            <a:r>
              <a:rPr sz="1300" dirty="0">
                <a:latin typeface="Times New Roman"/>
                <a:cs typeface="Times New Roman"/>
              </a:rPr>
              <a:t>construir</a:t>
            </a:r>
            <a:r>
              <a:rPr sz="1300" spc="-25" dirty="0">
                <a:latin typeface="Times New Roman"/>
                <a:cs typeface="Times New Roman"/>
              </a:rPr>
              <a:t> </a:t>
            </a:r>
            <a:r>
              <a:rPr sz="1300" dirty="0">
                <a:latin typeface="Times New Roman"/>
                <a:cs typeface="Times New Roman"/>
              </a:rPr>
              <a:t>e</a:t>
            </a:r>
            <a:r>
              <a:rPr sz="1300" spc="-25" dirty="0">
                <a:latin typeface="Times New Roman"/>
                <a:cs typeface="Times New Roman"/>
              </a:rPr>
              <a:t> </a:t>
            </a:r>
            <a:r>
              <a:rPr sz="1300" spc="-10" dirty="0">
                <a:latin typeface="Times New Roman"/>
                <a:cs typeface="Times New Roman"/>
              </a:rPr>
              <a:t>instalar, </a:t>
            </a:r>
            <a:r>
              <a:rPr sz="1300" dirty="0">
                <a:latin typeface="Times New Roman"/>
                <a:cs typeface="Times New Roman"/>
              </a:rPr>
              <a:t>baixo</a:t>
            </a:r>
            <a:r>
              <a:rPr sz="1300" spc="-25" dirty="0">
                <a:latin typeface="Times New Roman"/>
                <a:cs typeface="Times New Roman"/>
              </a:rPr>
              <a:t> </a:t>
            </a:r>
            <a:r>
              <a:rPr sz="1300" spc="-10" dirty="0">
                <a:latin typeface="Times New Roman"/>
                <a:cs typeface="Times New Roman"/>
              </a:rPr>
              <a:t>custo.</a:t>
            </a:r>
            <a:endParaRPr sz="1300">
              <a:latin typeface="Times New Roman"/>
              <a:cs typeface="Times New Roman"/>
            </a:endParaRPr>
          </a:p>
        </p:txBody>
      </p:sp>
      <p:sp>
        <p:nvSpPr>
          <p:cNvPr id="17" name="object 21">
            <a:extLst>
              <a:ext uri="{FF2B5EF4-FFF2-40B4-BE49-F238E27FC236}">
                <a16:creationId xmlns:a16="http://schemas.microsoft.com/office/drawing/2014/main" id="{7875E98A-6C91-4A68-9FC1-6A4E7F021FF8}"/>
              </a:ext>
            </a:extLst>
          </p:cNvPr>
          <p:cNvSpPr txBox="1"/>
          <p:nvPr/>
        </p:nvSpPr>
        <p:spPr>
          <a:xfrm>
            <a:off x="3659657" y="3839654"/>
            <a:ext cx="1252855" cy="76835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2.</a:t>
            </a:r>
            <a:r>
              <a:rPr sz="1300" spc="-10" dirty="0">
                <a:latin typeface="Times New Roman"/>
                <a:cs typeface="Times New Roman"/>
              </a:rPr>
              <a:t> </a:t>
            </a:r>
            <a:r>
              <a:rPr sz="1300" dirty="0">
                <a:latin typeface="Times New Roman"/>
                <a:cs typeface="Times New Roman"/>
              </a:rPr>
              <a:t>Boa</a:t>
            </a:r>
            <a:r>
              <a:rPr sz="1300" spc="-10" dirty="0">
                <a:latin typeface="Times New Roman"/>
                <a:cs typeface="Times New Roman"/>
              </a:rPr>
              <a:t> </a:t>
            </a:r>
            <a:r>
              <a:rPr sz="1300" dirty="0">
                <a:latin typeface="Times New Roman"/>
                <a:cs typeface="Times New Roman"/>
              </a:rPr>
              <a:t>rejeição</a:t>
            </a:r>
            <a:r>
              <a:rPr sz="1300" spc="-10" dirty="0">
                <a:latin typeface="Times New Roman"/>
                <a:cs typeface="Times New Roman"/>
              </a:rPr>
              <a:t> </a:t>
            </a:r>
            <a:r>
              <a:rPr sz="1300" spc="-25" dirty="0">
                <a:latin typeface="Times New Roman"/>
                <a:cs typeface="Times New Roman"/>
              </a:rPr>
              <a:t>de </a:t>
            </a:r>
            <a:r>
              <a:rPr sz="1300" dirty="0">
                <a:latin typeface="Times New Roman"/>
                <a:cs typeface="Times New Roman"/>
              </a:rPr>
              <a:t>sinais</a:t>
            </a:r>
            <a:r>
              <a:rPr sz="1300" spc="-30" dirty="0">
                <a:latin typeface="Times New Roman"/>
                <a:cs typeface="Times New Roman"/>
              </a:rPr>
              <a:t> </a:t>
            </a:r>
            <a:r>
              <a:rPr sz="1300" spc="-10" dirty="0">
                <a:latin typeface="Times New Roman"/>
                <a:cs typeface="Times New Roman"/>
              </a:rPr>
              <a:t>indesejados, </a:t>
            </a:r>
            <a:r>
              <a:rPr sz="1300" dirty="0">
                <a:latin typeface="Times New Roman"/>
                <a:cs typeface="Times New Roman"/>
              </a:rPr>
              <a:t>versatilidade</a:t>
            </a:r>
            <a:r>
              <a:rPr sz="1300" spc="-65" dirty="0">
                <a:latin typeface="Times New Roman"/>
                <a:cs typeface="Times New Roman"/>
              </a:rPr>
              <a:t> </a:t>
            </a:r>
            <a:r>
              <a:rPr sz="1300" spc="-25" dirty="0">
                <a:latin typeface="Times New Roman"/>
                <a:cs typeface="Times New Roman"/>
              </a:rPr>
              <a:t>em </a:t>
            </a:r>
            <a:r>
              <a:rPr sz="1300" dirty="0">
                <a:latin typeface="Times New Roman"/>
                <a:cs typeface="Times New Roman"/>
              </a:rPr>
              <a:t>várias</a:t>
            </a:r>
            <a:r>
              <a:rPr sz="1300" spc="-40" dirty="0">
                <a:latin typeface="Times New Roman"/>
                <a:cs typeface="Times New Roman"/>
              </a:rPr>
              <a:t> </a:t>
            </a:r>
            <a:r>
              <a:rPr sz="1300" spc="-10" dirty="0">
                <a:latin typeface="Times New Roman"/>
                <a:cs typeface="Times New Roman"/>
              </a:rPr>
              <a:t>aplicações.</a:t>
            </a:r>
            <a:endParaRPr sz="1300">
              <a:latin typeface="Times New Roman"/>
              <a:cs typeface="Times New Roman"/>
            </a:endParaRPr>
          </a:p>
        </p:txBody>
      </p:sp>
      <p:sp>
        <p:nvSpPr>
          <p:cNvPr id="18" name="object 22">
            <a:extLst>
              <a:ext uri="{FF2B5EF4-FFF2-40B4-BE49-F238E27FC236}">
                <a16:creationId xmlns:a16="http://schemas.microsoft.com/office/drawing/2014/main" id="{849C25BF-D9B7-414D-A23A-A0773FC68274}"/>
              </a:ext>
            </a:extLst>
          </p:cNvPr>
          <p:cNvSpPr txBox="1"/>
          <p:nvPr/>
        </p:nvSpPr>
        <p:spPr>
          <a:xfrm>
            <a:off x="3659657" y="5109743"/>
            <a:ext cx="1188720" cy="58674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3.</a:t>
            </a:r>
            <a:r>
              <a:rPr sz="1300" spc="-35" dirty="0">
                <a:latin typeface="Times New Roman"/>
                <a:cs typeface="Times New Roman"/>
              </a:rPr>
              <a:t> </a:t>
            </a:r>
            <a:r>
              <a:rPr sz="1300" spc="-10" dirty="0">
                <a:latin typeface="Times New Roman"/>
                <a:cs typeface="Times New Roman"/>
              </a:rPr>
              <a:t>Tamanho </a:t>
            </a:r>
            <a:r>
              <a:rPr sz="1300" dirty="0">
                <a:latin typeface="Times New Roman"/>
                <a:cs typeface="Times New Roman"/>
              </a:rPr>
              <a:t>compacto</a:t>
            </a:r>
            <a:r>
              <a:rPr sz="1300" spc="-20" dirty="0">
                <a:latin typeface="Times New Roman"/>
                <a:cs typeface="Times New Roman"/>
              </a:rPr>
              <a:t> </a:t>
            </a:r>
            <a:r>
              <a:rPr sz="1300" dirty="0">
                <a:latin typeface="Times New Roman"/>
                <a:cs typeface="Times New Roman"/>
              </a:rPr>
              <a:t>e</a:t>
            </a:r>
            <a:r>
              <a:rPr sz="1300" spc="-20" dirty="0">
                <a:latin typeface="Times New Roman"/>
                <a:cs typeface="Times New Roman"/>
              </a:rPr>
              <a:t> baixo </a:t>
            </a:r>
            <a:r>
              <a:rPr sz="1300" spc="-10" dirty="0">
                <a:latin typeface="Times New Roman"/>
                <a:cs typeface="Times New Roman"/>
              </a:rPr>
              <a:t>perfil.</a:t>
            </a:r>
            <a:endParaRPr sz="1300">
              <a:latin typeface="Times New Roman"/>
              <a:cs typeface="Times New Roman"/>
            </a:endParaRPr>
          </a:p>
        </p:txBody>
      </p:sp>
      <p:sp>
        <p:nvSpPr>
          <p:cNvPr id="19" name="object 24">
            <a:extLst>
              <a:ext uri="{FF2B5EF4-FFF2-40B4-BE49-F238E27FC236}">
                <a16:creationId xmlns:a16="http://schemas.microsoft.com/office/drawing/2014/main" id="{9C386D53-D50F-4578-B775-2904FDE4D2C8}"/>
              </a:ext>
            </a:extLst>
          </p:cNvPr>
          <p:cNvSpPr txBox="1"/>
          <p:nvPr/>
        </p:nvSpPr>
        <p:spPr>
          <a:xfrm>
            <a:off x="5261660" y="2025256"/>
            <a:ext cx="1917064" cy="94996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1.</a:t>
            </a:r>
            <a:r>
              <a:rPr sz="1300" spc="-85" dirty="0">
                <a:latin typeface="Times New Roman"/>
                <a:cs typeface="Times New Roman"/>
              </a:rPr>
              <a:t> </a:t>
            </a:r>
            <a:r>
              <a:rPr sz="1300" dirty="0">
                <a:latin typeface="Times New Roman"/>
                <a:cs typeface="Times New Roman"/>
              </a:rPr>
              <a:t>Alto</a:t>
            </a:r>
            <a:r>
              <a:rPr sz="1300" spc="-20" dirty="0">
                <a:latin typeface="Times New Roman"/>
                <a:cs typeface="Times New Roman"/>
              </a:rPr>
              <a:t> </a:t>
            </a:r>
            <a:r>
              <a:rPr sz="1300" dirty="0">
                <a:latin typeface="Times New Roman"/>
                <a:cs typeface="Times New Roman"/>
              </a:rPr>
              <a:t>Ganho</a:t>
            </a:r>
            <a:r>
              <a:rPr sz="1300" spc="-20" dirty="0">
                <a:latin typeface="Times New Roman"/>
                <a:cs typeface="Times New Roman"/>
              </a:rPr>
              <a:t> </a:t>
            </a:r>
            <a:r>
              <a:rPr sz="1300" spc="-10" dirty="0">
                <a:latin typeface="Times New Roman"/>
                <a:cs typeface="Times New Roman"/>
              </a:rPr>
              <a:t>Direcional, </a:t>
            </a:r>
            <a:r>
              <a:rPr sz="1300" dirty="0">
                <a:latin typeface="Times New Roman"/>
                <a:cs typeface="Times New Roman"/>
              </a:rPr>
              <a:t>isso</a:t>
            </a:r>
            <a:r>
              <a:rPr sz="1300" spc="-20" dirty="0">
                <a:latin typeface="Times New Roman"/>
                <a:cs typeface="Times New Roman"/>
              </a:rPr>
              <a:t> </a:t>
            </a:r>
            <a:r>
              <a:rPr sz="1300" dirty="0">
                <a:latin typeface="Times New Roman"/>
                <a:cs typeface="Times New Roman"/>
              </a:rPr>
              <a:t>quer</a:t>
            </a:r>
            <a:r>
              <a:rPr sz="1300" spc="-20" dirty="0">
                <a:latin typeface="Times New Roman"/>
                <a:cs typeface="Times New Roman"/>
              </a:rPr>
              <a:t> </a:t>
            </a:r>
            <a:r>
              <a:rPr sz="1300" dirty="0">
                <a:latin typeface="Times New Roman"/>
                <a:cs typeface="Times New Roman"/>
              </a:rPr>
              <a:t>dizer</a:t>
            </a:r>
            <a:r>
              <a:rPr sz="1300" spc="-20" dirty="0">
                <a:latin typeface="Times New Roman"/>
                <a:cs typeface="Times New Roman"/>
              </a:rPr>
              <a:t> </a:t>
            </a:r>
            <a:r>
              <a:rPr sz="1300" dirty="0">
                <a:latin typeface="Times New Roman"/>
                <a:cs typeface="Times New Roman"/>
              </a:rPr>
              <a:t>que</a:t>
            </a:r>
            <a:r>
              <a:rPr sz="1300" spc="-20" dirty="0">
                <a:latin typeface="Times New Roman"/>
                <a:cs typeface="Times New Roman"/>
              </a:rPr>
              <a:t> </a:t>
            </a:r>
            <a:r>
              <a:rPr sz="1300" spc="-50" dirty="0">
                <a:latin typeface="Times New Roman"/>
                <a:cs typeface="Times New Roman"/>
              </a:rPr>
              <a:t>é </a:t>
            </a:r>
            <a:r>
              <a:rPr sz="1300" dirty="0">
                <a:latin typeface="Times New Roman"/>
                <a:cs typeface="Times New Roman"/>
              </a:rPr>
              <a:t>excelente</a:t>
            </a:r>
            <a:r>
              <a:rPr sz="1300" spc="-20" dirty="0">
                <a:latin typeface="Times New Roman"/>
                <a:cs typeface="Times New Roman"/>
              </a:rPr>
              <a:t> </a:t>
            </a:r>
            <a:r>
              <a:rPr sz="1300" dirty="0">
                <a:latin typeface="Times New Roman"/>
                <a:cs typeface="Times New Roman"/>
              </a:rPr>
              <a:t>para</a:t>
            </a:r>
            <a:r>
              <a:rPr sz="1300" spc="-25" dirty="0">
                <a:latin typeface="Times New Roman"/>
                <a:cs typeface="Times New Roman"/>
              </a:rPr>
              <a:t> </a:t>
            </a:r>
            <a:r>
              <a:rPr sz="1300" dirty="0">
                <a:latin typeface="Times New Roman"/>
                <a:cs typeface="Times New Roman"/>
              </a:rPr>
              <a:t>receber</a:t>
            </a:r>
            <a:r>
              <a:rPr sz="1300" spc="-20" dirty="0">
                <a:latin typeface="Times New Roman"/>
                <a:cs typeface="Times New Roman"/>
              </a:rPr>
              <a:t> </a:t>
            </a:r>
            <a:r>
              <a:rPr sz="1300" spc="-10" dirty="0">
                <a:latin typeface="Times New Roman"/>
                <a:cs typeface="Times New Roman"/>
              </a:rPr>
              <a:t>sinais </a:t>
            </a:r>
            <a:r>
              <a:rPr sz="1300" dirty="0">
                <a:latin typeface="Times New Roman"/>
                <a:cs typeface="Times New Roman"/>
              </a:rPr>
              <a:t>fracos</a:t>
            </a:r>
            <a:r>
              <a:rPr sz="1300" spc="-20" dirty="0">
                <a:latin typeface="Times New Roman"/>
                <a:cs typeface="Times New Roman"/>
              </a:rPr>
              <a:t> </a:t>
            </a:r>
            <a:r>
              <a:rPr sz="1300" dirty="0">
                <a:latin typeface="Times New Roman"/>
                <a:cs typeface="Times New Roman"/>
              </a:rPr>
              <a:t>de</a:t>
            </a:r>
            <a:r>
              <a:rPr sz="1300" spc="-20" dirty="0">
                <a:latin typeface="Times New Roman"/>
                <a:cs typeface="Times New Roman"/>
              </a:rPr>
              <a:t> </a:t>
            </a:r>
            <a:r>
              <a:rPr sz="1300" dirty="0">
                <a:latin typeface="Times New Roman"/>
                <a:cs typeface="Times New Roman"/>
              </a:rPr>
              <a:t>satélites</a:t>
            </a:r>
            <a:r>
              <a:rPr sz="1300" spc="-20" dirty="0">
                <a:latin typeface="Times New Roman"/>
                <a:cs typeface="Times New Roman"/>
              </a:rPr>
              <a:t> </a:t>
            </a:r>
            <a:r>
              <a:rPr sz="1300" dirty="0">
                <a:latin typeface="Times New Roman"/>
                <a:cs typeface="Times New Roman"/>
              </a:rPr>
              <a:t>ou</a:t>
            </a:r>
            <a:r>
              <a:rPr sz="1300" spc="-15" dirty="0">
                <a:latin typeface="Times New Roman"/>
                <a:cs typeface="Times New Roman"/>
              </a:rPr>
              <a:t> </a:t>
            </a:r>
            <a:r>
              <a:rPr sz="1300" spc="-25" dirty="0">
                <a:latin typeface="Times New Roman"/>
                <a:cs typeface="Times New Roman"/>
              </a:rPr>
              <a:t>de </a:t>
            </a:r>
            <a:r>
              <a:rPr sz="1300" dirty="0">
                <a:latin typeface="Times New Roman"/>
                <a:cs typeface="Times New Roman"/>
              </a:rPr>
              <a:t>outras</a:t>
            </a:r>
            <a:r>
              <a:rPr sz="1300" spc="-35" dirty="0">
                <a:latin typeface="Times New Roman"/>
                <a:cs typeface="Times New Roman"/>
              </a:rPr>
              <a:t> </a:t>
            </a:r>
            <a:r>
              <a:rPr sz="1300" dirty="0">
                <a:latin typeface="Times New Roman"/>
                <a:cs typeface="Times New Roman"/>
              </a:rPr>
              <a:t>fontes</a:t>
            </a:r>
            <a:r>
              <a:rPr sz="1300" spc="-30" dirty="0">
                <a:latin typeface="Times New Roman"/>
                <a:cs typeface="Times New Roman"/>
              </a:rPr>
              <a:t> </a:t>
            </a:r>
            <a:r>
              <a:rPr sz="1300" spc="-10" dirty="0">
                <a:latin typeface="Times New Roman"/>
                <a:cs typeface="Times New Roman"/>
              </a:rPr>
              <a:t>distantes.</a:t>
            </a:r>
            <a:endParaRPr sz="1300">
              <a:latin typeface="Times New Roman"/>
              <a:cs typeface="Times New Roman"/>
            </a:endParaRPr>
          </a:p>
        </p:txBody>
      </p:sp>
      <p:sp>
        <p:nvSpPr>
          <p:cNvPr id="20" name="object 25">
            <a:extLst>
              <a:ext uri="{FF2B5EF4-FFF2-40B4-BE49-F238E27FC236}">
                <a16:creationId xmlns:a16="http://schemas.microsoft.com/office/drawing/2014/main" id="{E1869343-ED5A-4E34-A100-B35BB32941C3}"/>
              </a:ext>
            </a:extLst>
          </p:cNvPr>
          <p:cNvSpPr txBox="1"/>
          <p:nvPr/>
        </p:nvSpPr>
        <p:spPr>
          <a:xfrm>
            <a:off x="5261660" y="3113900"/>
            <a:ext cx="1835150" cy="94996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2.</a:t>
            </a:r>
            <a:r>
              <a:rPr sz="1300" spc="-35" dirty="0">
                <a:latin typeface="Times New Roman"/>
                <a:cs typeface="Times New Roman"/>
              </a:rPr>
              <a:t> </a:t>
            </a:r>
            <a:r>
              <a:rPr sz="1300" dirty="0">
                <a:latin typeface="Times New Roman"/>
                <a:cs typeface="Times New Roman"/>
              </a:rPr>
              <a:t>Imunidade</a:t>
            </a:r>
            <a:r>
              <a:rPr sz="1300" spc="-35" dirty="0">
                <a:latin typeface="Times New Roman"/>
                <a:cs typeface="Times New Roman"/>
              </a:rPr>
              <a:t> </a:t>
            </a:r>
            <a:r>
              <a:rPr sz="1300" spc="-50" dirty="0">
                <a:latin typeface="Times New Roman"/>
                <a:cs typeface="Times New Roman"/>
              </a:rPr>
              <a:t>a </a:t>
            </a:r>
            <a:r>
              <a:rPr sz="1300" dirty="0">
                <a:latin typeface="Times New Roman"/>
                <a:cs typeface="Times New Roman"/>
              </a:rPr>
              <a:t>Interferências,</a:t>
            </a:r>
            <a:r>
              <a:rPr sz="1300" spc="-25" dirty="0">
                <a:latin typeface="Times New Roman"/>
                <a:cs typeface="Times New Roman"/>
              </a:rPr>
              <a:t> </a:t>
            </a:r>
            <a:r>
              <a:rPr sz="1300" dirty="0">
                <a:latin typeface="Times New Roman"/>
                <a:cs typeface="Times New Roman"/>
              </a:rPr>
              <a:t>ou</a:t>
            </a:r>
            <a:r>
              <a:rPr sz="1300" spc="-20" dirty="0">
                <a:latin typeface="Times New Roman"/>
                <a:cs typeface="Times New Roman"/>
              </a:rPr>
              <a:t> </a:t>
            </a:r>
            <a:r>
              <a:rPr sz="1300" dirty="0">
                <a:latin typeface="Times New Roman"/>
                <a:cs typeface="Times New Roman"/>
              </a:rPr>
              <a:t>seja,</a:t>
            </a:r>
            <a:r>
              <a:rPr sz="1300" spc="290" dirty="0">
                <a:latin typeface="Times New Roman"/>
                <a:cs typeface="Times New Roman"/>
              </a:rPr>
              <a:t> </a:t>
            </a:r>
            <a:r>
              <a:rPr sz="1300" spc="-25" dirty="0">
                <a:latin typeface="Times New Roman"/>
                <a:cs typeface="Times New Roman"/>
              </a:rPr>
              <a:t>ao </a:t>
            </a:r>
            <a:r>
              <a:rPr sz="1300" dirty="0">
                <a:latin typeface="Times New Roman"/>
                <a:cs typeface="Times New Roman"/>
              </a:rPr>
              <a:t>seu</a:t>
            </a:r>
            <a:r>
              <a:rPr sz="1300" spc="-20" dirty="0">
                <a:latin typeface="Times New Roman"/>
                <a:cs typeface="Times New Roman"/>
              </a:rPr>
              <a:t> </a:t>
            </a:r>
            <a:r>
              <a:rPr sz="1300" dirty="0">
                <a:latin typeface="Times New Roman"/>
                <a:cs typeface="Times New Roman"/>
              </a:rPr>
              <a:t>alto</a:t>
            </a:r>
            <a:r>
              <a:rPr sz="1300" spc="-15" dirty="0">
                <a:latin typeface="Times New Roman"/>
                <a:cs typeface="Times New Roman"/>
              </a:rPr>
              <a:t> </a:t>
            </a:r>
            <a:r>
              <a:rPr sz="1300" dirty="0">
                <a:latin typeface="Times New Roman"/>
                <a:cs typeface="Times New Roman"/>
              </a:rPr>
              <a:t>ganho</a:t>
            </a:r>
            <a:r>
              <a:rPr sz="1300" spc="-15" dirty="0">
                <a:latin typeface="Times New Roman"/>
                <a:cs typeface="Times New Roman"/>
              </a:rPr>
              <a:t> </a:t>
            </a:r>
            <a:r>
              <a:rPr sz="1300" dirty="0">
                <a:latin typeface="Times New Roman"/>
                <a:cs typeface="Times New Roman"/>
              </a:rPr>
              <a:t>direcional,</a:t>
            </a:r>
            <a:r>
              <a:rPr sz="1300" spc="-15" dirty="0">
                <a:latin typeface="Times New Roman"/>
                <a:cs typeface="Times New Roman"/>
              </a:rPr>
              <a:t> </a:t>
            </a:r>
            <a:r>
              <a:rPr sz="1300" spc="-50" dirty="0">
                <a:latin typeface="Times New Roman"/>
                <a:cs typeface="Times New Roman"/>
              </a:rPr>
              <a:t>é </a:t>
            </a:r>
            <a:r>
              <a:rPr sz="1300" dirty="0">
                <a:latin typeface="Times New Roman"/>
                <a:cs typeface="Times New Roman"/>
              </a:rPr>
              <a:t>menos</a:t>
            </a:r>
            <a:r>
              <a:rPr sz="1300" spc="-25" dirty="0">
                <a:latin typeface="Times New Roman"/>
                <a:cs typeface="Times New Roman"/>
              </a:rPr>
              <a:t> </a:t>
            </a:r>
            <a:r>
              <a:rPr sz="1300" dirty="0">
                <a:latin typeface="Times New Roman"/>
                <a:cs typeface="Times New Roman"/>
              </a:rPr>
              <a:t>suscetível</a:t>
            </a:r>
            <a:r>
              <a:rPr sz="1300" spc="-20" dirty="0">
                <a:latin typeface="Times New Roman"/>
                <a:cs typeface="Times New Roman"/>
              </a:rPr>
              <a:t> </a:t>
            </a:r>
            <a:r>
              <a:rPr sz="1300" spc="-50" dirty="0">
                <a:latin typeface="Times New Roman"/>
                <a:cs typeface="Times New Roman"/>
              </a:rPr>
              <a:t>a </a:t>
            </a:r>
            <a:r>
              <a:rPr sz="1300" dirty="0">
                <a:latin typeface="Times New Roman"/>
                <a:cs typeface="Times New Roman"/>
              </a:rPr>
              <a:t>interferências</a:t>
            </a:r>
            <a:r>
              <a:rPr sz="1300" spc="-80" dirty="0">
                <a:latin typeface="Times New Roman"/>
                <a:cs typeface="Times New Roman"/>
              </a:rPr>
              <a:t> </a:t>
            </a:r>
            <a:r>
              <a:rPr sz="1300" spc="-10" dirty="0">
                <a:latin typeface="Times New Roman"/>
                <a:cs typeface="Times New Roman"/>
              </a:rPr>
              <a:t>externas.</a:t>
            </a:r>
            <a:endParaRPr sz="1300">
              <a:latin typeface="Times New Roman"/>
              <a:cs typeface="Times New Roman"/>
            </a:endParaRPr>
          </a:p>
        </p:txBody>
      </p:sp>
      <p:sp>
        <p:nvSpPr>
          <p:cNvPr id="21" name="object 26">
            <a:extLst>
              <a:ext uri="{FF2B5EF4-FFF2-40B4-BE49-F238E27FC236}">
                <a16:creationId xmlns:a16="http://schemas.microsoft.com/office/drawing/2014/main" id="{CE41E5C5-5355-49B0-8C13-9631C96576D8}"/>
              </a:ext>
            </a:extLst>
          </p:cNvPr>
          <p:cNvSpPr txBox="1"/>
          <p:nvPr/>
        </p:nvSpPr>
        <p:spPr>
          <a:xfrm>
            <a:off x="5261660" y="4202544"/>
            <a:ext cx="1943735" cy="94996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3.</a:t>
            </a:r>
            <a:r>
              <a:rPr sz="1300" spc="-25" dirty="0">
                <a:latin typeface="Times New Roman"/>
                <a:cs typeface="Times New Roman"/>
              </a:rPr>
              <a:t> </a:t>
            </a:r>
            <a:r>
              <a:rPr sz="1300" dirty="0">
                <a:latin typeface="Times New Roman"/>
                <a:cs typeface="Times New Roman"/>
              </a:rPr>
              <a:t>Comunicações</a:t>
            </a:r>
            <a:r>
              <a:rPr sz="1300" spc="-30" dirty="0">
                <a:latin typeface="Times New Roman"/>
                <a:cs typeface="Times New Roman"/>
              </a:rPr>
              <a:t> </a:t>
            </a:r>
            <a:r>
              <a:rPr sz="1300" dirty="0">
                <a:latin typeface="Times New Roman"/>
                <a:cs typeface="Times New Roman"/>
              </a:rPr>
              <a:t>de</a:t>
            </a:r>
            <a:r>
              <a:rPr sz="1300" spc="-25" dirty="0">
                <a:latin typeface="Times New Roman"/>
                <a:cs typeface="Times New Roman"/>
              </a:rPr>
              <a:t> </a:t>
            </a:r>
            <a:r>
              <a:rPr sz="1300" spc="-10" dirty="0">
                <a:latin typeface="Times New Roman"/>
                <a:cs typeface="Times New Roman"/>
              </a:rPr>
              <a:t>Longa </a:t>
            </a:r>
            <a:r>
              <a:rPr sz="1300" dirty="0">
                <a:latin typeface="Times New Roman"/>
                <a:cs typeface="Times New Roman"/>
              </a:rPr>
              <a:t>Distância:</a:t>
            </a:r>
            <a:r>
              <a:rPr sz="1300" spc="-35" dirty="0">
                <a:latin typeface="Times New Roman"/>
                <a:cs typeface="Times New Roman"/>
              </a:rPr>
              <a:t> </a:t>
            </a:r>
            <a:r>
              <a:rPr sz="1300" dirty="0">
                <a:latin typeface="Times New Roman"/>
                <a:cs typeface="Times New Roman"/>
              </a:rPr>
              <a:t>Ideal</a:t>
            </a:r>
            <a:r>
              <a:rPr sz="1300" spc="-35" dirty="0">
                <a:latin typeface="Times New Roman"/>
                <a:cs typeface="Times New Roman"/>
              </a:rPr>
              <a:t> </a:t>
            </a:r>
            <a:r>
              <a:rPr sz="1300" spc="-20" dirty="0">
                <a:latin typeface="Times New Roman"/>
                <a:cs typeface="Times New Roman"/>
              </a:rPr>
              <a:t>para </a:t>
            </a:r>
            <a:r>
              <a:rPr sz="1300" dirty="0">
                <a:latin typeface="Times New Roman"/>
                <a:cs typeface="Times New Roman"/>
              </a:rPr>
              <a:t>comunicações</a:t>
            </a:r>
            <a:r>
              <a:rPr sz="1300" spc="-30" dirty="0">
                <a:latin typeface="Times New Roman"/>
                <a:cs typeface="Times New Roman"/>
              </a:rPr>
              <a:t> </a:t>
            </a:r>
            <a:r>
              <a:rPr sz="1300" dirty="0">
                <a:latin typeface="Times New Roman"/>
                <a:cs typeface="Times New Roman"/>
              </a:rPr>
              <a:t>de</a:t>
            </a:r>
            <a:r>
              <a:rPr sz="1300" spc="-30" dirty="0">
                <a:latin typeface="Times New Roman"/>
                <a:cs typeface="Times New Roman"/>
              </a:rPr>
              <a:t> </a:t>
            </a:r>
            <a:r>
              <a:rPr sz="1300" spc="-20" dirty="0">
                <a:latin typeface="Times New Roman"/>
                <a:cs typeface="Times New Roman"/>
              </a:rPr>
              <a:t>longa </a:t>
            </a:r>
            <a:r>
              <a:rPr sz="1300" dirty="0">
                <a:latin typeface="Times New Roman"/>
                <a:cs typeface="Times New Roman"/>
              </a:rPr>
              <a:t>distância,</a:t>
            </a:r>
            <a:r>
              <a:rPr sz="1300" spc="-35" dirty="0">
                <a:latin typeface="Times New Roman"/>
                <a:cs typeface="Times New Roman"/>
              </a:rPr>
              <a:t> </a:t>
            </a:r>
            <a:r>
              <a:rPr sz="1300" dirty="0">
                <a:latin typeface="Times New Roman"/>
                <a:cs typeface="Times New Roman"/>
              </a:rPr>
              <a:t>como</a:t>
            </a:r>
            <a:r>
              <a:rPr sz="1300" spc="-35" dirty="0">
                <a:latin typeface="Times New Roman"/>
                <a:cs typeface="Times New Roman"/>
              </a:rPr>
              <a:t> </a:t>
            </a:r>
            <a:r>
              <a:rPr sz="1300" spc="-10" dirty="0">
                <a:latin typeface="Times New Roman"/>
                <a:cs typeface="Times New Roman"/>
              </a:rPr>
              <a:t>transmissões </a:t>
            </a:r>
            <a:r>
              <a:rPr sz="1300" dirty="0">
                <a:latin typeface="Times New Roman"/>
                <a:cs typeface="Times New Roman"/>
              </a:rPr>
              <a:t>de</a:t>
            </a:r>
            <a:r>
              <a:rPr sz="1300" spc="-20" dirty="0">
                <a:latin typeface="Times New Roman"/>
                <a:cs typeface="Times New Roman"/>
              </a:rPr>
              <a:t> </a:t>
            </a:r>
            <a:r>
              <a:rPr sz="1300" dirty="0">
                <a:latin typeface="Times New Roman"/>
                <a:cs typeface="Times New Roman"/>
              </a:rPr>
              <a:t>televisão</a:t>
            </a:r>
            <a:r>
              <a:rPr sz="1300" spc="-20" dirty="0">
                <a:latin typeface="Times New Roman"/>
                <a:cs typeface="Times New Roman"/>
              </a:rPr>
              <a:t> </a:t>
            </a:r>
            <a:r>
              <a:rPr sz="1300" dirty="0">
                <a:latin typeface="Times New Roman"/>
                <a:cs typeface="Times New Roman"/>
              </a:rPr>
              <a:t>via</a:t>
            </a:r>
            <a:r>
              <a:rPr sz="1300" spc="-20" dirty="0">
                <a:latin typeface="Times New Roman"/>
                <a:cs typeface="Times New Roman"/>
              </a:rPr>
              <a:t> </a:t>
            </a:r>
            <a:r>
              <a:rPr sz="1300" spc="-10" dirty="0">
                <a:latin typeface="Times New Roman"/>
                <a:cs typeface="Times New Roman"/>
              </a:rPr>
              <a:t>satélite.</a:t>
            </a:r>
            <a:endParaRPr sz="1300">
              <a:latin typeface="Times New Roman"/>
              <a:cs typeface="Times New Roman"/>
            </a:endParaRPr>
          </a:p>
        </p:txBody>
      </p:sp>
      <p:sp>
        <p:nvSpPr>
          <p:cNvPr id="22" name="object 27">
            <a:extLst>
              <a:ext uri="{FF2B5EF4-FFF2-40B4-BE49-F238E27FC236}">
                <a16:creationId xmlns:a16="http://schemas.microsoft.com/office/drawing/2014/main" id="{F96E88E4-157E-48B2-A691-E947D39A61A2}"/>
              </a:ext>
            </a:extLst>
          </p:cNvPr>
          <p:cNvSpPr txBox="1"/>
          <p:nvPr/>
        </p:nvSpPr>
        <p:spPr>
          <a:xfrm>
            <a:off x="5261660" y="5291175"/>
            <a:ext cx="1902460" cy="76835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4.</a:t>
            </a:r>
            <a:r>
              <a:rPr sz="1300" spc="-20" dirty="0">
                <a:latin typeface="Times New Roman"/>
                <a:cs typeface="Times New Roman"/>
              </a:rPr>
              <a:t> </a:t>
            </a:r>
            <a:r>
              <a:rPr sz="1300" dirty="0">
                <a:latin typeface="Times New Roman"/>
                <a:cs typeface="Times New Roman"/>
              </a:rPr>
              <a:t>Recepção</a:t>
            </a:r>
            <a:r>
              <a:rPr sz="1300" spc="-15" dirty="0">
                <a:latin typeface="Times New Roman"/>
                <a:cs typeface="Times New Roman"/>
              </a:rPr>
              <a:t> </a:t>
            </a:r>
            <a:r>
              <a:rPr sz="1300" dirty="0">
                <a:latin typeface="Times New Roman"/>
                <a:cs typeface="Times New Roman"/>
              </a:rPr>
              <a:t>de</a:t>
            </a:r>
            <a:r>
              <a:rPr sz="1300" spc="-15" dirty="0">
                <a:latin typeface="Times New Roman"/>
                <a:cs typeface="Times New Roman"/>
              </a:rPr>
              <a:t> </a:t>
            </a:r>
            <a:r>
              <a:rPr sz="1300" spc="-10" dirty="0">
                <a:latin typeface="Times New Roman"/>
                <a:cs typeface="Times New Roman"/>
              </a:rPr>
              <a:t>Sinais </a:t>
            </a:r>
            <a:r>
              <a:rPr sz="1300" dirty="0">
                <a:latin typeface="Times New Roman"/>
                <a:cs typeface="Times New Roman"/>
              </a:rPr>
              <a:t>Fracos:</a:t>
            </a:r>
            <a:r>
              <a:rPr sz="1300" spc="-25" dirty="0">
                <a:latin typeface="Times New Roman"/>
                <a:cs typeface="Times New Roman"/>
              </a:rPr>
              <a:t> </a:t>
            </a:r>
            <a:r>
              <a:rPr sz="1300" dirty="0">
                <a:latin typeface="Times New Roman"/>
                <a:cs typeface="Times New Roman"/>
              </a:rPr>
              <a:t>Capaz</a:t>
            </a:r>
            <a:r>
              <a:rPr sz="1300" spc="-25" dirty="0">
                <a:latin typeface="Times New Roman"/>
                <a:cs typeface="Times New Roman"/>
              </a:rPr>
              <a:t> </a:t>
            </a:r>
            <a:r>
              <a:rPr sz="1300" dirty="0">
                <a:latin typeface="Times New Roman"/>
                <a:cs typeface="Times New Roman"/>
              </a:rPr>
              <a:t>de</a:t>
            </a:r>
            <a:r>
              <a:rPr sz="1300" spc="-25" dirty="0">
                <a:latin typeface="Times New Roman"/>
                <a:cs typeface="Times New Roman"/>
              </a:rPr>
              <a:t> </a:t>
            </a:r>
            <a:r>
              <a:rPr sz="1300" spc="-10" dirty="0">
                <a:latin typeface="Times New Roman"/>
                <a:cs typeface="Times New Roman"/>
              </a:rPr>
              <a:t>receber </a:t>
            </a:r>
            <a:r>
              <a:rPr sz="1300" dirty="0">
                <a:latin typeface="Times New Roman"/>
                <a:cs typeface="Times New Roman"/>
              </a:rPr>
              <a:t>sinais</a:t>
            </a:r>
            <a:r>
              <a:rPr sz="1300" spc="-20" dirty="0">
                <a:latin typeface="Times New Roman"/>
                <a:cs typeface="Times New Roman"/>
              </a:rPr>
              <a:t> </a:t>
            </a:r>
            <a:r>
              <a:rPr sz="1300" dirty="0">
                <a:latin typeface="Times New Roman"/>
                <a:cs typeface="Times New Roman"/>
              </a:rPr>
              <a:t>fracos</a:t>
            </a:r>
            <a:r>
              <a:rPr sz="1300" spc="-15" dirty="0">
                <a:latin typeface="Times New Roman"/>
                <a:cs typeface="Times New Roman"/>
              </a:rPr>
              <a:t> </a:t>
            </a:r>
            <a:r>
              <a:rPr sz="1300" dirty="0">
                <a:latin typeface="Times New Roman"/>
                <a:cs typeface="Times New Roman"/>
              </a:rPr>
              <a:t>e</a:t>
            </a:r>
            <a:r>
              <a:rPr sz="1300" spc="-20" dirty="0">
                <a:latin typeface="Times New Roman"/>
                <a:cs typeface="Times New Roman"/>
              </a:rPr>
              <a:t> </a:t>
            </a:r>
            <a:r>
              <a:rPr sz="1300" dirty="0">
                <a:latin typeface="Times New Roman"/>
                <a:cs typeface="Times New Roman"/>
              </a:rPr>
              <a:t>distantes</a:t>
            </a:r>
            <a:r>
              <a:rPr sz="1300" spc="-15" dirty="0">
                <a:latin typeface="Times New Roman"/>
                <a:cs typeface="Times New Roman"/>
              </a:rPr>
              <a:t> </a:t>
            </a:r>
            <a:r>
              <a:rPr sz="1300" spc="-25" dirty="0">
                <a:latin typeface="Times New Roman"/>
                <a:cs typeface="Times New Roman"/>
              </a:rPr>
              <a:t>com </a:t>
            </a:r>
            <a:r>
              <a:rPr sz="1300" dirty="0">
                <a:latin typeface="Times New Roman"/>
                <a:cs typeface="Times New Roman"/>
              </a:rPr>
              <a:t>boa</a:t>
            </a:r>
            <a:r>
              <a:rPr sz="1300" spc="-15" dirty="0">
                <a:latin typeface="Times New Roman"/>
                <a:cs typeface="Times New Roman"/>
              </a:rPr>
              <a:t> </a:t>
            </a:r>
            <a:r>
              <a:rPr sz="1300" spc="-10" dirty="0">
                <a:latin typeface="Times New Roman"/>
                <a:cs typeface="Times New Roman"/>
              </a:rPr>
              <a:t>qualidade.</a:t>
            </a:r>
            <a:endParaRPr sz="1300">
              <a:latin typeface="Times New Roman"/>
              <a:cs typeface="Times New Roman"/>
            </a:endParaRPr>
          </a:p>
        </p:txBody>
      </p:sp>
      <p:sp>
        <p:nvSpPr>
          <p:cNvPr id="23" name="object 29">
            <a:extLst>
              <a:ext uri="{FF2B5EF4-FFF2-40B4-BE49-F238E27FC236}">
                <a16:creationId xmlns:a16="http://schemas.microsoft.com/office/drawing/2014/main" id="{135EE72C-CF34-4E1B-B3C8-B43BC2FFAD6C}"/>
              </a:ext>
            </a:extLst>
          </p:cNvPr>
          <p:cNvSpPr txBox="1"/>
          <p:nvPr/>
        </p:nvSpPr>
        <p:spPr>
          <a:xfrm>
            <a:off x="7414462" y="2478862"/>
            <a:ext cx="2282825" cy="76835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1.</a:t>
            </a:r>
            <a:r>
              <a:rPr sz="1300" spc="-25" dirty="0">
                <a:latin typeface="Times New Roman"/>
                <a:cs typeface="Times New Roman"/>
              </a:rPr>
              <a:t> </a:t>
            </a:r>
            <a:r>
              <a:rPr sz="1300" dirty="0">
                <a:latin typeface="Times New Roman"/>
                <a:cs typeface="Times New Roman"/>
              </a:rPr>
              <a:t>Banda</a:t>
            </a:r>
            <a:r>
              <a:rPr sz="1300" spc="-20" dirty="0">
                <a:latin typeface="Times New Roman"/>
                <a:cs typeface="Times New Roman"/>
              </a:rPr>
              <a:t> </a:t>
            </a:r>
            <a:r>
              <a:rPr sz="1300" spc="-10" dirty="0">
                <a:latin typeface="Times New Roman"/>
                <a:cs typeface="Times New Roman"/>
              </a:rPr>
              <a:t>Larga:</a:t>
            </a:r>
            <a:r>
              <a:rPr sz="1300" spc="-75" dirty="0">
                <a:latin typeface="Times New Roman"/>
                <a:cs typeface="Times New Roman"/>
              </a:rPr>
              <a:t> </a:t>
            </a:r>
            <a:r>
              <a:rPr sz="1300" dirty="0">
                <a:latin typeface="Times New Roman"/>
                <a:cs typeface="Times New Roman"/>
              </a:rPr>
              <a:t>Adequada</a:t>
            </a:r>
            <a:r>
              <a:rPr sz="1300" spc="-15" dirty="0">
                <a:latin typeface="Times New Roman"/>
                <a:cs typeface="Times New Roman"/>
              </a:rPr>
              <a:t> </a:t>
            </a:r>
            <a:r>
              <a:rPr sz="1300" spc="-20" dirty="0">
                <a:latin typeface="Times New Roman"/>
                <a:cs typeface="Times New Roman"/>
              </a:rPr>
              <a:t>para </a:t>
            </a:r>
            <a:r>
              <a:rPr sz="1300" dirty="0">
                <a:latin typeface="Times New Roman"/>
                <a:cs typeface="Times New Roman"/>
              </a:rPr>
              <a:t>aplicações</a:t>
            </a:r>
            <a:r>
              <a:rPr sz="1300" spc="-30" dirty="0">
                <a:latin typeface="Times New Roman"/>
                <a:cs typeface="Times New Roman"/>
              </a:rPr>
              <a:t> </a:t>
            </a:r>
            <a:r>
              <a:rPr sz="1300" dirty="0">
                <a:latin typeface="Times New Roman"/>
                <a:cs typeface="Times New Roman"/>
              </a:rPr>
              <a:t>que</a:t>
            </a:r>
            <a:r>
              <a:rPr sz="1300" spc="-30" dirty="0">
                <a:latin typeface="Times New Roman"/>
                <a:cs typeface="Times New Roman"/>
              </a:rPr>
              <a:t> </a:t>
            </a:r>
            <a:r>
              <a:rPr sz="1300" dirty="0">
                <a:latin typeface="Times New Roman"/>
                <a:cs typeface="Times New Roman"/>
              </a:rPr>
              <a:t>requerem</a:t>
            </a:r>
            <a:r>
              <a:rPr sz="1300" spc="-25" dirty="0">
                <a:latin typeface="Times New Roman"/>
                <a:cs typeface="Times New Roman"/>
              </a:rPr>
              <a:t> </a:t>
            </a:r>
            <a:r>
              <a:rPr sz="1300" spc="-10" dirty="0">
                <a:latin typeface="Times New Roman"/>
                <a:cs typeface="Times New Roman"/>
              </a:rPr>
              <a:t>recepção </a:t>
            </a:r>
            <a:r>
              <a:rPr sz="1300" dirty="0">
                <a:latin typeface="Times New Roman"/>
                <a:cs typeface="Times New Roman"/>
              </a:rPr>
              <a:t>ou</a:t>
            </a:r>
            <a:r>
              <a:rPr sz="1300" spc="-25" dirty="0">
                <a:latin typeface="Times New Roman"/>
                <a:cs typeface="Times New Roman"/>
              </a:rPr>
              <a:t> </a:t>
            </a:r>
            <a:r>
              <a:rPr sz="1300" dirty="0">
                <a:latin typeface="Times New Roman"/>
                <a:cs typeface="Times New Roman"/>
              </a:rPr>
              <a:t>transmissão</a:t>
            </a:r>
            <a:r>
              <a:rPr sz="1300" spc="-25" dirty="0">
                <a:latin typeface="Times New Roman"/>
                <a:cs typeface="Times New Roman"/>
              </a:rPr>
              <a:t> </a:t>
            </a:r>
            <a:r>
              <a:rPr sz="1300" dirty="0">
                <a:latin typeface="Times New Roman"/>
                <a:cs typeface="Times New Roman"/>
              </a:rPr>
              <a:t>em</a:t>
            </a:r>
            <a:r>
              <a:rPr sz="1300" spc="-20" dirty="0">
                <a:latin typeface="Times New Roman"/>
                <a:cs typeface="Times New Roman"/>
              </a:rPr>
              <a:t> </a:t>
            </a:r>
            <a:r>
              <a:rPr sz="1300" dirty="0">
                <a:latin typeface="Times New Roman"/>
                <a:cs typeface="Times New Roman"/>
              </a:rPr>
              <a:t>uma</a:t>
            </a:r>
            <a:r>
              <a:rPr sz="1300" spc="-25" dirty="0">
                <a:latin typeface="Times New Roman"/>
                <a:cs typeface="Times New Roman"/>
              </a:rPr>
              <a:t> </a:t>
            </a:r>
            <a:r>
              <a:rPr sz="1300" spc="-20" dirty="0">
                <a:latin typeface="Times New Roman"/>
                <a:cs typeface="Times New Roman"/>
              </a:rPr>
              <a:t>ampla </a:t>
            </a:r>
            <a:r>
              <a:rPr sz="1300" dirty="0">
                <a:latin typeface="Times New Roman"/>
                <a:cs typeface="Times New Roman"/>
              </a:rPr>
              <a:t>gama</a:t>
            </a:r>
            <a:r>
              <a:rPr sz="1300" spc="-15" dirty="0">
                <a:latin typeface="Times New Roman"/>
                <a:cs typeface="Times New Roman"/>
              </a:rPr>
              <a:t> </a:t>
            </a:r>
            <a:r>
              <a:rPr sz="1300" dirty="0">
                <a:latin typeface="Times New Roman"/>
                <a:cs typeface="Times New Roman"/>
              </a:rPr>
              <a:t>de</a:t>
            </a:r>
            <a:r>
              <a:rPr sz="1300" spc="-15" dirty="0">
                <a:latin typeface="Times New Roman"/>
                <a:cs typeface="Times New Roman"/>
              </a:rPr>
              <a:t> </a:t>
            </a:r>
            <a:r>
              <a:rPr sz="1300" spc="-10" dirty="0">
                <a:latin typeface="Times New Roman"/>
                <a:cs typeface="Times New Roman"/>
              </a:rPr>
              <a:t>frequências.</a:t>
            </a:r>
            <a:endParaRPr sz="1300">
              <a:latin typeface="Times New Roman"/>
              <a:cs typeface="Times New Roman"/>
            </a:endParaRPr>
          </a:p>
        </p:txBody>
      </p:sp>
      <p:sp>
        <p:nvSpPr>
          <p:cNvPr id="24" name="object 30">
            <a:extLst>
              <a:ext uri="{FF2B5EF4-FFF2-40B4-BE49-F238E27FC236}">
                <a16:creationId xmlns:a16="http://schemas.microsoft.com/office/drawing/2014/main" id="{A7A0409A-C1FE-4F67-A7BE-1FCAC52F699A}"/>
              </a:ext>
            </a:extLst>
          </p:cNvPr>
          <p:cNvSpPr txBox="1"/>
          <p:nvPr/>
        </p:nvSpPr>
        <p:spPr>
          <a:xfrm>
            <a:off x="7414462" y="3748938"/>
            <a:ext cx="2250440" cy="76835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2.</a:t>
            </a:r>
            <a:r>
              <a:rPr sz="1300" spc="-40" dirty="0">
                <a:latin typeface="Times New Roman"/>
                <a:cs typeface="Times New Roman"/>
              </a:rPr>
              <a:t> </a:t>
            </a:r>
            <a:r>
              <a:rPr sz="1300" dirty="0">
                <a:latin typeface="Times New Roman"/>
                <a:cs typeface="Times New Roman"/>
              </a:rPr>
              <a:t>Resposta</a:t>
            </a:r>
            <a:r>
              <a:rPr sz="1300" spc="-35" dirty="0">
                <a:latin typeface="Times New Roman"/>
                <a:cs typeface="Times New Roman"/>
              </a:rPr>
              <a:t> </a:t>
            </a:r>
            <a:r>
              <a:rPr sz="1300" dirty="0">
                <a:latin typeface="Times New Roman"/>
                <a:cs typeface="Times New Roman"/>
              </a:rPr>
              <a:t>Uniforme:</a:t>
            </a:r>
            <a:r>
              <a:rPr sz="1300" spc="-35" dirty="0">
                <a:latin typeface="Times New Roman"/>
                <a:cs typeface="Times New Roman"/>
              </a:rPr>
              <a:t> </a:t>
            </a:r>
            <a:r>
              <a:rPr sz="1300" spc="-10" dirty="0">
                <a:latin typeface="Times New Roman"/>
                <a:cs typeface="Times New Roman"/>
              </a:rPr>
              <a:t>Oferece </a:t>
            </a:r>
            <a:r>
              <a:rPr sz="1300" dirty="0">
                <a:latin typeface="Times New Roman"/>
                <a:cs typeface="Times New Roman"/>
              </a:rPr>
              <a:t>uma</a:t>
            </a:r>
            <a:r>
              <a:rPr sz="1300" spc="-25" dirty="0">
                <a:latin typeface="Times New Roman"/>
                <a:cs typeface="Times New Roman"/>
              </a:rPr>
              <a:t> </a:t>
            </a:r>
            <a:r>
              <a:rPr sz="1300" dirty="0">
                <a:latin typeface="Times New Roman"/>
                <a:cs typeface="Times New Roman"/>
              </a:rPr>
              <a:t>resposta</a:t>
            </a:r>
            <a:r>
              <a:rPr sz="1300" spc="-25" dirty="0">
                <a:latin typeface="Times New Roman"/>
                <a:cs typeface="Times New Roman"/>
              </a:rPr>
              <a:t> </a:t>
            </a:r>
            <a:r>
              <a:rPr sz="1300" dirty="0">
                <a:latin typeface="Times New Roman"/>
                <a:cs typeface="Times New Roman"/>
              </a:rPr>
              <a:t>de</a:t>
            </a:r>
            <a:r>
              <a:rPr sz="1300" spc="-25" dirty="0">
                <a:latin typeface="Times New Roman"/>
                <a:cs typeface="Times New Roman"/>
              </a:rPr>
              <a:t> </a:t>
            </a:r>
            <a:r>
              <a:rPr sz="1300" spc="-10" dirty="0">
                <a:latin typeface="Times New Roman"/>
                <a:cs typeface="Times New Roman"/>
              </a:rPr>
              <a:t>frequência </a:t>
            </a:r>
            <a:r>
              <a:rPr sz="1300" dirty="0">
                <a:latin typeface="Times New Roman"/>
                <a:cs typeface="Times New Roman"/>
              </a:rPr>
              <a:t>relativamente</a:t>
            </a:r>
            <a:r>
              <a:rPr sz="1300" spc="-35" dirty="0">
                <a:latin typeface="Times New Roman"/>
                <a:cs typeface="Times New Roman"/>
              </a:rPr>
              <a:t> </a:t>
            </a:r>
            <a:r>
              <a:rPr sz="1300" dirty="0">
                <a:latin typeface="Times New Roman"/>
                <a:cs typeface="Times New Roman"/>
              </a:rPr>
              <a:t>uniforme</a:t>
            </a:r>
            <a:r>
              <a:rPr sz="1300" spc="-35" dirty="0">
                <a:latin typeface="Times New Roman"/>
                <a:cs typeface="Times New Roman"/>
              </a:rPr>
              <a:t> </a:t>
            </a:r>
            <a:r>
              <a:rPr sz="1300" dirty="0">
                <a:latin typeface="Times New Roman"/>
                <a:cs typeface="Times New Roman"/>
              </a:rPr>
              <a:t>em</a:t>
            </a:r>
            <a:r>
              <a:rPr sz="1300" spc="-35" dirty="0">
                <a:latin typeface="Times New Roman"/>
                <a:cs typeface="Times New Roman"/>
              </a:rPr>
              <a:t> </a:t>
            </a:r>
            <a:r>
              <a:rPr sz="1300" dirty="0">
                <a:latin typeface="Times New Roman"/>
                <a:cs typeface="Times New Roman"/>
              </a:rPr>
              <a:t>toda</a:t>
            </a:r>
            <a:r>
              <a:rPr sz="1300" spc="-35" dirty="0">
                <a:latin typeface="Times New Roman"/>
                <a:cs typeface="Times New Roman"/>
              </a:rPr>
              <a:t> </a:t>
            </a:r>
            <a:r>
              <a:rPr sz="1300" spc="-50" dirty="0">
                <a:latin typeface="Times New Roman"/>
                <a:cs typeface="Times New Roman"/>
              </a:rPr>
              <a:t>a </a:t>
            </a:r>
            <a:r>
              <a:rPr sz="1300" dirty="0">
                <a:latin typeface="Times New Roman"/>
                <a:cs typeface="Times New Roman"/>
              </a:rPr>
              <a:t>faixa</a:t>
            </a:r>
            <a:r>
              <a:rPr sz="1300" spc="-20" dirty="0">
                <a:latin typeface="Times New Roman"/>
                <a:cs typeface="Times New Roman"/>
              </a:rPr>
              <a:t> </a:t>
            </a:r>
            <a:r>
              <a:rPr sz="1300" dirty="0">
                <a:latin typeface="Times New Roman"/>
                <a:cs typeface="Times New Roman"/>
              </a:rPr>
              <a:t>de</a:t>
            </a:r>
            <a:r>
              <a:rPr sz="1300" spc="-20" dirty="0">
                <a:latin typeface="Times New Roman"/>
                <a:cs typeface="Times New Roman"/>
              </a:rPr>
              <a:t> </a:t>
            </a:r>
            <a:r>
              <a:rPr sz="1300" spc="-10" dirty="0">
                <a:latin typeface="Times New Roman"/>
                <a:cs typeface="Times New Roman"/>
              </a:rPr>
              <a:t>operação.</a:t>
            </a:r>
            <a:endParaRPr sz="1300">
              <a:latin typeface="Times New Roman"/>
              <a:cs typeface="Times New Roman"/>
            </a:endParaRPr>
          </a:p>
        </p:txBody>
      </p:sp>
      <p:sp>
        <p:nvSpPr>
          <p:cNvPr id="25" name="object 31">
            <a:extLst>
              <a:ext uri="{FF2B5EF4-FFF2-40B4-BE49-F238E27FC236}">
                <a16:creationId xmlns:a16="http://schemas.microsoft.com/office/drawing/2014/main" id="{B0BA0565-58A6-48D9-91BD-D31487561DAF}"/>
              </a:ext>
            </a:extLst>
          </p:cNvPr>
          <p:cNvSpPr txBox="1"/>
          <p:nvPr/>
        </p:nvSpPr>
        <p:spPr>
          <a:xfrm>
            <a:off x="7414462" y="4837582"/>
            <a:ext cx="2295525" cy="76835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3.</a:t>
            </a:r>
            <a:r>
              <a:rPr sz="1300" spc="-40" dirty="0">
                <a:latin typeface="Times New Roman"/>
                <a:cs typeface="Times New Roman"/>
              </a:rPr>
              <a:t> </a:t>
            </a:r>
            <a:r>
              <a:rPr sz="1300" dirty="0">
                <a:latin typeface="Times New Roman"/>
                <a:cs typeface="Times New Roman"/>
              </a:rPr>
              <a:t>Simplicidade:</a:t>
            </a:r>
            <a:r>
              <a:rPr sz="1300" spc="-35" dirty="0">
                <a:latin typeface="Times New Roman"/>
                <a:cs typeface="Times New Roman"/>
              </a:rPr>
              <a:t> </a:t>
            </a:r>
            <a:r>
              <a:rPr sz="1300" dirty="0">
                <a:latin typeface="Times New Roman"/>
                <a:cs typeface="Times New Roman"/>
              </a:rPr>
              <a:t>Menos</a:t>
            </a:r>
            <a:r>
              <a:rPr sz="1300" spc="-40" dirty="0">
                <a:latin typeface="Times New Roman"/>
                <a:cs typeface="Times New Roman"/>
              </a:rPr>
              <a:t> </a:t>
            </a:r>
            <a:r>
              <a:rPr sz="1300" spc="-10" dirty="0">
                <a:latin typeface="Times New Roman"/>
                <a:cs typeface="Times New Roman"/>
              </a:rPr>
              <a:t>complexa </a:t>
            </a:r>
            <a:r>
              <a:rPr sz="1300" dirty="0">
                <a:latin typeface="Times New Roman"/>
                <a:cs typeface="Times New Roman"/>
              </a:rPr>
              <a:t>do</a:t>
            </a:r>
            <a:r>
              <a:rPr sz="1300" spc="-15" dirty="0">
                <a:latin typeface="Times New Roman"/>
                <a:cs typeface="Times New Roman"/>
              </a:rPr>
              <a:t> </a:t>
            </a:r>
            <a:r>
              <a:rPr sz="1300" dirty="0">
                <a:latin typeface="Times New Roman"/>
                <a:cs typeface="Times New Roman"/>
              </a:rPr>
              <a:t>que</a:t>
            </a:r>
            <a:r>
              <a:rPr sz="1300" spc="-15" dirty="0">
                <a:latin typeface="Times New Roman"/>
                <a:cs typeface="Times New Roman"/>
              </a:rPr>
              <a:t> </a:t>
            </a:r>
            <a:r>
              <a:rPr sz="1300" dirty="0">
                <a:latin typeface="Times New Roman"/>
                <a:cs typeface="Times New Roman"/>
              </a:rPr>
              <a:t>antenas</a:t>
            </a:r>
            <a:r>
              <a:rPr sz="1300" spc="-15" dirty="0">
                <a:latin typeface="Times New Roman"/>
                <a:cs typeface="Times New Roman"/>
              </a:rPr>
              <a:t> </a:t>
            </a:r>
            <a:r>
              <a:rPr sz="1300" spc="-10" dirty="0">
                <a:latin typeface="Times New Roman"/>
                <a:cs typeface="Times New Roman"/>
              </a:rPr>
              <a:t>direcionais </a:t>
            </a:r>
            <a:r>
              <a:rPr sz="1300" dirty="0">
                <a:latin typeface="Times New Roman"/>
                <a:cs typeface="Times New Roman"/>
              </a:rPr>
              <a:t>especializadas,</a:t>
            </a:r>
            <a:r>
              <a:rPr sz="1300" spc="-35" dirty="0">
                <a:latin typeface="Times New Roman"/>
                <a:cs typeface="Times New Roman"/>
              </a:rPr>
              <a:t> </a:t>
            </a:r>
            <a:r>
              <a:rPr sz="1300" spc="-10" dirty="0">
                <a:latin typeface="Times New Roman"/>
                <a:cs typeface="Times New Roman"/>
              </a:rPr>
              <a:t>tornando-</a:t>
            </a:r>
            <a:r>
              <a:rPr sz="1300" dirty="0">
                <a:latin typeface="Times New Roman"/>
                <a:cs typeface="Times New Roman"/>
              </a:rPr>
              <a:t>a</a:t>
            </a:r>
            <a:r>
              <a:rPr sz="1300" spc="-30" dirty="0">
                <a:latin typeface="Times New Roman"/>
                <a:cs typeface="Times New Roman"/>
              </a:rPr>
              <a:t> </a:t>
            </a:r>
            <a:r>
              <a:rPr sz="1300" dirty="0">
                <a:latin typeface="Times New Roman"/>
                <a:cs typeface="Times New Roman"/>
              </a:rPr>
              <a:t>fácil</a:t>
            </a:r>
            <a:r>
              <a:rPr sz="1300" spc="-30" dirty="0">
                <a:latin typeface="Times New Roman"/>
                <a:cs typeface="Times New Roman"/>
              </a:rPr>
              <a:t> </a:t>
            </a:r>
            <a:r>
              <a:rPr sz="1300" spc="-25" dirty="0">
                <a:latin typeface="Times New Roman"/>
                <a:cs typeface="Times New Roman"/>
              </a:rPr>
              <a:t>de </a:t>
            </a:r>
            <a:r>
              <a:rPr sz="1300" dirty="0">
                <a:latin typeface="Times New Roman"/>
                <a:cs typeface="Times New Roman"/>
              </a:rPr>
              <a:t>instalar</a:t>
            </a:r>
            <a:r>
              <a:rPr sz="1300" spc="-25" dirty="0">
                <a:latin typeface="Times New Roman"/>
                <a:cs typeface="Times New Roman"/>
              </a:rPr>
              <a:t> </a:t>
            </a:r>
            <a:r>
              <a:rPr sz="1300" dirty="0">
                <a:latin typeface="Times New Roman"/>
                <a:cs typeface="Times New Roman"/>
              </a:rPr>
              <a:t>e</a:t>
            </a:r>
            <a:r>
              <a:rPr sz="1300" spc="-20" dirty="0">
                <a:latin typeface="Times New Roman"/>
                <a:cs typeface="Times New Roman"/>
              </a:rPr>
              <a:t> </a:t>
            </a:r>
            <a:r>
              <a:rPr sz="1300" spc="-10" dirty="0">
                <a:latin typeface="Times New Roman"/>
                <a:cs typeface="Times New Roman"/>
              </a:rPr>
              <a:t>operar.</a:t>
            </a:r>
            <a:endParaRPr sz="1300">
              <a:latin typeface="Times New Roman"/>
              <a:cs typeface="Times New Roman"/>
            </a:endParaRPr>
          </a:p>
        </p:txBody>
      </p:sp>
      <p:sp>
        <p:nvSpPr>
          <p:cNvPr id="26" name="object 33">
            <a:extLst>
              <a:ext uri="{FF2B5EF4-FFF2-40B4-BE49-F238E27FC236}">
                <a16:creationId xmlns:a16="http://schemas.microsoft.com/office/drawing/2014/main" id="{A557B35E-CD03-41C2-8194-0EB0B5A7AD14}"/>
              </a:ext>
            </a:extLst>
          </p:cNvPr>
          <p:cNvSpPr txBox="1"/>
          <p:nvPr/>
        </p:nvSpPr>
        <p:spPr>
          <a:xfrm>
            <a:off x="9966858" y="2206701"/>
            <a:ext cx="1938655" cy="586740"/>
          </a:xfrm>
          <a:prstGeom prst="rect">
            <a:avLst/>
          </a:prstGeom>
        </p:spPr>
        <p:txBody>
          <a:bodyPr vert="horz" wrap="square" lIns="0" tIns="32384" rIns="0" bIns="0" rtlCol="0">
            <a:spAutoFit/>
          </a:bodyPr>
          <a:lstStyle/>
          <a:p>
            <a:pPr marL="12700" marR="5080" algn="just">
              <a:lnSpc>
                <a:spcPts val="1430"/>
              </a:lnSpc>
              <a:spcBef>
                <a:spcPts val="254"/>
              </a:spcBef>
            </a:pPr>
            <a:r>
              <a:rPr sz="1300" dirty="0">
                <a:latin typeface="Times New Roman"/>
                <a:cs typeface="Times New Roman"/>
              </a:rPr>
              <a:t>Ampla</a:t>
            </a:r>
            <a:r>
              <a:rPr sz="1300" spc="-25" dirty="0">
                <a:latin typeface="Times New Roman"/>
                <a:cs typeface="Times New Roman"/>
              </a:rPr>
              <a:t> </a:t>
            </a:r>
            <a:r>
              <a:rPr sz="1300" dirty="0">
                <a:latin typeface="Times New Roman"/>
                <a:cs typeface="Times New Roman"/>
              </a:rPr>
              <a:t>Faixa</a:t>
            </a:r>
            <a:r>
              <a:rPr sz="1300" spc="-20" dirty="0">
                <a:latin typeface="Times New Roman"/>
                <a:cs typeface="Times New Roman"/>
              </a:rPr>
              <a:t> </a:t>
            </a:r>
            <a:r>
              <a:rPr sz="1300" dirty="0">
                <a:latin typeface="Times New Roman"/>
                <a:cs typeface="Times New Roman"/>
              </a:rPr>
              <a:t>de</a:t>
            </a:r>
            <a:r>
              <a:rPr sz="1300" spc="-25" dirty="0">
                <a:latin typeface="Times New Roman"/>
                <a:cs typeface="Times New Roman"/>
              </a:rPr>
              <a:t> </a:t>
            </a:r>
            <a:r>
              <a:rPr sz="1300" spc="-10" dirty="0">
                <a:latin typeface="Times New Roman"/>
                <a:cs typeface="Times New Roman"/>
              </a:rPr>
              <a:t>Frequência: </a:t>
            </a:r>
            <a:r>
              <a:rPr sz="1300" dirty="0">
                <a:latin typeface="Times New Roman"/>
                <a:cs typeface="Times New Roman"/>
              </a:rPr>
              <a:t>Operam</a:t>
            </a:r>
            <a:r>
              <a:rPr sz="1300" spc="-30" dirty="0">
                <a:latin typeface="Times New Roman"/>
                <a:cs typeface="Times New Roman"/>
              </a:rPr>
              <a:t> </a:t>
            </a:r>
            <a:r>
              <a:rPr sz="1300" dirty="0">
                <a:latin typeface="Times New Roman"/>
                <a:cs typeface="Times New Roman"/>
              </a:rPr>
              <a:t>em</a:t>
            </a:r>
            <a:r>
              <a:rPr sz="1300" spc="-25" dirty="0">
                <a:latin typeface="Times New Roman"/>
                <a:cs typeface="Times New Roman"/>
              </a:rPr>
              <a:t> </a:t>
            </a:r>
            <a:r>
              <a:rPr sz="1300" dirty="0">
                <a:latin typeface="Times New Roman"/>
                <a:cs typeface="Times New Roman"/>
              </a:rPr>
              <a:t>uma</a:t>
            </a:r>
            <a:r>
              <a:rPr sz="1300" spc="-25" dirty="0">
                <a:latin typeface="Times New Roman"/>
                <a:cs typeface="Times New Roman"/>
              </a:rPr>
              <a:t> </a:t>
            </a:r>
            <a:r>
              <a:rPr sz="1300" dirty="0">
                <a:latin typeface="Times New Roman"/>
                <a:cs typeface="Times New Roman"/>
              </a:rPr>
              <a:t>ampla</a:t>
            </a:r>
            <a:r>
              <a:rPr sz="1300" spc="-30" dirty="0">
                <a:latin typeface="Times New Roman"/>
                <a:cs typeface="Times New Roman"/>
              </a:rPr>
              <a:t> </a:t>
            </a:r>
            <a:r>
              <a:rPr sz="1300" spc="-10" dirty="0">
                <a:latin typeface="Times New Roman"/>
                <a:cs typeface="Times New Roman"/>
              </a:rPr>
              <a:t>faixa </a:t>
            </a:r>
            <a:r>
              <a:rPr sz="1300" dirty="0">
                <a:latin typeface="Times New Roman"/>
                <a:cs typeface="Times New Roman"/>
              </a:rPr>
              <a:t>de</a:t>
            </a:r>
            <a:r>
              <a:rPr sz="1300" spc="-10" dirty="0">
                <a:latin typeface="Times New Roman"/>
                <a:cs typeface="Times New Roman"/>
              </a:rPr>
              <a:t> frequências.</a:t>
            </a:r>
            <a:endParaRPr sz="1300">
              <a:latin typeface="Times New Roman"/>
              <a:cs typeface="Times New Roman"/>
            </a:endParaRPr>
          </a:p>
        </p:txBody>
      </p:sp>
      <p:sp>
        <p:nvSpPr>
          <p:cNvPr id="27" name="object 34">
            <a:extLst>
              <a:ext uri="{FF2B5EF4-FFF2-40B4-BE49-F238E27FC236}">
                <a16:creationId xmlns:a16="http://schemas.microsoft.com/office/drawing/2014/main" id="{898E1C03-B5DE-4A55-AE89-F9D2B05E34E0}"/>
              </a:ext>
            </a:extLst>
          </p:cNvPr>
          <p:cNvSpPr txBox="1"/>
          <p:nvPr/>
        </p:nvSpPr>
        <p:spPr>
          <a:xfrm>
            <a:off x="9966858" y="2932455"/>
            <a:ext cx="2022475" cy="58674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Direcionalidade</a:t>
            </a:r>
            <a:r>
              <a:rPr sz="1300" spc="-60" dirty="0">
                <a:latin typeface="Times New Roman"/>
                <a:cs typeface="Times New Roman"/>
              </a:rPr>
              <a:t> </a:t>
            </a:r>
            <a:r>
              <a:rPr sz="1300" spc="-10" dirty="0">
                <a:latin typeface="Times New Roman"/>
                <a:cs typeface="Times New Roman"/>
              </a:rPr>
              <a:t>Controlada: </a:t>
            </a:r>
            <a:r>
              <a:rPr sz="1300" dirty="0">
                <a:latin typeface="Times New Roman"/>
                <a:cs typeface="Times New Roman"/>
              </a:rPr>
              <a:t>Padrão</a:t>
            </a:r>
            <a:r>
              <a:rPr sz="1300" spc="-25" dirty="0">
                <a:latin typeface="Times New Roman"/>
                <a:cs typeface="Times New Roman"/>
              </a:rPr>
              <a:t> </a:t>
            </a:r>
            <a:r>
              <a:rPr sz="1300" dirty="0">
                <a:latin typeface="Times New Roman"/>
                <a:cs typeface="Times New Roman"/>
              </a:rPr>
              <a:t>de</a:t>
            </a:r>
            <a:r>
              <a:rPr sz="1300" spc="-25" dirty="0">
                <a:latin typeface="Times New Roman"/>
                <a:cs typeface="Times New Roman"/>
              </a:rPr>
              <a:t> </a:t>
            </a:r>
            <a:r>
              <a:rPr sz="1300" dirty="0">
                <a:latin typeface="Times New Roman"/>
                <a:cs typeface="Times New Roman"/>
              </a:rPr>
              <a:t>radiação</a:t>
            </a:r>
            <a:r>
              <a:rPr sz="1300" spc="-20" dirty="0">
                <a:latin typeface="Times New Roman"/>
                <a:cs typeface="Times New Roman"/>
              </a:rPr>
              <a:t> </a:t>
            </a:r>
            <a:r>
              <a:rPr sz="1300" spc="-10" dirty="0">
                <a:latin typeface="Times New Roman"/>
                <a:cs typeface="Times New Roman"/>
              </a:rPr>
              <a:t>direcional. </a:t>
            </a:r>
            <a:r>
              <a:rPr sz="1300" dirty="0">
                <a:latin typeface="Times New Roman"/>
                <a:cs typeface="Times New Roman"/>
              </a:rPr>
              <a:t>Compactas</a:t>
            </a:r>
            <a:r>
              <a:rPr sz="1300" spc="-35" dirty="0">
                <a:latin typeface="Times New Roman"/>
                <a:cs typeface="Times New Roman"/>
              </a:rPr>
              <a:t> </a:t>
            </a:r>
            <a:r>
              <a:rPr sz="1300" dirty="0">
                <a:latin typeface="Times New Roman"/>
                <a:cs typeface="Times New Roman"/>
              </a:rPr>
              <a:t>e</a:t>
            </a:r>
            <a:r>
              <a:rPr sz="1300" spc="-30" dirty="0">
                <a:latin typeface="Times New Roman"/>
                <a:cs typeface="Times New Roman"/>
              </a:rPr>
              <a:t> </a:t>
            </a:r>
            <a:r>
              <a:rPr sz="1300" spc="-10" dirty="0">
                <a:latin typeface="Times New Roman"/>
                <a:cs typeface="Times New Roman"/>
              </a:rPr>
              <a:t>Leves:</a:t>
            </a:r>
            <a:endParaRPr sz="1300" dirty="0">
              <a:latin typeface="Times New Roman"/>
              <a:cs typeface="Times New Roman"/>
            </a:endParaRPr>
          </a:p>
        </p:txBody>
      </p:sp>
      <p:sp>
        <p:nvSpPr>
          <p:cNvPr id="28" name="object 35">
            <a:extLst>
              <a:ext uri="{FF2B5EF4-FFF2-40B4-BE49-F238E27FC236}">
                <a16:creationId xmlns:a16="http://schemas.microsoft.com/office/drawing/2014/main" id="{24826E5A-6FD0-4E53-9FDD-A9569AAA0C35}"/>
              </a:ext>
            </a:extLst>
          </p:cNvPr>
          <p:cNvSpPr txBox="1"/>
          <p:nvPr/>
        </p:nvSpPr>
        <p:spPr>
          <a:xfrm>
            <a:off x="9966858" y="3658222"/>
            <a:ext cx="1894205" cy="405130"/>
          </a:xfrm>
          <a:prstGeom prst="rect">
            <a:avLst/>
          </a:prstGeom>
        </p:spPr>
        <p:txBody>
          <a:bodyPr vert="horz" wrap="square" lIns="0" tIns="32384" rIns="0" bIns="0" rtlCol="0">
            <a:spAutoFit/>
          </a:bodyPr>
          <a:lstStyle/>
          <a:p>
            <a:pPr marL="12700" marR="5080" indent="40640">
              <a:lnSpc>
                <a:spcPts val="1430"/>
              </a:lnSpc>
              <a:spcBef>
                <a:spcPts val="254"/>
              </a:spcBef>
            </a:pPr>
            <a:r>
              <a:rPr sz="1300" dirty="0">
                <a:latin typeface="Times New Roman"/>
                <a:cs typeface="Times New Roman"/>
              </a:rPr>
              <a:t>Facilidade</a:t>
            </a:r>
            <a:r>
              <a:rPr sz="1300" spc="-30" dirty="0">
                <a:latin typeface="Times New Roman"/>
                <a:cs typeface="Times New Roman"/>
              </a:rPr>
              <a:t> </a:t>
            </a:r>
            <a:r>
              <a:rPr sz="1300" dirty="0">
                <a:latin typeface="Times New Roman"/>
                <a:cs typeface="Times New Roman"/>
              </a:rPr>
              <a:t>de</a:t>
            </a:r>
            <a:r>
              <a:rPr sz="1300" spc="-25" dirty="0">
                <a:latin typeface="Times New Roman"/>
                <a:cs typeface="Times New Roman"/>
              </a:rPr>
              <a:t> </a:t>
            </a:r>
            <a:r>
              <a:rPr sz="1300" dirty="0">
                <a:latin typeface="Times New Roman"/>
                <a:cs typeface="Times New Roman"/>
              </a:rPr>
              <a:t>instalação</a:t>
            </a:r>
            <a:r>
              <a:rPr sz="1300" spc="-30" dirty="0">
                <a:latin typeface="Times New Roman"/>
                <a:cs typeface="Times New Roman"/>
              </a:rPr>
              <a:t> </a:t>
            </a:r>
            <a:r>
              <a:rPr sz="1300" spc="-25" dirty="0">
                <a:latin typeface="Times New Roman"/>
                <a:cs typeface="Times New Roman"/>
              </a:rPr>
              <a:t>em </a:t>
            </a:r>
            <a:r>
              <a:rPr sz="1300" dirty="0">
                <a:latin typeface="Times New Roman"/>
                <a:cs typeface="Times New Roman"/>
              </a:rPr>
              <a:t>espaços</a:t>
            </a:r>
            <a:r>
              <a:rPr sz="1300" spc="-20" dirty="0">
                <a:latin typeface="Times New Roman"/>
                <a:cs typeface="Times New Roman"/>
              </a:rPr>
              <a:t> </a:t>
            </a:r>
            <a:r>
              <a:rPr sz="1300" spc="-10" dirty="0">
                <a:latin typeface="Times New Roman"/>
                <a:cs typeface="Times New Roman"/>
              </a:rPr>
              <a:t>restritos.</a:t>
            </a:r>
            <a:endParaRPr sz="1300">
              <a:latin typeface="Times New Roman"/>
              <a:cs typeface="Times New Roman"/>
            </a:endParaRPr>
          </a:p>
        </p:txBody>
      </p:sp>
      <p:sp>
        <p:nvSpPr>
          <p:cNvPr id="29" name="object 36">
            <a:extLst>
              <a:ext uri="{FF2B5EF4-FFF2-40B4-BE49-F238E27FC236}">
                <a16:creationId xmlns:a16="http://schemas.microsoft.com/office/drawing/2014/main" id="{D689DA8A-ADE9-4D5B-8DD9-C2FC9AA5F6F4}"/>
              </a:ext>
            </a:extLst>
          </p:cNvPr>
          <p:cNvSpPr txBox="1"/>
          <p:nvPr/>
        </p:nvSpPr>
        <p:spPr>
          <a:xfrm>
            <a:off x="9966858" y="4202544"/>
            <a:ext cx="1892935" cy="58674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Construção</a:t>
            </a:r>
            <a:r>
              <a:rPr sz="1300" spc="-50" dirty="0">
                <a:latin typeface="Times New Roman"/>
                <a:cs typeface="Times New Roman"/>
              </a:rPr>
              <a:t> </a:t>
            </a:r>
            <a:r>
              <a:rPr sz="1300" dirty="0">
                <a:latin typeface="Times New Roman"/>
                <a:cs typeface="Times New Roman"/>
              </a:rPr>
              <a:t>Simples:</a:t>
            </a:r>
            <a:r>
              <a:rPr sz="1300" spc="-45" dirty="0">
                <a:latin typeface="Times New Roman"/>
                <a:cs typeface="Times New Roman"/>
              </a:rPr>
              <a:t> </a:t>
            </a:r>
            <a:r>
              <a:rPr sz="1300" spc="-10" dirty="0">
                <a:latin typeface="Times New Roman"/>
                <a:cs typeface="Times New Roman"/>
              </a:rPr>
              <a:t>Baixos </a:t>
            </a:r>
            <a:r>
              <a:rPr sz="1300" dirty="0">
                <a:latin typeface="Times New Roman"/>
                <a:cs typeface="Times New Roman"/>
              </a:rPr>
              <a:t>custos</a:t>
            </a:r>
            <a:r>
              <a:rPr sz="1300" spc="-30" dirty="0">
                <a:latin typeface="Times New Roman"/>
                <a:cs typeface="Times New Roman"/>
              </a:rPr>
              <a:t> </a:t>
            </a:r>
            <a:r>
              <a:rPr sz="1300" dirty="0">
                <a:latin typeface="Times New Roman"/>
                <a:cs typeface="Times New Roman"/>
              </a:rPr>
              <a:t>de</a:t>
            </a:r>
            <a:r>
              <a:rPr sz="1300" spc="-25" dirty="0">
                <a:latin typeface="Times New Roman"/>
                <a:cs typeface="Times New Roman"/>
              </a:rPr>
              <a:t> </a:t>
            </a:r>
            <a:r>
              <a:rPr sz="1300" dirty="0">
                <a:latin typeface="Times New Roman"/>
                <a:cs typeface="Times New Roman"/>
              </a:rPr>
              <a:t>fabricação</a:t>
            </a:r>
            <a:r>
              <a:rPr sz="1300" spc="-30" dirty="0">
                <a:latin typeface="Times New Roman"/>
                <a:cs typeface="Times New Roman"/>
              </a:rPr>
              <a:t> </a:t>
            </a:r>
            <a:r>
              <a:rPr sz="1300" spc="-50" dirty="0">
                <a:latin typeface="Times New Roman"/>
                <a:cs typeface="Times New Roman"/>
              </a:rPr>
              <a:t>e </a:t>
            </a:r>
            <a:r>
              <a:rPr sz="1300" spc="-10" dirty="0">
                <a:latin typeface="Times New Roman"/>
                <a:cs typeface="Times New Roman"/>
              </a:rPr>
              <a:t>manutenção.</a:t>
            </a:r>
            <a:endParaRPr sz="1300">
              <a:latin typeface="Times New Roman"/>
              <a:cs typeface="Times New Roman"/>
            </a:endParaRPr>
          </a:p>
        </p:txBody>
      </p:sp>
      <p:sp>
        <p:nvSpPr>
          <p:cNvPr id="30" name="object 37">
            <a:extLst>
              <a:ext uri="{FF2B5EF4-FFF2-40B4-BE49-F238E27FC236}">
                <a16:creationId xmlns:a16="http://schemas.microsoft.com/office/drawing/2014/main" id="{5C70A75D-752C-48E2-8B81-B3BB1F0A0EAD}"/>
              </a:ext>
            </a:extLst>
          </p:cNvPr>
          <p:cNvSpPr txBox="1"/>
          <p:nvPr/>
        </p:nvSpPr>
        <p:spPr>
          <a:xfrm>
            <a:off x="9966858" y="4928298"/>
            <a:ext cx="2021839" cy="58674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Resistência</a:t>
            </a:r>
            <a:r>
              <a:rPr sz="1300" spc="-25" dirty="0">
                <a:latin typeface="Times New Roman"/>
                <a:cs typeface="Times New Roman"/>
              </a:rPr>
              <a:t> </a:t>
            </a:r>
            <a:r>
              <a:rPr sz="1300" dirty="0">
                <a:latin typeface="Times New Roman"/>
                <a:cs typeface="Times New Roman"/>
              </a:rPr>
              <a:t>a</a:t>
            </a:r>
            <a:r>
              <a:rPr sz="1300" spc="-20" dirty="0">
                <a:latin typeface="Times New Roman"/>
                <a:cs typeface="Times New Roman"/>
              </a:rPr>
              <a:t> </a:t>
            </a:r>
            <a:r>
              <a:rPr sz="1300" spc="-10" dirty="0">
                <a:latin typeface="Times New Roman"/>
                <a:cs typeface="Times New Roman"/>
              </a:rPr>
              <a:t>Interferências: </a:t>
            </a:r>
            <a:r>
              <a:rPr sz="1300" dirty="0">
                <a:latin typeface="Times New Roman"/>
                <a:cs typeface="Times New Roman"/>
              </a:rPr>
              <a:t>Boa</a:t>
            </a:r>
            <a:r>
              <a:rPr sz="1300" spc="-20" dirty="0">
                <a:latin typeface="Times New Roman"/>
                <a:cs typeface="Times New Roman"/>
              </a:rPr>
              <a:t> </a:t>
            </a:r>
            <a:r>
              <a:rPr sz="1300" dirty="0">
                <a:latin typeface="Times New Roman"/>
                <a:cs typeface="Times New Roman"/>
              </a:rPr>
              <a:t>capacidade</a:t>
            </a:r>
            <a:r>
              <a:rPr sz="1300" spc="-20" dirty="0">
                <a:latin typeface="Times New Roman"/>
                <a:cs typeface="Times New Roman"/>
              </a:rPr>
              <a:t> </a:t>
            </a:r>
            <a:r>
              <a:rPr sz="1300" dirty="0">
                <a:latin typeface="Times New Roman"/>
                <a:cs typeface="Times New Roman"/>
              </a:rPr>
              <a:t>de</a:t>
            </a:r>
            <a:r>
              <a:rPr sz="1300" spc="-20" dirty="0">
                <a:latin typeface="Times New Roman"/>
                <a:cs typeface="Times New Roman"/>
              </a:rPr>
              <a:t> </a:t>
            </a:r>
            <a:r>
              <a:rPr sz="1300" dirty="0">
                <a:latin typeface="Times New Roman"/>
                <a:cs typeface="Times New Roman"/>
              </a:rPr>
              <a:t>rejeição</a:t>
            </a:r>
            <a:r>
              <a:rPr sz="1300" spc="-20" dirty="0">
                <a:latin typeface="Times New Roman"/>
                <a:cs typeface="Times New Roman"/>
              </a:rPr>
              <a:t> </a:t>
            </a:r>
            <a:r>
              <a:rPr sz="1300" spc="-25" dirty="0">
                <a:latin typeface="Times New Roman"/>
                <a:cs typeface="Times New Roman"/>
              </a:rPr>
              <a:t>de </a:t>
            </a:r>
            <a:r>
              <a:rPr sz="1300" dirty="0">
                <a:latin typeface="Times New Roman"/>
                <a:cs typeface="Times New Roman"/>
              </a:rPr>
              <a:t>interferências</a:t>
            </a:r>
            <a:r>
              <a:rPr sz="1300" spc="-80" dirty="0">
                <a:latin typeface="Times New Roman"/>
                <a:cs typeface="Times New Roman"/>
              </a:rPr>
              <a:t> </a:t>
            </a:r>
            <a:r>
              <a:rPr sz="1300" spc="-10" dirty="0">
                <a:latin typeface="Times New Roman"/>
                <a:cs typeface="Times New Roman"/>
              </a:rPr>
              <a:t>externas.</a:t>
            </a:r>
            <a:endParaRPr sz="1300">
              <a:latin typeface="Times New Roman"/>
              <a:cs typeface="Times New Roman"/>
            </a:endParaRPr>
          </a:p>
        </p:txBody>
      </p:sp>
      <p:sp>
        <p:nvSpPr>
          <p:cNvPr id="31" name="object 38">
            <a:extLst>
              <a:ext uri="{FF2B5EF4-FFF2-40B4-BE49-F238E27FC236}">
                <a16:creationId xmlns:a16="http://schemas.microsoft.com/office/drawing/2014/main" id="{27A1D1AD-91D2-4A86-94B4-E139D91F423E}"/>
              </a:ext>
            </a:extLst>
          </p:cNvPr>
          <p:cNvSpPr txBox="1"/>
          <p:nvPr/>
        </p:nvSpPr>
        <p:spPr>
          <a:xfrm>
            <a:off x="9966858" y="5654065"/>
            <a:ext cx="2040255" cy="405130"/>
          </a:xfrm>
          <a:prstGeom prst="rect">
            <a:avLst/>
          </a:prstGeom>
        </p:spPr>
        <p:txBody>
          <a:bodyPr vert="horz" wrap="square" lIns="0" tIns="32384" rIns="0" bIns="0" rtlCol="0">
            <a:spAutoFit/>
          </a:bodyPr>
          <a:lstStyle/>
          <a:p>
            <a:pPr marL="12700" marR="5080">
              <a:lnSpc>
                <a:spcPts val="1430"/>
              </a:lnSpc>
              <a:spcBef>
                <a:spcPts val="254"/>
              </a:spcBef>
            </a:pPr>
            <a:r>
              <a:rPr sz="1300" dirty="0">
                <a:latin typeface="Times New Roman"/>
                <a:cs typeface="Times New Roman"/>
              </a:rPr>
              <a:t>Resistência</a:t>
            </a:r>
            <a:r>
              <a:rPr sz="1300" spc="-25" dirty="0">
                <a:latin typeface="Times New Roman"/>
                <a:cs typeface="Times New Roman"/>
              </a:rPr>
              <a:t> </a:t>
            </a:r>
            <a:r>
              <a:rPr sz="1300" dirty="0">
                <a:latin typeface="Times New Roman"/>
                <a:cs typeface="Times New Roman"/>
              </a:rPr>
              <a:t>a</a:t>
            </a:r>
            <a:r>
              <a:rPr sz="1300" spc="-25" dirty="0">
                <a:latin typeface="Times New Roman"/>
                <a:cs typeface="Times New Roman"/>
              </a:rPr>
              <a:t> </a:t>
            </a:r>
            <a:r>
              <a:rPr sz="1300" dirty="0">
                <a:latin typeface="Times New Roman"/>
                <a:cs typeface="Times New Roman"/>
              </a:rPr>
              <a:t>Danos:</a:t>
            </a:r>
            <a:r>
              <a:rPr sz="1300" spc="-20" dirty="0">
                <a:latin typeface="Times New Roman"/>
                <a:cs typeface="Times New Roman"/>
              </a:rPr>
              <a:t> </a:t>
            </a:r>
            <a:r>
              <a:rPr sz="1300" spc="-10" dirty="0">
                <a:latin typeface="Times New Roman"/>
                <a:cs typeface="Times New Roman"/>
              </a:rPr>
              <a:t>Relativa </a:t>
            </a:r>
            <a:r>
              <a:rPr sz="1300" dirty="0">
                <a:latin typeface="Times New Roman"/>
                <a:cs typeface="Times New Roman"/>
              </a:rPr>
              <a:t>resistência</a:t>
            </a:r>
            <a:r>
              <a:rPr sz="1300" spc="-20" dirty="0">
                <a:latin typeface="Times New Roman"/>
                <a:cs typeface="Times New Roman"/>
              </a:rPr>
              <a:t> </a:t>
            </a:r>
            <a:r>
              <a:rPr sz="1300" dirty="0">
                <a:latin typeface="Times New Roman"/>
                <a:cs typeface="Times New Roman"/>
              </a:rPr>
              <a:t>a</a:t>
            </a:r>
            <a:r>
              <a:rPr sz="1300" spc="-20" dirty="0">
                <a:latin typeface="Times New Roman"/>
                <a:cs typeface="Times New Roman"/>
              </a:rPr>
              <a:t> </a:t>
            </a:r>
            <a:r>
              <a:rPr sz="1300" dirty="0">
                <a:latin typeface="Times New Roman"/>
                <a:cs typeface="Times New Roman"/>
              </a:rPr>
              <a:t>danos</a:t>
            </a:r>
            <a:r>
              <a:rPr sz="1300" spc="-20" dirty="0">
                <a:latin typeface="Times New Roman"/>
                <a:cs typeface="Times New Roman"/>
              </a:rPr>
              <a:t> </a:t>
            </a:r>
            <a:r>
              <a:rPr sz="1300" spc="-10" dirty="0">
                <a:latin typeface="Times New Roman"/>
                <a:cs typeface="Times New Roman"/>
              </a:rPr>
              <a:t>mecânicos.</a:t>
            </a:r>
            <a:endParaRPr sz="1300">
              <a:latin typeface="Times New Roman"/>
              <a:cs typeface="Times New Roman"/>
            </a:endParaRPr>
          </a:p>
        </p:txBody>
      </p:sp>
      <p:sp>
        <p:nvSpPr>
          <p:cNvPr id="58" name="object 10">
            <a:extLst>
              <a:ext uri="{FF2B5EF4-FFF2-40B4-BE49-F238E27FC236}">
                <a16:creationId xmlns:a16="http://schemas.microsoft.com/office/drawing/2014/main" id="{6C16CEB8-7383-4B17-8DFD-B6AE25A392E2}"/>
              </a:ext>
            </a:extLst>
          </p:cNvPr>
          <p:cNvSpPr txBox="1"/>
          <p:nvPr/>
        </p:nvSpPr>
        <p:spPr>
          <a:xfrm>
            <a:off x="5399544" y="768502"/>
            <a:ext cx="4278630" cy="955040"/>
          </a:xfrm>
          <a:prstGeom prst="rect">
            <a:avLst/>
          </a:prstGeom>
        </p:spPr>
        <p:txBody>
          <a:bodyPr vert="horz" wrap="square" lIns="0" tIns="12700" rIns="0" bIns="0" rtlCol="0">
            <a:spAutoFit/>
          </a:bodyPr>
          <a:lstStyle/>
          <a:p>
            <a:pPr marL="470534">
              <a:lnSpc>
                <a:spcPct val="100000"/>
              </a:lnSpc>
              <a:spcBef>
                <a:spcPts val="100"/>
              </a:spcBef>
            </a:pPr>
            <a:r>
              <a:rPr sz="2400" b="1" dirty="0">
                <a:solidFill>
                  <a:srgbClr val="FFFFFF"/>
                </a:solidFill>
                <a:latin typeface="Times New Roman"/>
                <a:cs typeface="Times New Roman"/>
              </a:rPr>
              <a:t>Tipos</a:t>
            </a:r>
            <a:r>
              <a:rPr sz="2400" b="1" spc="-95" dirty="0">
                <a:solidFill>
                  <a:srgbClr val="FFFFFF"/>
                </a:solidFill>
                <a:latin typeface="Times New Roman"/>
                <a:cs typeface="Times New Roman"/>
              </a:rPr>
              <a:t> </a:t>
            </a:r>
            <a:r>
              <a:rPr sz="2400" b="1" spc="-10" dirty="0">
                <a:solidFill>
                  <a:srgbClr val="FFFFFF"/>
                </a:solidFill>
                <a:latin typeface="Times New Roman"/>
                <a:cs typeface="Times New Roman"/>
              </a:rPr>
              <a:t>de</a:t>
            </a:r>
            <a:r>
              <a:rPr sz="2400" b="1" spc="-140" dirty="0">
                <a:solidFill>
                  <a:srgbClr val="FFFFFF"/>
                </a:solidFill>
                <a:latin typeface="Times New Roman"/>
                <a:cs typeface="Times New Roman"/>
              </a:rPr>
              <a:t> </a:t>
            </a:r>
            <a:r>
              <a:rPr sz="2400" b="1" spc="-10" dirty="0">
                <a:solidFill>
                  <a:srgbClr val="FFFFFF"/>
                </a:solidFill>
                <a:latin typeface="Times New Roman"/>
                <a:cs typeface="Times New Roman"/>
              </a:rPr>
              <a:t>Antena</a:t>
            </a:r>
            <a:endParaRPr sz="2400" dirty="0">
              <a:latin typeface="Times New Roman"/>
              <a:cs typeface="Times New Roman"/>
            </a:endParaRPr>
          </a:p>
          <a:p>
            <a:pPr marL="12700">
              <a:lnSpc>
                <a:spcPct val="100000"/>
              </a:lnSpc>
              <a:spcBef>
                <a:spcPts val="2035"/>
              </a:spcBef>
              <a:tabLst>
                <a:tab pos="2157730" algn="l"/>
              </a:tabLst>
            </a:pPr>
            <a:r>
              <a:rPr sz="2000" b="1" spc="-10" dirty="0">
                <a:latin typeface="Times New Roman"/>
                <a:cs typeface="Times New Roman"/>
              </a:rPr>
              <a:t>PARABOLICA</a:t>
            </a:r>
            <a:r>
              <a:rPr sz="2000" b="1" dirty="0">
                <a:latin typeface="Times New Roman"/>
                <a:cs typeface="Times New Roman"/>
              </a:rPr>
              <a:t>	</a:t>
            </a:r>
            <a:r>
              <a:rPr sz="2000" b="1" spc="-10" dirty="0">
                <a:latin typeface="Times New Roman"/>
                <a:cs typeface="Times New Roman"/>
              </a:rPr>
              <a:t>LOG-PÉRIODICA</a:t>
            </a:r>
            <a:endParaRPr sz="2000" dirty="0">
              <a:latin typeface="Times New Roman"/>
              <a:cs typeface="Times New Roman"/>
            </a:endParaRPr>
          </a:p>
        </p:txBody>
      </p:sp>
      <p:sp>
        <p:nvSpPr>
          <p:cNvPr id="59" name="object 2">
            <a:extLst>
              <a:ext uri="{FF2B5EF4-FFF2-40B4-BE49-F238E27FC236}">
                <a16:creationId xmlns:a16="http://schemas.microsoft.com/office/drawing/2014/main" id="{BCB59F32-8466-4B7C-AE44-202A78B521FA}"/>
              </a:ext>
            </a:extLst>
          </p:cNvPr>
          <p:cNvSpPr txBox="1">
            <a:spLocks noGrp="1"/>
          </p:cNvSpPr>
          <p:nvPr>
            <p:ph type="title"/>
          </p:nvPr>
        </p:nvSpPr>
        <p:spPr>
          <a:xfrm>
            <a:off x="2458002" y="357858"/>
            <a:ext cx="7707217" cy="505267"/>
          </a:xfrm>
          <a:prstGeom prst="rect">
            <a:avLst/>
          </a:prstGeom>
        </p:spPr>
        <p:txBody>
          <a:bodyPr vert="horz" wrap="square" lIns="0" tIns="12700" rIns="0" bIns="0" rtlCol="0">
            <a:spAutoFit/>
          </a:bodyPr>
          <a:lstStyle/>
          <a:p>
            <a:pPr marL="12700" algn="ctr">
              <a:lnSpc>
                <a:spcPct val="100000"/>
              </a:lnSpc>
              <a:spcBef>
                <a:spcPts val="100"/>
              </a:spcBef>
            </a:pPr>
            <a:r>
              <a:rPr sz="3200" b="1" spc="-10" dirty="0">
                <a:latin typeface="+mn-lt"/>
              </a:rPr>
              <a:t>APLICAÇÕES</a:t>
            </a:r>
            <a:r>
              <a:rPr sz="3200" b="1" spc="-85" dirty="0">
                <a:latin typeface="+mn-lt"/>
              </a:rPr>
              <a:t> </a:t>
            </a:r>
            <a:r>
              <a:rPr sz="3200" b="1" spc="-30" dirty="0">
                <a:latin typeface="+mn-lt"/>
              </a:rPr>
              <a:t>DAS</a:t>
            </a:r>
            <a:r>
              <a:rPr sz="3200" b="1" spc="-160" dirty="0">
                <a:latin typeface="+mn-lt"/>
              </a:rPr>
              <a:t> </a:t>
            </a:r>
            <a:r>
              <a:rPr sz="3200" b="1" spc="-10" dirty="0">
                <a:latin typeface="+mn-lt"/>
              </a:rPr>
              <a:t>ANTENAS</a:t>
            </a:r>
          </a:p>
        </p:txBody>
      </p:sp>
    </p:spTree>
    <p:extLst>
      <p:ext uri="{BB962C8B-B14F-4D97-AF65-F5344CB8AC3E}">
        <p14:creationId xmlns:p14="http://schemas.microsoft.com/office/powerpoint/2010/main" val="244095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15BFC7E4-53F4-411A-894D-4D22201BB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B993283E-2470-4360-99D6-1B78E78F76C6}"/>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
        <p:nvSpPr>
          <p:cNvPr id="7" name="object 6">
            <a:extLst>
              <a:ext uri="{FF2B5EF4-FFF2-40B4-BE49-F238E27FC236}">
                <a16:creationId xmlns:a16="http://schemas.microsoft.com/office/drawing/2014/main" id="{6A272F36-D439-44D4-9F0E-A17A6EE17123}"/>
              </a:ext>
            </a:extLst>
          </p:cNvPr>
          <p:cNvSpPr txBox="1"/>
          <p:nvPr/>
        </p:nvSpPr>
        <p:spPr>
          <a:xfrm>
            <a:off x="755490" y="1251615"/>
            <a:ext cx="10681019" cy="3044423"/>
          </a:xfrm>
          <a:prstGeom prst="rect">
            <a:avLst/>
          </a:prstGeom>
        </p:spPr>
        <p:txBody>
          <a:bodyPr vert="horz" wrap="square" lIns="0" tIns="12700" rIns="0" bIns="0" rtlCol="0">
            <a:spAutoFit/>
          </a:bodyPr>
          <a:lstStyle/>
          <a:p>
            <a:pPr marL="12700" marR="5080" algn="just">
              <a:lnSpc>
                <a:spcPct val="100000"/>
              </a:lnSpc>
              <a:spcBef>
                <a:spcPts val="100"/>
              </a:spcBef>
            </a:pPr>
            <a:r>
              <a:rPr sz="3200" dirty="0">
                <a:latin typeface="Times New Roman"/>
                <a:cs typeface="Times New Roman"/>
              </a:rPr>
              <a:t>A </a:t>
            </a:r>
            <a:r>
              <a:rPr sz="3200" spc="-5" dirty="0">
                <a:latin typeface="Times New Roman"/>
                <a:cs typeface="Times New Roman"/>
              </a:rPr>
              <a:t>finalidade das comunicações </a:t>
            </a:r>
            <a:r>
              <a:rPr sz="3200" dirty="0">
                <a:latin typeface="Times New Roman"/>
                <a:cs typeface="Times New Roman"/>
              </a:rPr>
              <a:t>é </a:t>
            </a:r>
            <a:r>
              <a:rPr sz="3200" spc="-5" dirty="0">
                <a:latin typeface="Times New Roman"/>
                <a:cs typeface="Times New Roman"/>
              </a:rPr>
              <a:t>transmitir uma informação </a:t>
            </a:r>
            <a:r>
              <a:rPr sz="3200" dirty="0">
                <a:latin typeface="Times New Roman"/>
                <a:cs typeface="Times New Roman"/>
              </a:rPr>
              <a:t>de </a:t>
            </a:r>
            <a:r>
              <a:rPr sz="3200" spc="5" dirty="0">
                <a:latin typeface="Times New Roman"/>
                <a:cs typeface="Times New Roman"/>
              </a:rPr>
              <a:t> </a:t>
            </a:r>
            <a:r>
              <a:rPr sz="3200" dirty="0">
                <a:latin typeface="Times New Roman"/>
                <a:cs typeface="Times New Roman"/>
              </a:rPr>
              <a:t>um lugar </a:t>
            </a:r>
            <a:r>
              <a:rPr sz="3200" spc="-5" dirty="0">
                <a:latin typeface="Times New Roman"/>
                <a:cs typeface="Times New Roman"/>
              </a:rPr>
              <a:t>para outro, </a:t>
            </a:r>
            <a:r>
              <a:rPr sz="3200" dirty="0">
                <a:latin typeface="Times New Roman"/>
                <a:cs typeface="Times New Roman"/>
              </a:rPr>
              <a:t>ou seja, a </a:t>
            </a:r>
            <a:r>
              <a:rPr sz="3200" spc="-5" dirty="0">
                <a:latin typeface="Times New Roman"/>
                <a:cs typeface="Times New Roman"/>
              </a:rPr>
              <a:t>partir de </a:t>
            </a:r>
            <a:r>
              <a:rPr sz="3200" spc="-10" dirty="0">
                <a:latin typeface="Times New Roman"/>
                <a:cs typeface="Times New Roman"/>
              </a:rPr>
              <a:t>uma </a:t>
            </a:r>
            <a:r>
              <a:rPr sz="3200" spc="-5" dirty="0">
                <a:latin typeface="Times New Roman"/>
                <a:cs typeface="Times New Roman"/>
              </a:rPr>
              <a:t>fonte-origem, </a:t>
            </a:r>
            <a:r>
              <a:rPr sz="3200" dirty="0">
                <a:latin typeface="Times New Roman"/>
                <a:cs typeface="Times New Roman"/>
              </a:rPr>
              <a:t>que </a:t>
            </a:r>
            <a:r>
              <a:rPr sz="3200" spc="5" dirty="0">
                <a:latin typeface="Times New Roman"/>
                <a:cs typeface="Times New Roman"/>
              </a:rPr>
              <a:t> </a:t>
            </a:r>
            <a:r>
              <a:rPr sz="3200" spc="-5" dirty="0">
                <a:latin typeface="Times New Roman"/>
                <a:cs typeface="Times New Roman"/>
              </a:rPr>
              <a:t>chamamos</a:t>
            </a:r>
            <a:r>
              <a:rPr sz="3200" dirty="0">
                <a:latin typeface="Times New Roman"/>
                <a:cs typeface="Times New Roman"/>
              </a:rPr>
              <a:t> de</a:t>
            </a:r>
            <a:r>
              <a:rPr sz="3200" spc="5" dirty="0">
                <a:latin typeface="Times New Roman"/>
                <a:cs typeface="Times New Roman"/>
              </a:rPr>
              <a:t> </a:t>
            </a:r>
            <a:r>
              <a:rPr sz="3200" b="1" spc="-5" dirty="0">
                <a:latin typeface="Times New Roman"/>
                <a:cs typeface="Times New Roman"/>
              </a:rPr>
              <a:t>emissor</a:t>
            </a:r>
            <a:r>
              <a:rPr sz="3200" spc="-5" dirty="0">
                <a:latin typeface="Times New Roman"/>
                <a:cs typeface="Times New Roman"/>
              </a:rPr>
              <a:t>,</a:t>
            </a:r>
            <a:r>
              <a:rPr sz="3200" dirty="0">
                <a:latin typeface="Times New Roman"/>
                <a:cs typeface="Times New Roman"/>
              </a:rPr>
              <a:t> até</a:t>
            </a:r>
            <a:r>
              <a:rPr sz="3200" spc="5" dirty="0">
                <a:latin typeface="Times New Roman"/>
                <a:cs typeface="Times New Roman"/>
              </a:rPr>
              <a:t> </a:t>
            </a:r>
            <a:r>
              <a:rPr sz="3200" dirty="0">
                <a:latin typeface="Times New Roman"/>
                <a:cs typeface="Times New Roman"/>
              </a:rPr>
              <a:t>um</a:t>
            </a:r>
            <a:r>
              <a:rPr sz="3200" spc="5" dirty="0">
                <a:latin typeface="Times New Roman"/>
                <a:cs typeface="Times New Roman"/>
              </a:rPr>
              <a:t> </a:t>
            </a:r>
            <a:r>
              <a:rPr sz="3200" spc="-5" dirty="0">
                <a:latin typeface="Times New Roman"/>
                <a:cs typeface="Times New Roman"/>
              </a:rPr>
              <a:t>destino,</a:t>
            </a:r>
            <a:r>
              <a:rPr sz="3200" dirty="0">
                <a:latin typeface="Times New Roman"/>
                <a:cs typeface="Times New Roman"/>
              </a:rPr>
              <a:t> </a:t>
            </a:r>
            <a:r>
              <a:rPr sz="3200" spc="-5" dirty="0">
                <a:latin typeface="Times New Roman"/>
                <a:cs typeface="Times New Roman"/>
              </a:rPr>
              <a:t>que</a:t>
            </a:r>
            <a:r>
              <a:rPr sz="3200" dirty="0">
                <a:latin typeface="Times New Roman"/>
                <a:cs typeface="Times New Roman"/>
              </a:rPr>
              <a:t> </a:t>
            </a:r>
            <a:r>
              <a:rPr sz="3200" spc="-5" dirty="0">
                <a:latin typeface="Times New Roman"/>
                <a:cs typeface="Times New Roman"/>
              </a:rPr>
              <a:t>chamamos</a:t>
            </a:r>
            <a:r>
              <a:rPr sz="3200" dirty="0">
                <a:latin typeface="Times New Roman"/>
                <a:cs typeface="Times New Roman"/>
              </a:rPr>
              <a:t> de </a:t>
            </a:r>
            <a:r>
              <a:rPr sz="3200" spc="5" dirty="0">
                <a:latin typeface="Times New Roman"/>
                <a:cs typeface="Times New Roman"/>
              </a:rPr>
              <a:t> </a:t>
            </a:r>
            <a:r>
              <a:rPr sz="3200" b="1" spc="-60" dirty="0">
                <a:latin typeface="Times New Roman"/>
                <a:cs typeface="Times New Roman"/>
              </a:rPr>
              <a:t>receptor,</a:t>
            </a:r>
            <a:r>
              <a:rPr sz="3200" b="1" spc="-55" dirty="0">
                <a:latin typeface="Times New Roman"/>
                <a:cs typeface="Times New Roman"/>
              </a:rPr>
              <a:t> </a:t>
            </a:r>
            <a:r>
              <a:rPr sz="3200" spc="-5" dirty="0">
                <a:latin typeface="Times New Roman"/>
                <a:cs typeface="Times New Roman"/>
              </a:rPr>
              <a:t>utilizando </a:t>
            </a:r>
            <a:r>
              <a:rPr sz="3200" spc="-10" dirty="0">
                <a:latin typeface="Times New Roman"/>
                <a:cs typeface="Times New Roman"/>
              </a:rPr>
              <a:t>alguma </a:t>
            </a:r>
            <a:r>
              <a:rPr sz="3200" spc="-5" dirty="0">
                <a:latin typeface="Times New Roman"/>
                <a:cs typeface="Times New Roman"/>
              </a:rPr>
              <a:t>forma </a:t>
            </a:r>
            <a:r>
              <a:rPr sz="3200" dirty="0">
                <a:latin typeface="Times New Roman"/>
                <a:cs typeface="Times New Roman"/>
              </a:rPr>
              <a:t>ou </a:t>
            </a:r>
            <a:r>
              <a:rPr sz="3200" spc="-5" dirty="0">
                <a:latin typeface="Times New Roman"/>
                <a:cs typeface="Times New Roman"/>
              </a:rPr>
              <a:t>meio </a:t>
            </a:r>
            <a:r>
              <a:rPr sz="3200" dirty="0">
                <a:latin typeface="Times New Roman"/>
                <a:cs typeface="Times New Roman"/>
              </a:rPr>
              <a:t>para a </a:t>
            </a:r>
            <a:r>
              <a:rPr sz="3200" spc="-5" dirty="0">
                <a:latin typeface="Times New Roman"/>
                <a:cs typeface="Times New Roman"/>
              </a:rPr>
              <a:t>realização </a:t>
            </a:r>
            <a:r>
              <a:rPr sz="3200" dirty="0">
                <a:latin typeface="Times New Roman"/>
                <a:cs typeface="Times New Roman"/>
              </a:rPr>
              <a:t> </a:t>
            </a:r>
            <a:r>
              <a:rPr sz="3200" spc="-10" dirty="0">
                <a:latin typeface="Times New Roman"/>
                <a:cs typeface="Times New Roman"/>
              </a:rPr>
              <a:t>dessa</a:t>
            </a:r>
            <a:r>
              <a:rPr sz="3200" dirty="0">
                <a:latin typeface="Times New Roman"/>
                <a:cs typeface="Times New Roman"/>
              </a:rPr>
              <a:t> tarefa;</a:t>
            </a:r>
          </a:p>
          <a:p>
            <a:pPr marL="12700" algn="just">
              <a:lnSpc>
                <a:spcPct val="100000"/>
              </a:lnSpc>
              <a:spcBef>
                <a:spcPts val="580"/>
              </a:spcBef>
            </a:pPr>
            <a:r>
              <a:rPr sz="3200" spc="-10" dirty="0">
                <a:latin typeface="Times New Roman"/>
                <a:cs typeface="Times New Roman"/>
              </a:rPr>
              <a:t>Na </a:t>
            </a:r>
            <a:r>
              <a:rPr sz="3200" spc="-5" dirty="0">
                <a:latin typeface="Times New Roman"/>
                <a:cs typeface="Times New Roman"/>
              </a:rPr>
              <a:t>figura</a:t>
            </a:r>
            <a:r>
              <a:rPr sz="3200" spc="-15" dirty="0">
                <a:latin typeface="Times New Roman"/>
                <a:cs typeface="Times New Roman"/>
              </a:rPr>
              <a:t> </a:t>
            </a:r>
            <a:r>
              <a:rPr sz="3200" dirty="0">
                <a:latin typeface="Times New Roman"/>
                <a:cs typeface="Times New Roman"/>
              </a:rPr>
              <a:t>a</a:t>
            </a:r>
            <a:r>
              <a:rPr sz="3200" spc="-5" dirty="0">
                <a:latin typeface="Times New Roman"/>
                <a:cs typeface="Times New Roman"/>
              </a:rPr>
              <a:t> </a:t>
            </a:r>
            <a:r>
              <a:rPr sz="3200" dirty="0">
                <a:latin typeface="Times New Roman"/>
                <a:cs typeface="Times New Roman"/>
              </a:rPr>
              <a:t>seguir </a:t>
            </a:r>
            <a:r>
              <a:rPr sz="3200" spc="-5" dirty="0">
                <a:latin typeface="Times New Roman"/>
                <a:cs typeface="Times New Roman"/>
              </a:rPr>
              <a:t>ilustramos </a:t>
            </a:r>
            <a:r>
              <a:rPr sz="3200" spc="-10" dirty="0">
                <a:latin typeface="Times New Roman"/>
                <a:cs typeface="Times New Roman"/>
              </a:rPr>
              <a:t>uma</a:t>
            </a:r>
            <a:r>
              <a:rPr sz="3200" spc="-15" dirty="0">
                <a:latin typeface="Times New Roman"/>
                <a:cs typeface="Times New Roman"/>
              </a:rPr>
              <a:t> </a:t>
            </a:r>
            <a:r>
              <a:rPr sz="3200" spc="-5" dirty="0">
                <a:latin typeface="Times New Roman"/>
                <a:cs typeface="Times New Roman"/>
              </a:rPr>
              <a:t>pessoa</a:t>
            </a:r>
            <a:r>
              <a:rPr sz="3200" spc="5" dirty="0">
                <a:latin typeface="Times New Roman"/>
                <a:cs typeface="Times New Roman"/>
              </a:rPr>
              <a:t> </a:t>
            </a:r>
            <a:r>
              <a:rPr sz="3200" spc="-5" dirty="0">
                <a:latin typeface="Times New Roman"/>
                <a:cs typeface="Times New Roman"/>
              </a:rPr>
              <a:t>falando</a:t>
            </a:r>
            <a:r>
              <a:rPr sz="3200" spc="-20" dirty="0">
                <a:latin typeface="Times New Roman"/>
                <a:cs typeface="Times New Roman"/>
              </a:rPr>
              <a:t> </a:t>
            </a:r>
            <a:r>
              <a:rPr sz="3200" dirty="0">
                <a:latin typeface="Times New Roman"/>
                <a:cs typeface="Times New Roman"/>
              </a:rPr>
              <a:t>para outra;</a:t>
            </a:r>
          </a:p>
        </p:txBody>
      </p:sp>
      <p:pic>
        <p:nvPicPr>
          <p:cNvPr id="8" name="object 7">
            <a:extLst>
              <a:ext uri="{FF2B5EF4-FFF2-40B4-BE49-F238E27FC236}">
                <a16:creationId xmlns:a16="http://schemas.microsoft.com/office/drawing/2014/main" id="{DEB010EF-ED19-44F7-A52A-1A3DA93A59DB}"/>
              </a:ext>
            </a:extLst>
          </p:cNvPr>
          <p:cNvPicPr/>
          <p:nvPr/>
        </p:nvPicPr>
        <p:blipFill>
          <a:blip r:embed="rId3" cstate="print"/>
          <a:stretch>
            <a:fillRect/>
          </a:stretch>
        </p:blipFill>
        <p:spPr>
          <a:xfrm>
            <a:off x="3477296" y="4337806"/>
            <a:ext cx="5025118" cy="2520194"/>
          </a:xfrm>
          <a:prstGeom prst="rect">
            <a:avLst/>
          </a:prstGeom>
        </p:spPr>
      </p:pic>
    </p:spTree>
    <p:extLst>
      <p:ext uri="{BB962C8B-B14F-4D97-AF65-F5344CB8AC3E}">
        <p14:creationId xmlns:p14="http://schemas.microsoft.com/office/powerpoint/2010/main" val="1515646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a:extLst>
              <a:ext uri="{FF2B5EF4-FFF2-40B4-BE49-F238E27FC236}">
                <a16:creationId xmlns:a16="http://schemas.microsoft.com/office/drawing/2014/main" id="{D6BB82F5-EDC2-429A-A575-4A79EB72E4D2}"/>
              </a:ext>
            </a:extLst>
          </p:cNvPr>
          <p:cNvGraphicFramePr>
            <a:graphicFrameLocks noGrp="1"/>
          </p:cNvGraphicFramePr>
          <p:nvPr/>
        </p:nvGraphicFramePr>
        <p:xfrm>
          <a:off x="60845" y="1048676"/>
          <a:ext cx="12054837" cy="5100320"/>
        </p:xfrm>
        <a:graphic>
          <a:graphicData uri="http://schemas.openxmlformats.org/drawingml/2006/table">
            <a:tbl>
              <a:tblPr firstRow="1" bandRow="1">
                <a:tableStyleId>{2D5ABB26-0587-4C30-8999-92F81FD0307C}</a:tableStyleId>
              </a:tblPr>
              <a:tblGrid>
                <a:gridCol w="1660525">
                  <a:extLst>
                    <a:ext uri="{9D8B030D-6E8A-4147-A177-3AD203B41FA5}">
                      <a16:colId xmlns:a16="http://schemas.microsoft.com/office/drawing/2014/main" val="20000"/>
                    </a:ext>
                  </a:extLst>
                </a:gridCol>
                <a:gridCol w="1853564">
                  <a:extLst>
                    <a:ext uri="{9D8B030D-6E8A-4147-A177-3AD203B41FA5}">
                      <a16:colId xmlns:a16="http://schemas.microsoft.com/office/drawing/2014/main" val="20001"/>
                    </a:ext>
                  </a:extLst>
                </a:gridCol>
                <a:gridCol w="1601469">
                  <a:extLst>
                    <a:ext uri="{9D8B030D-6E8A-4147-A177-3AD203B41FA5}">
                      <a16:colId xmlns:a16="http://schemas.microsoft.com/office/drawing/2014/main" val="20002"/>
                    </a:ext>
                  </a:extLst>
                </a:gridCol>
                <a:gridCol w="2152015">
                  <a:extLst>
                    <a:ext uri="{9D8B030D-6E8A-4147-A177-3AD203B41FA5}">
                      <a16:colId xmlns:a16="http://schemas.microsoft.com/office/drawing/2014/main" val="20003"/>
                    </a:ext>
                  </a:extLst>
                </a:gridCol>
                <a:gridCol w="2551429">
                  <a:extLst>
                    <a:ext uri="{9D8B030D-6E8A-4147-A177-3AD203B41FA5}">
                      <a16:colId xmlns:a16="http://schemas.microsoft.com/office/drawing/2014/main" val="20004"/>
                    </a:ext>
                  </a:extLst>
                </a:gridCol>
                <a:gridCol w="2235835">
                  <a:extLst>
                    <a:ext uri="{9D8B030D-6E8A-4147-A177-3AD203B41FA5}">
                      <a16:colId xmlns:a16="http://schemas.microsoft.com/office/drawing/2014/main" val="20005"/>
                    </a:ext>
                  </a:extLst>
                </a:gridCol>
              </a:tblGrid>
              <a:tr h="634365">
                <a:tc rowSpan="2">
                  <a:txBody>
                    <a:bodyPr/>
                    <a:lstStyle/>
                    <a:p>
                      <a:pPr>
                        <a:lnSpc>
                          <a:spcPct val="100000"/>
                        </a:lnSpc>
                      </a:pPr>
                      <a:endParaRPr sz="1400" dirty="0">
                        <a:latin typeface="Times New Roman"/>
                        <a:cs typeface="Times New Roman"/>
                      </a:endParaRPr>
                    </a:p>
                  </a:txBody>
                  <a:tcPr marL="0" marR="0" marT="0" marB="0">
                    <a:lnB w="38100">
                      <a:solidFill>
                        <a:srgbClr val="FFFFFF"/>
                      </a:solidFill>
                      <a:prstDash val="solid"/>
                    </a:lnB>
                  </a:tcPr>
                </a:tc>
                <a:tc gridSpan="5">
                  <a:txBody>
                    <a:bodyPr/>
                    <a:lstStyle/>
                    <a:p>
                      <a:pPr algn="ctr">
                        <a:lnSpc>
                          <a:spcPct val="100000"/>
                        </a:lnSpc>
                        <a:spcBef>
                          <a:spcPts val="905"/>
                        </a:spcBef>
                      </a:pPr>
                      <a:r>
                        <a:rPr sz="2400" b="1" dirty="0">
                          <a:solidFill>
                            <a:srgbClr val="FFFFFF"/>
                          </a:solidFill>
                          <a:latin typeface="Times New Roman"/>
                          <a:cs typeface="Times New Roman"/>
                        </a:rPr>
                        <a:t>Tipos</a:t>
                      </a:r>
                      <a:r>
                        <a:rPr sz="2400" b="1" spc="-95" dirty="0">
                          <a:solidFill>
                            <a:srgbClr val="FFFFFF"/>
                          </a:solidFill>
                          <a:latin typeface="Times New Roman"/>
                          <a:cs typeface="Times New Roman"/>
                        </a:rPr>
                        <a:t> </a:t>
                      </a:r>
                      <a:r>
                        <a:rPr sz="2400" b="1" spc="-10" dirty="0">
                          <a:solidFill>
                            <a:srgbClr val="FFFFFF"/>
                          </a:solidFill>
                          <a:latin typeface="Times New Roman"/>
                          <a:cs typeface="Times New Roman"/>
                        </a:rPr>
                        <a:t>de</a:t>
                      </a:r>
                      <a:r>
                        <a:rPr sz="2400" b="1" spc="-140" dirty="0">
                          <a:solidFill>
                            <a:srgbClr val="FFFFFF"/>
                          </a:solidFill>
                          <a:latin typeface="Times New Roman"/>
                          <a:cs typeface="Times New Roman"/>
                        </a:rPr>
                        <a:t> </a:t>
                      </a:r>
                      <a:r>
                        <a:rPr sz="2400" b="1" spc="-10" dirty="0">
                          <a:solidFill>
                            <a:srgbClr val="FFFFFF"/>
                          </a:solidFill>
                          <a:latin typeface="Times New Roman"/>
                          <a:cs typeface="Times New Roman"/>
                        </a:rPr>
                        <a:t>Antena</a:t>
                      </a:r>
                      <a:endParaRPr sz="2400">
                        <a:latin typeface="Times New Roman"/>
                        <a:cs typeface="Times New Roman"/>
                      </a:endParaRPr>
                    </a:p>
                  </a:txBody>
                  <a:tcPr marL="0" marR="0" marT="114935" marB="0">
                    <a:lnR w="12700">
                      <a:solidFill>
                        <a:srgbClr val="FFFFFF"/>
                      </a:solidFill>
                      <a:prstDash val="solid"/>
                    </a:lnR>
                    <a:lnT w="12700">
                      <a:solidFill>
                        <a:srgbClr val="FFFFFF"/>
                      </a:solidFill>
                      <a:prstDash val="solid"/>
                    </a:lnT>
                    <a:lnB w="38100">
                      <a:solidFill>
                        <a:srgbClr val="FFFFFF"/>
                      </a:solidFill>
                      <a:prstDash val="solid"/>
                    </a:lnB>
                    <a:solidFill>
                      <a:srgbClr val="5A9AD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93700">
                <a:tc vMerge="1">
                  <a:txBody>
                    <a:bodyPr/>
                    <a:lstStyle/>
                    <a:p>
                      <a:endParaRPr/>
                    </a:p>
                  </a:txBody>
                  <a:tcPr marL="0" marR="0" marT="0" marB="0">
                    <a:lnB w="38100">
                      <a:solidFill>
                        <a:srgbClr val="FFFFFF"/>
                      </a:solidFill>
                      <a:prstDash val="solid"/>
                    </a:lnB>
                  </a:tcPr>
                </a:tc>
                <a:tc>
                  <a:txBody>
                    <a:bodyPr/>
                    <a:lstStyle/>
                    <a:p>
                      <a:pPr marL="424180">
                        <a:lnSpc>
                          <a:spcPct val="100000"/>
                        </a:lnSpc>
                        <a:spcBef>
                          <a:spcPts val="225"/>
                        </a:spcBef>
                      </a:pPr>
                      <a:r>
                        <a:rPr sz="2000" b="1" spc="-10" dirty="0">
                          <a:latin typeface="Times New Roman"/>
                          <a:cs typeface="Times New Roman"/>
                        </a:rPr>
                        <a:t>DIPOLO</a:t>
                      </a:r>
                      <a:endParaRPr sz="2000">
                        <a:latin typeface="Times New Roman"/>
                        <a:cs typeface="Times New Roman"/>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DEE"/>
                    </a:solidFill>
                  </a:tcPr>
                </a:tc>
                <a:tc>
                  <a:txBody>
                    <a:bodyPr/>
                    <a:lstStyle/>
                    <a:p>
                      <a:pPr marL="160655">
                        <a:lnSpc>
                          <a:spcPct val="100000"/>
                        </a:lnSpc>
                        <a:spcBef>
                          <a:spcPts val="225"/>
                        </a:spcBef>
                      </a:pPr>
                      <a:r>
                        <a:rPr sz="2000" b="1" spc="-50" dirty="0">
                          <a:latin typeface="Times New Roman"/>
                          <a:cs typeface="Times New Roman"/>
                        </a:rPr>
                        <a:t>YAGI-</a:t>
                      </a:r>
                      <a:r>
                        <a:rPr sz="2000" b="1" spc="-25" dirty="0">
                          <a:latin typeface="Times New Roman"/>
                          <a:cs typeface="Times New Roman"/>
                        </a:rPr>
                        <a:t>UDA</a:t>
                      </a:r>
                      <a:endParaRPr sz="2000">
                        <a:latin typeface="Times New Roman"/>
                        <a:cs typeface="Times New Roman"/>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DEE"/>
                    </a:solidFill>
                  </a:tcPr>
                </a:tc>
                <a:tc>
                  <a:txBody>
                    <a:bodyPr/>
                    <a:lstStyle/>
                    <a:p>
                      <a:pPr marL="229235">
                        <a:lnSpc>
                          <a:spcPct val="100000"/>
                        </a:lnSpc>
                        <a:spcBef>
                          <a:spcPts val="225"/>
                        </a:spcBef>
                      </a:pPr>
                      <a:r>
                        <a:rPr sz="2000" b="1" spc="-10" dirty="0">
                          <a:latin typeface="Times New Roman"/>
                          <a:cs typeface="Times New Roman"/>
                        </a:rPr>
                        <a:t>PARABOLICA</a:t>
                      </a:r>
                      <a:endParaRPr sz="2000">
                        <a:latin typeface="Times New Roman"/>
                        <a:cs typeface="Times New Roman"/>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DEE"/>
                    </a:solidFill>
                  </a:tcPr>
                </a:tc>
                <a:tc>
                  <a:txBody>
                    <a:bodyPr/>
                    <a:lstStyle/>
                    <a:p>
                      <a:pPr marL="221615">
                        <a:lnSpc>
                          <a:spcPct val="100000"/>
                        </a:lnSpc>
                        <a:spcBef>
                          <a:spcPts val="225"/>
                        </a:spcBef>
                      </a:pPr>
                      <a:r>
                        <a:rPr sz="2000" b="1" spc="-10" dirty="0">
                          <a:latin typeface="Times New Roman"/>
                          <a:cs typeface="Times New Roman"/>
                        </a:rPr>
                        <a:t>LOG-PÉRIODICA</a:t>
                      </a:r>
                      <a:endParaRPr sz="2000">
                        <a:latin typeface="Times New Roman"/>
                        <a:cs typeface="Times New Roman"/>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DEE"/>
                    </a:solidFill>
                  </a:tcPr>
                </a:tc>
                <a:tc>
                  <a:txBody>
                    <a:bodyPr/>
                    <a:lstStyle/>
                    <a:p>
                      <a:pPr marL="290830">
                        <a:lnSpc>
                          <a:spcPct val="100000"/>
                        </a:lnSpc>
                        <a:spcBef>
                          <a:spcPts val="225"/>
                        </a:spcBef>
                      </a:pPr>
                      <a:r>
                        <a:rPr sz="2000" b="1" spc="-10" dirty="0">
                          <a:latin typeface="Times New Roman"/>
                          <a:cs typeface="Times New Roman"/>
                        </a:rPr>
                        <a:t>HELICOIDAL</a:t>
                      </a:r>
                      <a:endParaRPr sz="2000">
                        <a:latin typeface="Times New Roman"/>
                        <a:cs typeface="Times New Roman"/>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DEE"/>
                    </a:solidFill>
                  </a:tcPr>
                </a:tc>
                <a:extLst>
                  <a:ext uri="{0D108BD9-81ED-4DB2-BD59-A6C34878D82A}">
                    <a16:rowId xmlns:a16="http://schemas.microsoft.com/office/drawing/2014/main" val="10001"/>
                  </a:ext>
                </a:extLst>
              </a:tr>
              <a:tr h="4022725">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715"/>
                        </a:spcBef>
                      </a:pPr>
                      <a:endParaRPr sz="2000">
                        <a:latin typeface="Times New Roman"/>
                        <a:cs typeface="Times New Roman"/>
                      </a:endParaRPr>
                    </a:p>
                    <a:p>
                      <a:pPr marL="121920">
                        <a:lnSpc>
                          <a:spcPct val="100000"/>
                        </a:lnSpc>
                      </a:pPr>
                      <a:r>
                        <a:rPr sz="2000" spc="-10" dirty="0">
                          <a:solidFill>
                            <a:srgbClr val="435369"/>
                          </a:solidFill>
                          <a:latin typeface="Times New Roman"/>
                          <a:cs typeface="Times New Roman"/>
                        </a:rPr>
                        <a:t>Desvantagens</a:t>
                      </a: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8EEF6"/>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890"/>
                        </a:spcBef>
                      </a:pPr>
                      <a:endParaRPr sz="1400">
                        <a:latin typeface="Times New Roman"/>
                        <a:cs typeface="Times New Roman"/>
                      </a:endParaRPr>
                    </a:p>
                    <a:p>
                      <a:pPr marL="90805" marR="522605" indent="177165">
                        <a:lnSpc>
                          <a:spcPts val="1550"/>
                        </a:lnSpc>
                        <a:buAutoNum type="arabicPeriod"/>
                        <a:tabLst>
                          <a:tab pos="267970" algn="l"/>
                        </a:tabLst>
                      </a:pPr>
                      <a:r>
                        <a:rPr sz="1400" dirty="0">
                          <a:latin typeface="Times New Roman"/>
                          <a:cs typeface="Times New Roman"/>
                        </a:rPr>
                        <a:t>Limitações</a:t>
                      </a:r>
                      <a:r>
                        <a:rPr sz="1400" spc="-10" dirty="0">
                          <a:latin typeface="Times New Roman"/>
                          <a:cs typeface="Times New Roman"/>
                        </a:rPr>
                        <a:t> </a:t>
                      </a:r>
                      <a:r>
                        <a:rPr sz="1400" spc="-25" dirty="0">
                          <a:latin typeface="Times New Roman"/>
                          <a:cs typeface="Times New Roman"/>
                        </a:rPr>
                        <a:t>na </a:t>
                      </a:r>
                      <a:r>
                        <a:rPr sz="1400" dirty="0">
                          <a:latin typeface="Times New Roman"/>
                          <a:cs typeface="Times New Roman"/>
                        </a:rPr>
                        <a:t>largura</a:t>
                      </a:r>
                      <a:r>
                        <a:rPr sz="1400" spc="-20" dirty="0">
                          <a:latin typeface="Times New Roman"/>
                          <a:cs typeface="Times New Roman"/>
                        </a:rPr>
                        <a:t> </a:t>
                      </a:r>
                      <a:r>
                        <a:rPr sz="1400" dirty="0">
                          <a:latin typeface="Times New Roman"/>
                          <a:cs typeface="Times New Roman"/>
                        </a:rPr>
                        <a:t>de</a:t>
                      </a:r>
                      <a:r>
                        <a:rPr sz="1400" spc="-15" dirty="0">
                          <a:latin typeface="Times New Roman"/>
                          <a:cs typeface="Times New Roman"/>
                        </a:rPr>
                        <a:t> </a:t>
                      </a:r>
                      <a:r>
                        <a:rPr sz="1400" spc="-10" dirty="0">
                          <a:latin typeface="Times New Roman"/>
                          <a:cs typeface="Times New Roman"/>
                        </a:rPr>
                        <a:t>banda.</a:t>
                      </a:r>
                      <a:endParaRPr sz="1400">
                        <a:latin typeface="Times New Roman"/>
                        <a:cs typeface="Times New Roman"/>
                      </a:endParaRPr>
                    </a:p>
                    <a:p>
                      <a:pPr marL="90805" marR="137160" indent="177165">
                        <a:lnSpc>
                          <a:spcPts val="1550"/>
                        </a:lnSpc>
                        <a:spcBef>
                          <a:spcPts val="1545"/>
                        </a:spcBef>
                        <a:buAutoNum type="arabicPeriod"/>
                        <a:tabLst>
                          <a:tab pos="267970" algn="l"/>
                        </a:tabLst>
                      </a:pPr>
                      <a:r>
                        <a:rPr sz="1400" dirty="0">
                          <a:latin typeface="Times New Roman"/>
                          <a:cs typeface="Times New Roman"/>
                        </a:rPr>
                        <a:t>Requer</a:t>
                      </a:r>
                      <a:r>
                        <a:rPr sz="1400" spc="-20" dirty="0">
                          <a:latin typeface="Times New Roman"/>
                          <a:cs typeface="Times New Roman"/>
                        </a:rPr>
                        <a:t> </a:t>
                      </a:r>
                      <a:r>
                        <a:rPr sz="1400" dirty="0">
                          <a:latin typeface="Times New Roman"/>
                          <a:cs typeface="Times New Roman"/>
                        </a:rPr>
                        <a:t>ajustes</a:t>
                      </a:r>
                      <a:r>
                        <a:rPr sz="1400" spc="-10" dirty="0">
                          <a:latin typeface="Times New Roman"/>
                          <a:cs typeface="Times New Roman"/>
                        </a:rPr>
                        <a:t> </a:t>
                      </a:r>
                      <a:r>
                        <a:rPr sz="1400" spc="-20" dirty="0">
                          <a:latin typeface="Times New Roman"/>
                          <a:cs typeface="Times New Roman"/>
                        </a:rPr>
                        <a:t>para </a:t>
                      </a:r>
                      <a:r>
                        <a:rPr sz="1400" dirty="0">
                          <a:latin typeface="Times New Roman"/>
                          <a:cs typeface="Times New Roman"/>
                        </a:rPr>
                        <a:t>otimização</a:t>
                      </a:r>
                      <a:r>
                        <a:rPr sz="1400" spc="-10" dirty="0">
                          <a:latin typeface="Times New Roman"/>
                          <a:cs typeface="Times New Roman"/>
                        </a:rPr>
                        <a:t> </a:t>
                      </a:r>
                      <a:r>
                        <a:rPr sz="1400" spc="-25" dirty="0">
                          <a:latin typeface="Times New Roman"/>
                          <a:cs typeface="Times New Roman"/>
                        </a:rPr>
                        <a:t>em </a:t>
                      </a:r>
                      <a:r>
                        <a:rPr sz="1400" dirty="0">
                          <a:latin typeface="Times New Roman"/>
                          <a:cs typeface="Times New Roman"/>
                        </a:rPr>
                        <a:t>diferentes</a:t>
                      </a:r>
                      <a:r>
                        <a:rPr sz="1400" spc="-15" dirty="0">
                          <a:latin typeface="Times New Roman"/>
                          <a:cs typeface="Times New Roman"/>
                        </a:rPr>
                        <a:t> </a:t>
                      </a:r>
                      <a:r>
                        <a:rPr sz="1400" spc="-10" dirty="0">
                          <a:latin typeface="Times New Roman"/>
                          <a:cs typeface="Times New Roman"/>
                        </a:rPr>
                        <a:t>frequências.</a:t>
                      </a:r>
                      <a:endParaRPr sz="1400">
                        <a:latin typeface="Times New Roman"/>
                        <a:cs typeface="Times New Roman"/>
                      </a:endParaRPr>
                    </a:p>
                    <a:p>
                      <a:pPr marL="90805" marR="413384" indent="177165">
                        <a:lnSpc>
                          <a:spcPts val="1550"/>
                        </a:lnSpc>
                        <a:spcBef>
                          <a:spcPts val="1540"/>
                        </a:spcBef>
                        <a:buAutoNum type="arabicPeriod"/>
                        <a:tabLst>
                          <a:tab pos="267970" algn="l"/>
                        </a:tabLst>
                      </a:pPr>
                      <a:r>
                        <a:rPr sz="1400" dirty="0">
                          <a:latin typeface="Times New Roman"/>
                          <a:cs typeface="Times New Roman"/>
                        </a:rPr>
                        <a:t>Não</a:t>
                      </a:r>
                      <a:r>
                        <a:rPr sz="1400" spc="-10" dirty="0">
                          <a:latin typeface="Times New Roman"/>
                          <a:cs typeface="Times New Roman"/>
                        </a:rPr>
                        <a:t> </a:t>
                      </a:r>
                      <a:r>
                        <a:rPr sz="1400" dirty="0">
                          <a:latin typeface="Times New Roman"/>
                          <a:cs typeface="Times New Roman"/>
                        </a:rPr>
                        <a:t>é</a:t>
                      </a:r>
                      <a:r>
                        <a:rPr sz="1400" spc="-15" dirty="0">
                          <a:latin typeface="Times New Roman"/>
                          <a:cs typeface="Times New Roman"/>
                        </a:rPr>
                        <a:t> </a:t>
                      </a:r>
                      <a:r>
                        <a:rPr sz="1400" dirty="0">
                          <a:latin typeface="Times New Roman"/>
                          <a:cs typeface="Times New Roman"/>
                        </a:rPr>
                        <a:t>ideal</a:t>
                      </a:r>
                      <a:r>
                        <a:rPr sz="1400" spc="-10" dirty="0">
                          <a:latin typeface="Times New Roman"/>
                          <a:cs typeface="Times New Roman"/>
                        </a:rPr>
                        <a:t> </a:t>
                      </a:r>
                      <a:r>
                        <a:rPr sz="1400" spc="-20" dirty="0">
                          <a:latin typeface="Times New Roman"/>
                          <a:cs typeface="Times New Roman"/>
                        </a:rPr>
                        <a:t>para </a:t>
                      </a:r>
                      <a:r>
                        <a:rPr sz="1400" dirty="0">
                          <a:latin typeface="Times New Roman"/>
                          <a:cs typeface="Times New Roman"/>
                        </a:rPr>
                        <a:t>aplicações</a:t>
                      </a:r>
                      <a:r>
                        <a:rPr sz="1400" spc="-30" dirty="0">
                          <a:latin typeface="Times New Roman"/>
                          <a:cs typeface="Times New Roman"/>
                        </a:rPr>
                        <a:t> </a:t>
                      </a:r>
                      <a:r>
                        <a:rPr sz="1400" spc="-25" dirty="0">
                          <a:latin typeface="Times New Roman"/>
                          <a:cs typeface="Times New Roman"/>
                        </a:rPr>
                        <a:t>que </a:t>
                      </a:r>
                      <a:r>
                        <a:rPr sz="1400" dirty="0">
                          <a:latin typeface="Times New Roman"/>
                          <a:cs typeface="Times New Roman"/>
                        </a:rPr>
                        <a:t>necessitam</a:t>
                      </a:r>
                      <a:r>
                        <a:rPr sz="1400" spc="-10" dirty="0">
                          <a:latin typeface="Times New Roman"/>
                          <a:cs typeface="Times New Roman"/>
                        </a:rPr>
                        <a:t> </a:t>
                      </a:r>
                      <a:r>
                        <a:rPr sz="1400" dirty="0">
                          <a:latin typeface="Times New Roman"/>
                          <a:cs typeface="Times New Roman"/>
                        </a:rPr>
                        <a:t>de</a:t>
                      </a:r>
                      <a:r>
                        <a:rPr sz="1400" spc="-15" dirty="0">
                          <a:latin typeface="Times New Roman"/>
                          <a:cs typeface="Times New Roman"/>
                        </a:rPr>
                        <a:t> </a:t>
                      </a:r>
                      <a:r>
                        <a:rPr sz="1400" spc="-20" dirty="0">
                          <a:latin typeface="Times New Roman"/>
                          <a:cs typeface="Times New Roman"/>
                        </a:rPr>
                        <a:t>alta </a:t>
                      </a:r>
                      <a:r>
                        <a:rPr sz="1400" spc="-10" dirty="0">
                          <a:latin typeface="Times New Roman"/>
                          <a:cs typeface="Times New Roman"/>
                        </a:rPr>
                        <a:t>direcionalidade.</a:t>
                      </a: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marL="90805" marR="183515" indent="177165">
                        <a:lnSpc>
                          <a:spcPts val="1550"/>
                        </a:lnSpc>
                        <a:spcBef>
                          <a:spcPts val="365"/>
                        </a:spcBef>
                        <a:buAutoNum type="arabicPeriod"/>
                        <a:tabLst>
                          <a:tab pos="267970" algn="l"/>
                        </a:tabLst>
                      </a:pPr>
                      <a:r>
                        <a:rPr sz="1400" spc="-10" dirty="0">
                          <a:latin typeface="Times New Roman"/>
                          <a:cs typeface="Times New Roman"/>
                        </a:rPr>
                        <a:t>Direcionalidade limitada </a:t>
                      </a:r>
                      <a:r>
                        <a:rPr sz="1400" dirty="0">
                          <a:latin typeface="Times New Roman"/>
                          <a:cs typeface="Times New Roman"/>
                        </a:rPr>
                        <a:t>(necessidade</a:t>
                      </a:r>
                      <a:r>
                        <a:rPr sz="1400" spc="-25" dirty="0">
                          <a:latin typeface="Times New Roman"/>
                          <a:cs typeface="Times New Roman"/>
                        </a:rPr>
                        <a:t> de </a:t>
                      </a:r>
                      <a:r>
                        <a:rPr sz="1400" dirty="0">
                          <a:latin typeface="Times New Roman"/>
                          <a:cs typeface="Times New Roman"/>
                        </a:rPr>
                        <a:t>ajuste</a:t>
                      </a:r>
                      <a:r>
                        <a:rPr sz="1400" spc="-10" dirty="0">
                          <a:latin typeface="Times New Roman"/>
                          <a:cs typeface="Times New Roman"/>
                        </a:rPr>
                        <a:t> preciso).</a:t>
                      </a:r>
                      <a:endParaRPr sz="1400">
                        <a:latin typeface="Times New Roman"/>
                        <a:cs typeface="Times New Roman"/>
                      </a:endParaRPr>
                    </a:p>
                    <a:p>
                      <a:pPr marL="90805" marR="89535" indent="177165">
                        <a:lnSpc>
                          <a:spcPts val="1550"/>
                        </a:lnSpc>
                        <a:spcBef>
                          <a:spcPts val="1540"/>
                        </a:spcBef>
                        <a:buAutoNum type="arabicPeriod"/>
                        <a:tabLst>
                          <a:tab pos="267970" algn="l"/>
                        </a:tabLst>
                      </a:pPr>
                      <a:r>
                        <a:rPr sz="1400" dirty="0">
                          <a:latin typeface="Times New Roman"/>
                          <a:cs typeface="Times New Roman"/>
                        </a:rPr>
                        <a:t>Menor</a:t>
                      </a:r>
                      <a:r>
                        <a:rPr sz="1400" spc="-20" dirty="0">
                          <a:latin typeface="Times New Roman"/>
                          <a:cs typeface="Times New Roman"/>
                        </a:rPr>
                        <a:t> </a:t>
                      </a:r>
                      <a:r>
                        <a:rPr sz="1400" dirty="0">
                          <a:latin typeface="Times New Roman"/>
                          <a:cs typeface="Times New Roman"/>
                        </a:rPr>
                        <a:t>ganho </a:t>
                      </a:r>
                      <a:r>
                        <a:rPr sz="1400" spc="-25" dirty="0">
                          <a:latin typeface="Times New Roman"/>
                          <a:cs typeface="Times New Roman"/>
                        </a:rPr>
                        <a:t>em </a:t>
                      </a:r>
                      <a:r>
                        <a:rPr sz="1400" dirty="0">
                          <a:latin typeface="Times New Roman"/>
                          <a:cs typeface="Times New Roman"/>
                        </a:rPr>
                        <a:t>comparação</a:t>
                      </a:r>
                      <a:r>
                        <a:rPr sz="1400" spc="-20" dirty="0">
                          <a:latin typeface="Times New Roman"/>
                          <a:cs typeface="Times New Roman"/>
                        </a:rPr>
                        <a:t> </a:t>
                      </a:r>
                      <a:r>
                        <a:rPr sz="1400" spc="-25" dirty="0">
                          <a:latin typeface="Times New Roman"/>
                          <a:cs typeface="Times New Roman"/>
                        </a:rPr>
                        <a:t>com </a:t>
                      </a:r>
                      <a:r>
                        <a:rPr sz="1400" dirty="0">
                          <a:latin typeface="Times New Roman"/>
                          <a:cs typeface="Times New Roman"/>
                        </a:rPr>
                        <a:t>antenas</a:t>
                      </a:r>
                      <a:r>
                        <a:rPr sz="1400" spc="-5" dirty="0">
                          <a:latin typeface="Times New Roman"/>
                          <a:cs typeface="Times New Roman"/>
                        </a:rPr>
                        <a:t> </a:t>
                      </a:r>
                      <a:r>
                        <a:rPr sz="1400" dirty="0">
                          <a:latin typeface="Times New Roman"/>
                          <a:cs typeface="Times New Roman"/>
                        </a:rPr>
                        <a:t>de</a:t>
                      </a:r>
                      <a:r>
                        <a:rPr sz="1400" spc="-10" dirty="0">
                          <a:latin typeface="Times New Roman"/>
                          <a:cs typeface="Times New Roman"/>
                        </a:rPr>
                        <a:t> </a:t>
                      </a:r>
                      <a:r>
                        <a:rPr sz="1400" dirty="0">
                          <a:latin typeface="Times New Roman"/>
                          <a:cs typeface="Times New Roman"/>
                        </a:rPr>
                        <a:t>grade</a:t>
                      </a:r>
                      <a:r>
                        <a:rPr sz="1400" spc="-10" dirty="0">
                          <a:latin typeface="Times New Roman"/>
                          <a:cs typeface="Times New Roman"/>
                        </a:rPr>
                        <a:t> </a:t>
                      </a:r>
                      <a:r>
                        <a:rPr sz="1400" spc="-25" dirty="0">
                          <a:latin typeface="Times New Roman"/>
                          <a:cs typeface="Times New Roman"/>
                        </a:rPr>
                        <a:t>ou </a:t>
                      </a:r>
                      <a:r>
                        <a:rPr sz="1400" spc="-10" dirty="0">
                          <a:latin typeface="Times New Roman"/>
                          <a:cs typeface="Times New Roman"/>
                        </a:rPr>
                        <a:t>parabólicas.</a:t>
                      </a:r>
                      <a:endParaRPr sz="1400">
                        <a:latin typeface="Times New Roman"/>
                        <a:cs typeface="Times New Roman"/>
                      </a:endParaRPr>
                    </a:p>
                    <a:p>
                      <a:pPr marL="90805" marR="172085" indent="177165">
                        <a:lnSpc>
                          <a:spcPts val="1550"/>
                        </a:lnSpc>
                        <a:spcBef>
                          <a:spcPts val="1540"/>
                        </a:spcBef>
                        <a:buAutoNum type="arabicPeriod"/>
                        <a:tabLst>
                          <a:tab pos="267970" algn="l"/>
                        </a:tabLst>
                      </a:pPr>
                      <a:r>
                        <a:rPr sz="1400" spc="-10" dirty="0">
                          <a:latin typeface="Times New Roman"/>
                          <a:cs typeface="Times New Roman"/>
                        </a:rPr>
                        <a:t>Requer manutenção </a:t>
                      </a:r>
                      <a:r>
                        <a:rPr sz="1400" dirty="0">
                          <a:latin typeface="Times New Roman"/>
                          <a:cs typeface="Times New Roman"/>
                        </a:rPr>
                        <a:t>periódica</a:t>
                      </a:r>
                      <a:r>
                        <a:rPr sz="1400" spc="-10" dirty="0">
                          <a:latin typeface="Times New Roman"/>
                          <a:cs typeface="Times New Roman"/>
                        </a:rPr>
                        <a:t> </a:t>
                      </a:r>
                      <a:r>
                        <a:rPr sz="1400" spc="-20" dirty="0">
                          <a:latin typeface="Times New Roman"/>
                          <a:cs typeface="Times New Roman"/>
                        </a:rPr>
                        <a:t>para </a:t>
                      </a:r>
                      <a:r>
                        <a:rPr sz="1400" dirty="0">
                          <a:latin typeface="Times New Roman"/>
                          <a:cs typeface="Times New Roman"/>
                        </a:rPr>
                        <a:t>garantir</a:t>
                      </a:r>
                      <a:r>
                        <a:rPr sz="1400" spc="-5" dirty="0">
                          <a:latin typeface="Times New Roman"/>
                          <a:cs typeface="Times New Roman"/>
                        </a:rPr>
                        <a:t> </a:t>
                      </a:r>
                      <a:r>
                        <a:rPr sz="1400" spc="-50" dirty="0">
                          <a:latin typeface="Times New Roman"/>
                          <a:cs typeface="Times New Roman"/>
                        </a:rPr>
                        <a:t>o </a:t>
                      </a:r>
                      <a:r>
                        <a:rPr sz="1400" dirty="0">
                          <a:latin typeface="Times New Roman"/>
                          <a:cs typeface="Times New Roman"/>
                        </a:rPr>
                        <a:t>desempenho </a:t>
                      </a:r>
                      <a:r>
                        <a:rPr sz="1400" spc="-10" dirty="0">
                          <a:latin typeface="Times New Roman"/>
                          <a:cs typeface="Times New Roman"/>
                        </a:rPr>
                        <a:t>ideal.</a:t>
                      </a:r>
                      <a:endParaRPr sz="1400">
                        <a:latin typeface="Times New Roman"/>
                        <a:cs typeface="Times New Roman"/>
                      </a:endParaRPr>
                    </a:p>
                    <a:p>
                      <a:pPr marL="90805" marR="149225" indent="177165">
                        <a:lnSpc>
                          <a:spcPts val="1550"/>
                        </a:lnSpc>
                        <a:spcBef>
                          <a:spcPts val="1535"/>
                        </a:spcBef>
                        <a:buAutoNum type="arabicPeriod"/>
                        <a:tabLst>
                          <a:tab pos="267970" algn="l"/>
                        </a:tabLst>
                      </a:pPr>
                      <a:r>
                        <a:rPr sz="1400" dirty="0">
                          <a:latin typeface="Times New Roman"/>
                          <a:cs typeface="Times New Roman"/>
                        </a:rPr>
                        <a:t>Menos</a:t>
                      </a:r>
                      <a:r>
                        <a:rPr sz="1400" spc="-15" dirty="0">
                          <a:latin typeface="Times New Roman"/>
                          <a:cs typeface="Times New Roman"/>
                        </a:rPr>
                        <a:t> </a:t>
                      </a:r>
                      <a:r>
                        <a:rPr sz="1400" spc="-10" dirty="0">
                          <a:latin typeface="Times New Roman"/>
                          <a:cs typeface="Times New Roman"/>
                        </a:rPr>
                        <a:t>eficiente </a:t>
                      </a:r>
                      <a:r>
                        <a:rPr sz="1400" dirty="0">
                          <a:latin typeface="Times New Roman"/>
                          <a:cs typeface="Times New Roman"/>
                        </a:rPr>
                        <a:t>em</a:t>
                      </a:r>
                      <a:r>
                        <a:rPr sz="1400" spc="-10" dirty="0">
                          <a:latin typeface="Times New Roman"/>
                          <a:cs typeface="Times New Roman"/>
                        </a:rPr>
                        <a:t> </a:t>
                      </a:r>
                      <a:r>
                        <a:rPr sz="1400" dirty="0">
                          <a:latin typeface="Times New Roman"/>
                          <a:cs typeface="Times New Roman"/>
                        </a:rPr>
                        <a:t>áreas</a:t>
                      </a:r>
                      <a:r>
                        <a:rPr sz="1400" spc="-10" dirty="0">
                          <a:latin typeface="Times New Roman"/>
                          <a:cs typeface="Times New Roman"/>
                        </a:rPr>
                        <a:t> </a:t>
                      </a:r>
                      <a:r>
                        <a:rPr sz="1400" dirty="0">
                          <a:latin typeface="Times New Roman"/>
                          <a:cs typeface="Times New Roman"/>
                        </a:rPr>
                        <a:t>onde</a:t>
                      </a:r>
                      <a:r>
                        <a:rPr sz="1400" spc="-15" dirty="0">
                          <a:latin typeface="Times New Roman"/>
                          <a:cs typeface="Times New Roman"/>
                        </a:rPr>
                        <a:t> </a:t>
                      </a:r>
                      <a:r>
                        <a:rPr sz="1400" spc="-25" dirty="0">
                          <a:latin typeface="Times New Roman"/>
                          <a:cs typeface="Times New Roman"/>
                        </a:rPr>
                        <a:t>há </a:t>
                      </a:r>
                      <a:r>
                        <a:rPr sz="1400" dirty="0">
                          <a:latin typeface="Times New Roman"/>
                          <a:cs typeface="Times New Roman"/>
                        </a:rPr>
                        <a:t>muita</a:t>
                      </a:r>
                      <a:r>
                        <a:rPr sz="1400" spc="-5" dirty="0">
                          <a:latin typeface="Times New Roman"/>
                          <a:cs typeface="Times New Roman"/>
                        </a:rPr>
                        <a:t> </a:t>
                      </a:r>
                      <a:r>
                        <a:rPr sz="1400" spc="-10" dirty="0">
                          <a:latin typeface="Times New Roman"/>
                          <a:cs typeface="Times New Roman"/>
                        </a:rPr>
                        <a:t>interferência </a:t>
                      </a:r>
                      <a:r>
                        <a:rPr sz="1400" dirty="0">
                          <a:latin typeface="Times New Roman"/>
                          <a:cs typeface="Times New Roman"/>
                        </a:rPr>
                        <a:t>ou</a:t>
                      </a:r>
                      <a:r>
                        <a:rPr sz="1400" spc="5" dirty="0">
                          <a:latin typeface="Times New Roman"/>
                          <a:cs typeface="Times New Roman"/>
                        </a:rPr>
                        <a:t> </a:t>
                      </a:r>
                      <a:r>
                        <a:rPr sz="1400" spc="-10" dirty="0">
                          <a:latin typeface="Times New Roman"/>
                          <a:cs typeface="Times New Roman"/>
                        </a:rPr>
                        <a:t>obstruções.</a:t>
                      </a:r>
                      <a:endParaRPr sz="1400">
                        <a:latin typeface="Times New Roman"/>
                        <a:cs typeface="Times New Roman"/>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a:lnSpc>
                          <a:spcPct val="100000"/>
                        </a:lnSpc>
                        <a:spcBef>
                          <a:spcPts val="305"/>
                        </a:spcBef>
                      </a:pPr>
                      <a:endParaRPr sz="1400">
                        <a:latin typeface="Times New Roman"/>
                        <a:cs typeface="Times New Roman"/>
                      </a:endParaRPr>
                    </a:p>
                    <a:p>
                      <a:pPr marL="90805" marR="130175" indent="174625">
                        <a:lnSpc>
                          <a:spcPts val="1550"/>
                        </a:lnSpc>
                        <a:buAutoNum type="arabicPeriod"/>
                        <a:tabLst>
                          <a:tab pos="265430" algn="l"/>
                        </a:tabLst>
                      </a:pPr>
                      <a:r>
                        <a:rPr sz="1400" spc="-10" dirty="0">
                          <a:latin typeface="Times New Roman"/>
                          <a:cs typeface="Times New Roman"/>
                        </a:rPr>
                        <a:t>Tamanho</a:t>
                      </a:r>
                      <a:r>
                        <a:rPr sz="1400" spc="-15" dirty="0">
                          <a:latin typeface="Times New Roman"/>
                          <a:cs typeface="Times New Roman"/>
                        </a:rPr>
                        <a:t> </a:t>
                      </a:r>
                      <a:r>
                        <a:rPr sz="1400" dirty="0">
                          <a:latin typeface="Times New Roman"/>
                          <a:cs typeface="Times New Roman"/>
                        </a:rPr>
                        <a:t>e</a:t>
                      </a:r>
                      <a:r>
                        <a:rPr sz="1400" spc="-20" dirty="0">
                          <a:latin typeface="Times New Roman"/>
                          <a:cs typeface="Times New Roman"/>
                        </a:rPr>
                        <a:t> </a:t>
                      </a:r>
                      <a:r>
                        <a:rPr sz="1400" dirty="0">
                          <a:latin typeface="Times New Roman"/>
                          <a:cs typeface="Times New Roman"/>
                        </a:rPr>
                        <a:t>peso:</a:t>
                      </a:r>
                      <a:r>
                        <a:rPr sz="1400" spc="-15" dirty="0">
                          <a:latin typeface="Times New Roman"/>
                          <a:cs typeface="Times New Roman"/>
                        </a:rPr>
                        <a:t> </a:t>
                      </a:r>
                      <a:r>
                        <a:rPr sz="1400" spc="-10" dirty="0">
                          <a:latin typeface="Times New Roman"/>
                          <a:cs typeface="Times New Roman"/>
                        </a:rPr>
                        <a:t>Podem </a:t>
                      </a:r>
                      <a:r>
                        <a:rPr sz="1400" dirty="0">
                          <a:latin typeface="Times New Roman"/>
                          <a:cs typeface="Times New Roman"/>
                        </a:rPr>
                        <a:t>ser</a:t>
                      </a:r>
                      <a:r>
                        <a:rPr sz="1400" spc="-15" dirty="0">
                          <a:latin typeface="Times New Roman"/>
                          <a:cs typeface="Times New Roman"/>
                        </a:rPr>
                        <a:t> </a:t>
                      </a:r>
                      <a:r>
                        <a:rPr sz="1400" dirty="0">
                          <a:latin typeface="Times New Roman"/>
                          <a:cs typeface="Times New Roman"/>
                        </a:rPr>
                        <a:t>grandes e</a:t>
                      </a:r>
                      <a:r>
                        <a:rPr sz="1400" spc="-10" dirty="0">
                          <a:latin typeface="Times New Roman"/>
                          <a:cs typeface="Times New Roman"/>
                        </a:rPr>
                        <a:t> pesadas, </a:t>
                      </a:r>
                      <a:r>
                        <a:rPr sz="1400" dirty="0">
                          <a:latin typeface="Times New Roman"/>
                          <a:cs typeface="Times New Roman"/>
                        </a:rPr>
                        <a:t>requerendo uma</a:t>
                      </a:r>
                      <a:r>
                        <a:rPr sz="1400" spc="-5" dirty="0">
                          <a:latin typeface="Times New Roman"/>
                          <a:cs typeface="Times New Roman"/>
                        </a:rPr>
                        <a:t> </a:t>
                      </a:r>
                      <a:r>
                        <a:rPr sz="1400" spc="-10" dirty="0">
                          <a:latin typeface="Times New Roman"/>
                          <a:cs typeface="Times New Roman"/>
                        </a:rPr>
                        <a:t>estrutura </a:t>
                      </a:r>
                      <a:r>
                        <a:rPr sz="1400" dirty="0">
                          <a:latin typeface="Times New Roman"/>
                          <a:cs typeface="Times New Roman"/>
                        </a:rPr>
                        <a:t>robusta</a:t>
                      </a:r>
                      <a:r>
                        <a:rPr sz="1400" spc="-5" dirty="0">
                          <a:latin typeface="Times New Roman"/>
                          <a:cs typeface="Times New Roman"/>
                        </a:rPr>
                        <a:t> </a:t>
                      </a:r>
                      <a:r>
                        <a:rPr sz="1400" dirty="0">
                          <a:latin typeface="Times New Roman"/>
                          <a:cs typeface="Times New Roman"/>
                        </a:rPr>
                        <a:t>de </a:t>
                      </a:r>
                      <a:r>
                        <a:rPr sz="1400" spc="-10" dirty="0">
                          <a:latin typeface="Times New Roman"/>
                          <a:cs typeface="Times New Roman"/>
                        </a:rPr>
                        <a:t>suporte.</a:t>
                      </a:r>
                      <a:endParaRPr sz="1400">
                        <a:latin typeface="Times New Roman"/>
                        <a:cs typeface="Times New Roman"/>
                      </a:endParaRPr>
                    </a:p>
                    <a:p>
                      <a:pPr marL="90805" marR="177800" indent="177165">
                        <a:lnSpc>
                          <a:spcPts val="1550"/>
                        </a:lnSpc>
                        <a:spcBef>
                          <a:spcPts val="1535"/>
                        </a:spcBef>
                        <a:buAutoNum type="arabicPeriod"/>
                        <a:tabLst>
                          <a:tab pos="267970" algn="l"/>
                        </a:tabLst>
                      </a:pPr>
                      <a:r>
                        <a:rPr sz="1400" dirty="0">
                          <a:latin typeface="Times New Roman"/>
                          <a:cs typeface="Times New Roman"/>
                        </a:rPr>
                        <a:t>Complexidade</a:t>
                      </a:r>
                      <a:r>
                        <a:rPr sz="1400" spc="-15" dirty="0">
                          <a:latin typeface="Times New Roman"/>
                          <a:cs typeface="Times New Roman"/>
                        </a:rPr>
                        <a:t> </a:t>
                      </a:r>
                      <a:r>
                        <a:rPr sz="1400" spc="-25" dirty="0">
                          <a:latin typeface="Times New Roman"/>
                          <a:cs typeface="Times New Roman"/>
                        </a:rPr>
                        <a:t>de </a:t>
                      </a:r>
                      <a:r>
                        <a:rPr sz="1400" dirty="0">
                          <a:latin typeface="Times New Roman"/>
                          <a:cs typeface="Times New Roman"/>
                        </a:rPr>
                        <a:t>instalação:</a:t>
                      </a:r>
                      <a:r>
                        <a:rPr sz="1400" spc="-10" dirty="0">
                          <a:latin typeface="Times New Roman"/>
                          <a:cs typeface="Times New Roman"/>
                        </a:rPr>
                        <a:t> Instalação </a:t>
                      </a:r>
                      <a:r>
                        <a:rPr sz="1400" dirty="0">
                          <a:latin typeface="Times New Roman"/>
                          <a:cs typeface="Times New Roman"/>
                        </a:rPr>
                        <a:t>requer</a:t>
                      </a:r>
                      <a:r>
                        <a:rPr sz="1400" spc="-10" dirty="0">
                          <a:latin typeface="Times New Roman"/>
                          <a:cs typeface="Times New Roman"/>
                        </a:rPr>
                        <a:t> planejamento </a:t>
                      </a:r>
                      <a:r>
                        <a:rPr sz="1400" dirty="0">
                          <a:latin typeface="Times New Roman"/>
                          <a:cs typeface="Times New Roman"/>
                        </a:rPr>
                        <a:t>cuidadoso</a:t>
                      </a:r>
                      <a:r>
                        <a:rPr sz="1400" spc="-5" dirty="0">
                          <a:latin typeface="Times New Roman"/>
                          <a:cs typeface="Times New Roman"/>
                        </a:rPr>
                        <a:t> </a:t>
                      </a:r>
                      <a:r>
                        <a:rPr sz="1400" dirty="0">
                          <a:latin typeface="Times New Roman"/>
                          <a:cs typeface="Times New Roman"/>
                        </a:rPr>
                        <a:t>e</a:t>
                      </a:r>
                      <a:r>
                        <a:rPr sz="1400" spc="-5" dirty="0">
                          <a:latin typeface="Times New Roman"/>
                          <a:cs typeface="Times New Roman"/>
                        </a:rPr>
                        <a:t> </a:t>
                      </a:r>
                      <a:r>
                        <a:rPr sz="1400" dirty="0">
                          <a:latin typeface="Times New Roman"/>
                          <a:cs typeface="Times New Roman"/>
                        </a:rPr>
                        <a:t>pode</a:t>
                      </a:r>
                      <a:r>
                        <a:rPr sz="1400" spc="-5" dirty="0">
                          <a:latin typeface="Times New Roman"/>
                          <a:cs typeface="Times New Roman"/>
                        </a:rPr>
                        <a:t> </a:t>
                      </a:r>
                      <a:r>
                        <a:rPr sz="1400" dirty="0">
                          <a:latin typeface="Times New Roman"/>
                          <a:cs typeface="Times New Roman"/>
                        </a:rPr>
                        <a:t>ser</a:t>
                      </a:r>
                      <a:r>
                        <a:rPr sz="1400" spc="-5" dirty="0">
                          <a:latin typeface="Times New Roman"/>
                          <a:cs typeface="Times New Roman"/>
                        </a:rPr>
                        <a:t> </a:t>
                      </a:r>
                      <a:r>
                        <a:rPr sz="1400" spc="-20" dirty="0">
                          <a:latin typeface="Times New Roman"/>
                          <a:cs typeface="Times New Roman"/>
                        </a:rPr>
                        <a:t>mais </a:t>
                      </a:r>
                      <a:r>
                        <a:rPr sz="1400" dirty="0">
                          <a:latin typeface="Times New Roman"/>
                          <a:cs typeface="Times New Roman"/>
                        </a:rPr>
                        <a:t>desafiadora</a:t>
                      </a:r>
                      <a:r>
                        <a:rPr sz="1400" spc="-10" dirty="0">
                          <a:latin typeface="Times New Roman"/>
                          <a:cs typeface="Times New Roman"/>
                        </a:rPr>
                        <a:t> </a:t>
                      </a:r>
                      <a:r>
                        <a:rPr sz="1400" dirty="0">
                          <a:latin typeface="Times New Roman"/>
                          <a:cs typeface="Times New Roman"/>
                        </a:rPr>
                        <a:t>do que</a:t>
                      </a:r>
                      <a:r>
                        <a:rPr sz="1400" spc="-10" dirty="0">
                          <a:latin typeface="Times New Roman"/>
                          <a:cs typeface="Times New Roman"/>
                        </a:rPr>
                        <a:t> outras antenas.</a:t>
                      </a:r>
                      <a:endParaRPr sz="1400">
                        <a:latin typeface="Times New Roman"/>
                        <a:cs typeface="Times New Roman"/>
                      </a:endParaRPr>
                    </a:p>
                    <a:p>
                      <a:pPr marL="90805" marR="210820" indent="177165">
                        <a:lnSpc>
                          <a:spcPts val="1550"/>
                        </a:lnSpc>
                        <a:spcBef>
                          <a:spcPts val="1535"/>
                        </a:spcBef>
                        <a:buAutoNum type="arabicPeriod"/>
                        <a:tabLst>
                          <a:tab pos="267970" algn="l"/>
                        </a:tabLst>
                      </a:pPr>
                      <a:r>
                        <a:rPr sz="1400" dirty="0">
                          <a:latin typeface="Times New Roman"/>
                          <a:cs typeface="Times New Roman"/>
                        </a:rPr>
                        <a:t>Custo:</a:t>
                      </a:r>
                      <a:r>
                        <a:rPr sz="1400" spc="-5" dirty="0">
                          <a:latin typeface="Times New Roman"/>
                          <a:cs typeface="Times New Roman"/>
                        </a:rPr>
                        <a:t> </a:t>
                      </a:r>
                      <a:r>
                        <a:rPr sz="1400" dirty="0">
                          <a:latin typeface="Times New Roman"/>
                          <a:cs typeface="Times New Roman"/>
                        </a:rPr>
                        <a:t>Em</a:t>
                      </a:r>
                      <a:r>
                        <a:rPr sz="1400" spc="-5" dirty="0">
                          <a:latin typeface="Times New Roman"/>
                          <a:cs typeface="Times New Roman"/>
                        </a:rPr>
                        <a:t> </a:t>
                      </a:r>
                      <a:r>
                        <a:rPr sz="1400" spc="-10" dirty="0">
                          <a:latin typeface="Times New Roman"/>
                          <a:cs typeface="Times New Roman"/>
                        </a:rPr>
                        <a:t>comparação </a:t>
                      </a:r>
                      <a:r>
                        <a:rPr sz="1400" dirty="0">
                          <a:latin typeface="Times New Roman"/>
                          <a:cs typeface="Times New Roman"/>
                        </a:rPr>
                        <a:t>com</a:t>
                      </a:r>
                      <a:r>
                        <a:rPr sz="1400" spc="-10" dirty="0">
                          <a:latin typeface="Times New Roman"/>
                          <a:cs typeface="Times New Roman"/>
                        </a:rPr>
                        <a:t> </a:t>
                      </a:r>
                      <a:r>
                        <a:rPr sz="1400" dirty="0">
                          <a:latin typeface="Times New Roman"/>
                          <a:cs typeface="Times New Roman"/>
                        </a:rPr>
                        <a:t>outras antenas,</a:t>
                      </a:r>
                      <a:r>
                        <a:rPr sz="1400" spc="-15" dirty="0">
                          <a:latin typeface="Times New Roman"/>
                          <a:cs typeface="Times New Roman"/>
                        </a:rPr>
                        <a:t> </a:t>
                      </a:r>
                      <a:r>
                        <a:rPr sz="1400" spc="-25" dirty="0">
                          <a:latin typeface="Times New Roman"/>
                          <a:cs typeface="Times New Roman"/>
                        </a:rPr>
                        <a:t>as </a:t>
                      </a:r>
                      <a:r>
                        <a:rPr sz="1400" dirty="0">
                          <a:latin typeface="Times New Roman"/>
                          <a:cs typeface="Times New Roman"/>
                        </a:rPr>
                        <a:t>parabólicas podem</a:t>
                      </a:r>
                      <a:r>
                        <a:rPr sz="1400" spc="-5" dirty="0">
                          <a:latin typeface="Times New Roman"/>
                          <a:cs typeface="Times New Roman"/>
                        </a:rPr>
                        <a:t> </a:t>
                      </a:r>
                      <a:r>
                        <a:rPr sz="1400" spc="-25" dirty="0">
                          <a:latin typeface="Times New Roman"/>
                          <a:cs typeface="Times New Roman"/>
                        </a:rPr>
                        <a:t>ser </a:t>
                      </a:r>
                      <a:r>
                        <a:rPr sz="1400" dirty="0">
                          <a:latin typeface="Times New Roman"/>
                          <a:cs typeface="Times New Roman"/>
                        </a:rPr>
                        <a:t>mais</a:t>
                      </a:r>
                      <a:r>
                        <a:rPr sz="1400" spc="-5" dirty="0">
                          <a:latin typeface="Times New Roman"/>
                          <a:cs typeface="Times New Roman"/>
                        </a:rPr>
                        <a:t> </a:t>
                      </a:r>
                      <a:r>
                        <a:rPr sz="1400" dirty="0">
                          <a:latin typeface="Times New Roman"/>
                          <a:cs typeface="Times New Roman"/>
                        </a:rPr>
                        <a:t>caras devido</a:t>
                      </a:r>
                      <a:r>
                        <a:rPr sz="1400" spc="-10" dirty="0">
                          <a:latin typeface="Times New Roman"/>
                          <a:cs typeface="Times New Roman"/>
                        </a:rPr>
                        <a:t> </a:t>
                      </a:r>
                      <a:r>
                        <a:rPr sz="1400" dirty="0">
                          <a:latin typeface="Times New Roman"/>
                          <a:cs typeface="Times New Roman"/>
                        </a:rPr>
                        <a:t>à</a:t>
                      </a:r>
                      <a:r>
                        <a:rPr sz="1400" spc="-10" dirty="0">
                          <a:latin typeface="Times New Roman"/>
                          <a:cs typeface="Times New Roman"/>
                        </a:rPr>
                        <a:t> </a:t>
                      </a:r>
                      <a:r>
                        <a:rPr sz="1400" spc="-25" dirty="0">
                          <a:latin typeface="Times New Roman"/>
                          <a:cs typeface="Times New Roman"/>
                        </a:rPr>
                        <a:t>sua </a:t>
                      </a:r>
                      <a:r>
                        <a:rPr sz="1400" dirty="0">
                          <a:latin typeface="Times New Roman"/>
                          <a:cs typeface="Times New Roman"/>
                        </a:rPr>
                        <a:t>complexidade</a:t>
                      </a:r>
                      <a:r>
                        <a:rPr sz="1400" spc="-10" dirty="0">
                          <a:latin typeface="Times New Roman"/>
                          <a:cs typeface="Times New Roman"/>
                        </a:rPr>
                        <a:t> </a:t>
                      </a:r>
                      <a:r>
                        <a:rPr sz="1400" dirty="0">
                          <a:latin typeface="Times New Roman"/>
                          <a:cs typeface="Times New Roman"/>
                        </a:rPr>
                        <a:t>e</a:t>
                      </a:r>
                      <a:r>
                        <a:rPr sz="1400" spc="-5" dirty="0">
                          <a:latin typeface="Times New Roman"/>
                          <a:cs typeface="Times New Roman"/>
                        </a:rPr>
                        <a:t> </a:t>
                      </a:r>
                      <a:r>
                        <a:rPr sz="1400" spc="-10" dirty="0">
                          <a:latin typeface="Times New Roman"/>
                          <a:cs typeface="Times New Roman"/>
                        </a:rPr>
                        <a:t>tamanho.</a:t>
                      </a:r>
                      <a:endParaRPr sz="1400">
                        <a:latin typeface="Times New Roman"/>
                        <a:cs typeface="Times New Roman"/>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950"/>
                        </a:spcBef>
                      </a:pPr>
                      <a:endParaRPr sz="1400">
                        <a:latin typeface="Times New Roman"/>
                        <a:cs typeface="Times New Roman"/>
                      </a:endParaRPr>
                    </a:p>
                    <a:p>
                      <a:pPr marL="91440" marR="93980" indent="177165">
                        <a:lnSpc>
                          <a:spcPts val="1550"/>
                        </a:lnSpc>
                        <a:spcBef>
                          <a:spcPts val="5"/>
                        </a:spcBef>
                        <a:buAutoNum type="arabicPeriod"/>
                        <a:tabLst>
                          <a:tab pos="268605" algn="l"/>
                        </a:tabLst>
                      </a:pPr>
                      <a:r>
                        <a:rPr sz="1400" dirty="0">
                          <a:latin typeface="Times New Roman"/>
                          <a:cs typeface="Times New Roman"/>
                        </a:rPr>
                        <a:t>Ganho</a:t>
                      </a:r>
                      <a:r>
                        <a:rPr sz="1400" spc="-10" dirty="0">
                          <a:latin typeface="Times New Roman"/>
                          <a:cs typeface="Times New Roman"/>
                        </a:rPr>
                        <a:t> </a:t>
                      </a:r>
                      <a:r>
                        <a:rPr sz="1400" dirty="0">
                          <a:latin typeface="Times New Roman"/>
                          <a:cs typeface="Times New Roman"/>
                        </a:rPr>
                        <a:t>Moderado:</a:t>
                      </a:r>
                      <a:r>
                        <a:rPr sz="1400" spc="-10" dirty="0">
                          <a:latin typeface="Times New Roman"/>
                          <a:cs typeface="Times New Roman"/>
                        </a:rPr>
                        <a:t> Geralmente </a:t>
                      </a:r>
                      <a:r>
                        <a:rPr sz="1400" dirty="0">
                          <a:latin typeface="Times New Roman"/>
                          <a:cs typeface="Times New Roman"/>
                        </a:rPr>
                        <a:t>oferece</a:t>
                      </a:r>
                      <a:r>
                        <a:rPr sz="1400" spc="-10" dirty="0">
                          <a:latin typeface="Times New Roman"/>
                          <a:cs typeface="Times New Roman"/>
                        </a:rPr>
                        <a:t> </a:t>
                      </a:r>
                      <a:r>
                        <a:rPr sz="1400" dirty="0">
                          <a:latin typeface="Times New Roman"/>
                          <a:cs typeface="Times New Roman"/>
                        </a:rPr>
                        <a:t>um ganho</a:t>
                      </a:r>
                      <a:r>
                        <a:rPr sz="1400" spc="5" dirty="0">
                          <a:latin typeface="Times New Roman"/>
                          <a:cs typeface="Times New Roman"/>
                        </a:rPr>
                        <a:t> </a:t>
                      </a:r>
                      <a:r>
                        <a:rPr sz="1400" dirty="0">
                          <a:latin typeface="Times New Roman"/>
                          <a:cs typeface="Times New Roman"/>
                        </a:rPr>
                        <a:t>moderado </a:t>
                      </a:r>
                      <a:r>
                        <a:rPr sz="1400" spc="-25" dirty="0">
                          <a:latin typeface="Times New Roman"/>
                          <a:cs typeface="Times New Roman"/>
                        </a:rPr>
                        <a:t>em </a:t>
                      </a:r>
                      <a:r>
                        <a:rPr sz="1400" dirty="0">
                          <a:latin typeface="Times New Roman"/>
                          <a:cs typeface="Times New Roman"/>
                        </a:rPr>
                        <a:t>comparação</a:t>
                      </a:r>
                      <a:r>
                        <a:rPr sz="1400" spc="-15" dirty="0">
                          <a:latin typeface="Times New Roman"/>
                          <a:cs typeface="Times New Roman"/>
                        </a:rPr>
                        <a:t> </a:t>
                      </a:r>
                      <a:r>
                        <a:rPr sz="1400" dirty="0">
                          <a:latin typeface="Times New Roman"/>
                          <a:cs typeface="Times New Roman"/>
                        </a:rPr>
                        <a:t>com</a:t>
                      </a:r>
                      <a:r>
                        <a:rPr sz="1400" spc="-10" dirty="0">
                          <a:latin typeface="Times New Roman"/>
                          <a:cs typeface="Times New Roman"/>
                        </a:rPr>
                        <a:t> antenas </a:t>
                      </a:r>
                      <a:r>
                        <a:rPr sz="1400" dirty="0">
                          <a:latin typeface="Times New Roman"/>
                          <a:cs typeface="Times New Roman"/>
                        </a:rPr>
                        <a:t>direcionais</a:t>
                      </a:r>
                      <a:r>
                        <a:rPr sz="1400" spc="-5" dirty="0">
                          <a:latin typeface="Times New Roman"/>
                          <a:cs typeface="Times New Roman"/>
                        </a:rPr>
                        <a:t> </a:t>
                      </a:r>
                      <a:r>
                        <a:rPr sz="1400" dirty="0">
                          <a:latin typeface="Times New Roman"/>
                          <a:cs typeface="Times New Roman"/>
                        </a:rPr>
                        <a:t>de</a:t>
                      </a:r>
                      <a:r>
                        <a:rPr sz="1400" spc="-10" dirty="0">
                          <a:latin typeface="Times New Roman"/>
                          <a:cs typeface="Times New Roman"/>
                        </a:rPr>
                        <a:t> </a:t>
                      </a:r>
                      <a:r>
                        <a:rPr sz="1400" dirty="0">
                          <a:latin typeface="Times New Roman"/>
                          <a:cs typeface="Times New Roman"/>
                        </a:rPr>
                        <a:t>alta</a:t>
                      </a:r>
                      <a:r>
                        <a:rPr sz="1400" spc="-5" dirty="0">
                          <a:latin typeface="Times New Roman"/>
                          <a:cs typeface="Times New Roman"/>
                        </a:rPr>
                        <a:t> </a:t>
                      </a:r>
                      <a:r>
                        <a:rPr sz="1400" spc="-10" dirty="0">
                          <a:latin typeface="Times New Roman"/>
                          <a:cs typeface="Times New Roman"/>
                        </a:rPr>
                        <a:t>ganho.</a:t>
                      </a:r>
                      <a:endParaRPr sz="1400">
                        <a:latin typeface="Times New Roman"/>
                        <a:cs typeface="Times New Roman"/>
                      </a:endParaRPr>
                    </a:p>
                    <a:p>
                      <a:pPr marL="91440" marR="93980" indent="177165">
                        <a:lnSpc>
                          <a:spcPts val="1550"/>
                        </a:lnSpc>
                        <a:spcBef>
                          <a:spcPts val="1535"/>
                        </a:spcBef>
                        <a:buAutoNum type="arabicPeriod"/>
                        <a:tabLst>
                          <a:tab pos="268605" algn="l"/>
                        </a:tabLst>
                      </a:pPr>
                      <a:r>
                        <a:rPr sz="1400" dirty="0">
                          <a:latin typeface="Times New Roman"/>
                          <a:cs typeface="Times New Roman"/>
                        </a:rPr>
                        <a:t>Direcionalidade</a:t>
                      </a:r>
                      <a:r>
                        <a:rPr sz="1400" spc="-15" dirty="0">
                          <a:latin typeface="Times New Roman"/>
                          <a:cs typeface="Times New Roman"/>
                        </a:rPr>
                        <a:t> </a:t>
                      </a:r>
                      <a:r>
                        <a:rPr sz="1400" dirty="0">
                          <a:latin typeface="Times New Roman"/>
                          <a:cs typeface="Times New Roman"/>
                        </a:rPr>
                        <a:t>Limitada:</a:t>
                      </a:r>
                      <a:r>
                        <a:rPr sz="1400" spc="-10" dirty="0">
                          <a:latin typeface="Times New Roman"/>
                          <a:cs typeface="Times New Roman"/>
                        </a:rPr>
                        <a:t> </a:t>
                      </a:r>
                      <a:r>
                        <a:rPr sz="1400" spc="-25" dirty="0">
                          <a:latin typeface="Times New Roman"/>
                          <a:cs typeface="Times New Roman"/>
                        </a:rPr>
                        <a:t>Em </a:t>
                      </a:r>
                      <a:r>
                        <a:rPr sz="1400" dirty="0">
                          <a:latin typeface="Times New Roman"/>
                          <a:cs typeface="Times New Roman"/>
                        </a:rPr>
                        <a:t>comparação</a:t>
                      </a:r>
                      <a:r>
                        <a:rPr sz="1400" spc="-15" dirty="0">
                          <a:latin typeface="Times New Roman"/>
                          <a:cs typeface="Times New Roman"/>
                        </a:rPr>
                        <a:t> </a:t>
                      </a:r>
                      <a:r>
                        <a:rPr sz="1400" dirty="0">
                          <a:latin typeface="Times New Roman"/>
                          <a:cs typeface="Times New Roman"/>
                        </a:rPr>
                        <a:t>com</a:t>
                      </a:r>
                      <a:r>
                        <a:rPr sz="1400" spc="-10" dirty="0">
                          <a:latin typeface="Times New Roman"/>
                          <a:cs typeface="Times New Roman"/>
                        </a:rPr>
                        <a:t> antenas </a:t>
                      </a:r>
                      <a:r>
                        <a:rPr sz="1400" dirty="0">
                          <a:latin typeface="Times New Roman"/>
                          <a:cs typeface="Times New Roman"/>
                        </a:rPr>
                        <a:t>direcionais,</a:t>
                      </a:r>
                      <a:r>
                        <a:rPr sz="1400" spc="-10" dirty="0">
                          <a:latin typeface="Times New Roman"/>
                          <a:cs typeface="Times New Roman"/>
                        </a:rPr>
                        <a:t> </a:t>
                      </a:r>
                      <a:r>
                        <a:rPr sz="1400" dirty="0">
                          <a:latin typeface="Times New Roman"/>
                          <a:cs typeface="Times New Roman"/>
                        </a:rPr>
                        <a:t>pode</a:t>
                      </a:r>
                      <a:r>
                        <a:rPr sz="1400" spc="-5" dirty="0">
                          <a:latin typeface="Times New Roman"/>
                          <a:cs typeface="Times New Roman"/>
                        </a:rPr>
                        <a:t> </a:t>
                      </a:r>
                      <a:r>
                        <a:rPr sz="1400" dirty="0">
                          <a:latin typeface="Times New Roman"/>
                          <a:cs typeface="Times New Roman"/>
                        </a:rPr>
                        <a:t>ter</a:t>
                      </a:r>
                      <a:r>
                        <a:rPr sz="1400" spc="-5" dirty="0">
                          <a:latin typeface="Times New Roman"/>
                          <a:cs typeface="Times New Roman"/>
                        </a:rPr>
                        <a:t> </a:t>
                      </a:r>
                      <a:r>
                        <a:rPr sz="1400" spc="-25" dirty="0">
                          <a:latin typeface="Times New Roman"/>
                          <a:cs typeface="Times New Roman"/>
                        </a:rPr>
                        <a:t>uma </a:t>
                      </a:r>
                      <a:r>
                        <a:rPr sz="1400" dirty="0">
                          <a:latin typeface="Times New Roman"/>
                          <a:cs typeface="Times New Roman"/>
                        </a:rPr>
                        <a:t>diretividade</a:t>
                      </a:r>
                      <a:r>
                        <a:rPr sz="1400" spc="-5" dirty="0">
                          <a:latin typeface="Times New Roman"/>
                          <a:cs typeface="Times New Roman"/>
                        </a:rPr>
                        <a:t> </a:t>
                      </a:r>
                      <a:r>
                        <a:rPr sz="1400" dirty="0">
                          <a:latin typeface="Times New Roman"/>
                          <a:cs typeface="Times New Roman"/>
                        </a:rPr>
                        <a:t>limitada, o</a:t>
                      </a:r>
                      <a:r>
                        <a:rPr sz="1400" spc="5" dirty="0">
                          <a:latin typeface="Times New Roman"/>
                          <a:cs typeface="Times New Roman"/>
                        </a:rPr>
                        <a:t> </a:t>
                      </a:r>
                      <a:r>
                        <a:rPr sz="1400" dirty="0">
                          <a:latin typeface="Times New Roman"/>
                          <a:cs typeface="Times New Roman"/>
                        </a:rPr>
                        <a:t>que </a:t>
                      </a:r>
                      <a:r>
                        <a:rPr sz="1400" spc="-20" dirty="0">
                          <a:latin typeface="Times New Roman"/>
                          <a:cs typeface="Times New Roman"/>
                        </a:rPr>
                        <a:t>pode </a:t>
                      </a:r>
                      <a:r>
                        <a:rPr sz="1400" dirty="0">
                          <a:latin typeface="Times New Roman"/>
                          <a:cs typeface="Times New Roman"/>
                        </a:rPr>
                        <a:t>afetar</a:t>
                      </a:r>
                      <a:r>
                        <a:rPr sz="1400" spc="-15" dirty="0">
                          <a:latin typeface="Times New Roman"/>
                          <a:cs typeface="Times New Roman"/>
                        </a:rPr>
                        <a:t> </a:t>
                      </a:r>
                      <a:r>
                        <a:rPr sz="1400" dirty="0">
                          <a:latin typeface="Times New Roman"/>
                          <a:cs typeface="Times New Roman"/>
                        </a:rPr>
                        <a:t>o</a:t>
                      </a:r>
                      <a:r>
                        <a:rPr sz="1400" spc="-5" dirty="0">
                          <a:latin typeface="Times New Roman"/>
                          <a:cs typeface="Times New Roman"/>
                        </a:rPr>
                        <a:t> </a:t>
                      </a:r>
                      <a:r>
                        <a:rPr sz="1400" dirty="0">
                          <a:latin typeface="Times New Roman"/>
                          <a:cs typeface="Times New Roman"/>
                        </a:rPr>
                        <a:t>alcance</a:t>
                      </a:r>
                      <a:r>
                        <a:rPr sz="1400" spc="-15" dirty="0">
                          <a:latin typeface="Times New Roman"/>
                          <a:cs typeface="Times New Roman"/>
                        </a:rPr>
                        <a:t> </a:t>
                      </a:r>
                      <a:r>
                        <a:rPr sz="1400" dirty="0">
                          <a:latin typeface="Times New Roman"/>
                          <a:cs typeface="Times New Roman"/>
                        </a:rPr>
                        <a:t>e</a:t>
                      </a:r>
                      <a:r>
                        <a:rPr sz="1400" spc="-10" dirty="0">
                          <a:latin typeface="Times New Roman"/>
                          <a:cs typeface="Times New Roman"/>
                        </a:rPr>
                        <a:t> </a:t>
                      </a:r>
                      <a:r>
                        <a:rPr sz="1400" dirty="0">
                          <a:latin typeface="Times New Roman"/>
                          <a:cs typeface="Times New Roman"/>
                        </a:rPr>
                        <a:t>a</a:t>
                      </a:r>
                      <a:r>
                        <a:rPr sz="1400" spc="-15" dirty="0">
                          <a:latin typeface="Times New Roman"/>
                          <a:cs typeface="Times New Roman"/>
                        </a:rPr>
                        <a:t> </a:t>
                      </a:r>
                      <a:r>
                        <a:rPr sz="1400" dirty="0">
                          <a:latin typeface="Times New Roman"/>
                          <a:cs typeface="Times New Roman"/>
                        </a:rPr>
                        <a:t>qualidade</a:t>
                      </a:r>
                      <a:r>
                        <a:rPr sz="1400" spc="-10" dirty="0">
                          <a:latin typeface="Times New Roman"/>
                          <a:cs typeface="Times New Roman"/>
                        </a:rPr>
                        <a:t> </a:t>
                      </a:r>
                      <a:r>
                        <a:rPr sz="1400" spc="-25" dirty="0">
                          <a:latin typeface="Times New Roman"/>
                          <a:cs typeface="Times New Roman"/>
                        </a:rPr>
                        <a:t>do </a:t>
                      </a:r>
                      <a:r>
                        <a:rPr sz="1400" dirty="0">
                          <a:latin typeface="Times New Roman"/>
                          <a:cs typeface="Times New Roman"/>
                        </a:rPr>
                        <a:t>sinal</a:t>
                      </a:r>
                      <a:r>
                        <a:rPr sz="1400" spc="-5" dirty="0">
                          <a:latin typeface="Times New Roman"/>
                          <a:cs typeface="Times New Roman"/>
                        </a:rPr>
                        <a:t> </a:t>
                      </a:r>
                      <a:r>
                        <a:rPr sz="1400" dirty="0">
                          <a:latin typeface="Times New Roman"/>
                          <a:cs typeface="Times New Roman"/>
                        </a:rPr>
                        <a:t>em</a:t>
                      </a:r>
                      <a:r>
                        <a:rPr sz="1400" spc="-5" dirty="0">
                          <a:latin typeface="Times New Roman"/>
                          <a:cs typeface="Times New Roman"/>
                        </a:rPr>
                        <a:t> </a:t>
                      </a:r>
                      <a:r>
                        <a:rPr sz="1400" spc="-10" dirty="0">
                          <a:latin typeface="Times New Roman"/>
                          <a:cs typeface="Times New Roman"/>
                        </a:rPr>
                        <a:t>determinadas aplicações.</a:t>
                      </a: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tc>
                  <a:txBody>
                    <a:bodyPr/>
                    <a:lstStyle/>
                    <a:p>
                      <a:pPr marL="91440" marR="396875">
                        <a:lnSpc>
                          <a:spcPts val="1550"/>
                        </a:lnSpc>
                        <a:spcBef>
                          <a:spcPts val="365"/>
                        </a:spcBef>
                      </a:pPr>
                      <a:r>
                        <a:rPr sz="1400" dirty="0">
                          <a:latin typeface="Times New Roman"/>
                          <a:cs typeface="Times New Roman"/>
                        </a:rPr>
                        <a:t>Pode</a:t>
                      </a:r>
                      <a:r>
                        <a:rPr sz="1400" spc="-15" dirty="0">
                          <a:latin typeface="Times New Roman"/>
                          <a:cs typeface="Times New Roman"/>
                        </a:rPr>
                        <a:t> </a:t>
                      </a:r>
                      <a:r>
                        <a:rPr sz="1400" dirty="0">
                          <a:latin typeface="Times New Roman"/>
                          <a:cs typeface="Times New Roman"/>
                        </a:rPr>
                        <a:t>ser</a:t>
                      </a:r>
                      <a:r>
                        <a:rPr sz="1400" spc="-10" dirty="0">
                          <a:latin typeface="Times New Roman"/>
                          <a:cs typeface="Times New Roman"/>
                        </a:rPr>
                        <a:t> </a:t>
                      </a:r>
                      <a:r>
                        <a:rPr sz="1400" dirty="0">
                          <a:latin typeface="Times New Roman"/>
                          <a:cs typeface="Times New Roman"/>
                        </a:rPr>
                        <a:t>mais </a:t>
                      </a:r>
                      <a:r>
                        <a:rPr sz="1400" spc="-10" dirty="0">
                          <a:latin typeface="Times New Roman"/>
                          <a:cs typeface="Times New Roman"/>
                        </a:rPr>
                        <a:t>complexo </a:t>
                      </a:r>
                      <a:r>
                        <a:rPr sz="1400" dirty="0">
                          <a:latin typeface="Times New Roman"/>
                          <a:cs typeface="Times New Roman"/>
                        </a:rPr>
                        <a:t>projetar</a:t>
                      </a:r>
                      <a:r>
                        <a:rPr sz="1400" spc="-10" dirty="0">
                          <a:latin typeface="Times New Roman"/>
                          <a:cs typeface="Times New Roman"/>
                        </a:rPr>
                        <a:t> </a:t>
                      </a:r>
                      <a:r>
                        <a:rPr sz="1400" dirty="0">
                          <a:latin typeface="Times New Roman"/>
                          <a:cs typeface="Times New Roman"/>
                        </a:rPr>
                        <a:t>e</a:t>
                      </a:r>
                      <a:r>
                        <a:rPr sz="1400" spc="-5" dirty="0">
                          <a:latin typeface="Times New Roman"/>
                          <a:cs typeface="Times New Roman"/>
                        </a:rPr>
                        <a:t> </a:t>
                      </a:r>
                      <a:r>
                        <a:rPr sz="1400" dirty="0">
                          <a:latin typeface="Times New Roman"/>
                          <a:cs typeface="Times New Roman"/>
                        </a:rPr>
                        <a:t>otimizar</a:t>
                      </a:r>
                      <a:r>
                        <a:rPr sz="1400" spc="-5" dirty="0">
                          <a:latin typeface="Times New Roman"/>
                          <a:cs typeface="Times New Roman"/>
                        </a:rPr>
                        <a:t> </a:t>
                      </a:r>
                      <a:r>
                        <a:rPr sz="1400" spc="-25" dirty="0">
                          <a:latin typeface="Times New Roman"/>
                          <a:cs typeface="Times New Roman"/>
                        </a:rPr>
                        <a:t>em </a:t>
                      </a:r>
                      <a:r>
                        <a:rPr sz="1400" dirty="0">
                          <a:latin typeface="Times New Roman"/>
                          <a:cs typeface="Times New Roman"/>
                        </a:rPr>
                        <a:t>comparação</a:t>
                      </a:r>
                      <a:r>
                        <a:rPr sz="1400" spc="-15" dirty="0">
                          <a:latin typeface="Times New Roman"/>
                          <a:cs typeface="Times New Roman"/>
                        </a:rPr>
                        <a:t> </a:t>
                      </a:r>
                      <a:r>
                        <a:rPr sz="1400" dirty="0">
                          <a:latin typeface="Times New Roman"/>
                          <a:cs typeface="Times New Roman"/>
                        </a:rPr>
                        <a:t>com</a:t>
                      </a:r>
                      <a:r>
                        <a:rPr sz="1400" spc="-10" dirty="0">
                          <a:latin typeface="Times New Roman"/>
                          <a:cs typeface="Times New Roman"/>
                        </a:rPr>
                        <a:t> outras antenas.</a:t>
                      </a:r>
                      <a:endParaRPr sz="1400" dirty="0">
                        <a:latin typeface="Times New Roman"/>
                        <a:cs typeface="Times New Roman"/>
                      </a:endParaRPr>
                    </a:p>
                    <a:p>
                      <a:pPr marL="91440" marR="149860">
                        <a:lnSpc>
                          <a:spcPts val="1550"/>
                        </a:lnSpc>
                        <a:spcBef>
                          <a:spcPts val="1540"/>
                        </a:spcBef>
                      </a:pPr>
                      <a:r>
                        <a:rPr sz="1400" dirty="0">
                          <a:latin typeface="Times New Roman"/>
                          <a:cs typeface="Times New Roman"/>
                        </a:rPr>
                        <a:t>Podem ter</a:t>
                      </a:r>
                      <a:r>
                        <a:rPr sz="1400" spc="-5" dirty="0">
                          <a:latin typeface="Times New Roman"/>
                          <a:cs typeface="Times New Roman"/>
                        </a:rPr>
                        <a:t> </a:t>
                      </a:r>
                      <a:r>
                        <a:rPr sz="1400" dirty="0">
                          <a:latin typeface="Times New Roman"/>
                          <a:cs typeface="Times New Roman"/>
                        </a:rPr>
                        <a:t>ganhos</a:t>
                      </a:r>
                      <a:r>
                        <a:rPr sz="1400" spc="5" dirty="0">
                          <a:latin typeface="Times New Roman"/>
                          <a:cs typeface="Times New Roman"/>
                        </a:rPr>
                        <a:t> </a:t>
                      </a:r>
                      <a:r>
                        <a:rPr sz="1400" spc="-20" dirty="0">
                          <a:latin typeface="Times New Roman"/>
                          <a:cs typeface="Times New Roman"/>
                        </a:rPr>
                        <a:t>mais </a:t>
                      </a:r>
                      <a:r>
                        <a:rPr sz="1400" dirty="0">
                          <a:latin typeface="Times New Roman"/>
                          <a:cs typeface="Times New Roman"/>
                        </a:rPr>
                        <a:t>baixos</a:t>
                      </a:r>
                      <a:r>
                        <a:rPr sz="1400" spc="-5" dirty="0">
                          <a:latin typeface="Times New Roman"/>
                          <a:cs typeface="Times New Roman"/>
                        </a:rPr>
                        <a:t> </a:t>
                      </a:r>
                      <a:r>
                        <a:rPr sz="1400" dirty="0">
                          <a:latin typeface="Times New Roman"/>
                          <a:cs typeface="Times New Roman"/>
                        </a:rPr>
                        <a:t>em</a:t>
                      </a:r>
                      <a:r>
                        <a:rPr sz="1400" spc="-10" dirty="0">
                          <a:latin typeface="Times New Roman"/>
                          <a:cs typeface="Times New Roman"/>
                        </a:rPr>
                        <a:t> </a:t>
                      </a:r>
                      <a:r>
                        <a:rPr sz="1400" dirty="0">
                          <a:latin typeface="Times New Roman"/>
                          <a:cs typeface="Times New Roman"/>
                        </a:rPr>
                        <a:t>comparação </a:t>
                      </a:r>
                      <a:r>
                        <a:rPr sz="1400" spc="-25" dirty="0">
                          <a:latin typeface="Times New Roman"/>
                          <a:cs typeface="Times New Roman"/>
                        </a:rPr>
                        <a:t>com </a:t>
                      </a:r>
                      <a:r>
                        <a:rPr sz="1400" dirty="0">
                          <a:latin typeface="Times New Roman"/>
                          <a:cs typeface="Times New Roman"/>
                        </a:rPr>
                        <a:t>outras</a:t>
                      </a:r>
                      <a:r>
                        <a:rPr sz="1400" spc="-5" dirty="0">
                          <a:latin typeface="Times New Roman"/>
                          <a:cs typeface="Times New Roman"/>
                        </a:rPr>
                        <a:t> </a:t>
                      </a:r>
                      <a:r>
                        <a:rPr sz="1400" dirty="0">
                          <a:latin typeface="Times New Roman"/>
                          <a:cs typeface="Times New Roman"/>
                        </a:rPr>
                        <a:t>antenas</a:t>
                      </a:r>
                      <a:r>
                        <a:rPr sz="1400" spc="-5" dirty="0">
                          <a:latin typeface="Times New Roman"/>
                          <a:cs typeface="Times New Roman"/>
                        </a:rPr>
                        <a:t> </a:t>
                      </a:r>
                      <a:r>
                        <a:rPr sz="1400" spc="-10" dirty="0">
                          <a:latin typeface="Times New Roman"/>
                          <a:cs typeface="Times New Roman"/>
                        </a:rPr>
                        <a:t>direcionais.</a:t>
                      </a:r>
                      <a:endParaRPr sz="1400" dirty="0">
                        <a:latin typeface="Times New Roman"/>
                        <a:cs typeface="Times New Roman"/>
                      </a:endParaRPr>
                    </a:p>
                    <a:p>
                      <a:pPr marL="91440" marR="224790">
                        <a:lnSpc>
                          <a:spcPts val="1550"/>
                        </a:lnSpc>
                        <a:spcBef>
                          <a:spcPts val="1540"/>
                        </a:spcBef>
                      </a:pPr>
                      <a:r>
                        <a:rPr sz="1400" dirty="0">
                          <a:latin typeface="Times New Roman"/>
                          <a:cs typeface="Times New Roman"/>
                        </a:rPr>
                        <a:t>O</a:t>
                      </a:r>
                      <a:r>
                        <a:rPr sz="1400" spc="-20" dirty="0">
                          <a:latin typeface="Times New Roman"/>
                          <a:cs typeface="Times New Roman"/>
                        </a:rPr>
                        <a:t> </a:t>
                      </a:r>
                      <a:r>
                        <a:rPr sz="1400" dirty="0">
                          <a:latin typeface="Times New Roman"/>
                          <a:cs typeface="Times New Roman"/>
                        </a:rPr>
                        <a:t>padrão</a:t>
                      </a:r>
                      <a:r>
                        <a:rPr sz="1400" spc="-5" dirty="0">
                          <a:latin typeface="Times New Roman"/>
                          <a:cs typeface="Times New Roman"/>
                        </a:rPr>
                        <a:t> </a:t>
                      </a:r>
                      <a:r>
                        <a:rPr sz="1400" dirty="0">
                          <a:latin typeface="Times New Roman"/>
                          <a:cs typeface="Times New Roman"/>
                        </a:rPr>
                        <a:t>de</a:t>
                      </a:r>
                      <a:r>
                        <a:rPr sz="1400" spc="-10" dirty="0">
                          <a:latin typeface="Times New Roman"/>
                          <a:cs typeface="Times New Roman"/>
                        </a:rPr>
                        <a:t> </a:t>
                      </a:r>
                      <a:r>
                        <a:rPr sz="1400" dirty="0">
                          <a:latin typeface="Times New Roman"/>
                          <a:cs typeface="Times New Roman"/>
                        </a:rPr>
                        <a:t>radiação</a:t>
                      </a:r>
                      <a:r>
                        <a:rPr sz="1400" spc="-10" dirty="0">
                          <a:latin typeface="Times New Roman"/>
                          <a:cs typeface="Times New Roman"/>
                        </a:rPr>
                        <a:t> </a:t>
                      </a:r>
                      <a:r>
                        <a:rPr sz="1400" spc="-20" dirty="0">
                          <a:latin typeface="Times New Roman"/>
                          <a:cs typeface="Times New Roman"/>
                        </a:rPr>
                        <a:t>pode </a:t>
                      </a:r>
                      <a:r>
                        <a:rPr sz="1400" dirty="0">
                          <a:latin typeface="Times New Roman"/>
                          <a:cs typeface="Times New Roman"/>
                        </a:rPr>
                        <a:t>não</a:t>
                      </a:r>
                      <a:r>
                        <a:rPr sz="1400" spc="-5" dirty="0">
                          <a:latin typeface="Times New Roman"/>
                          <a:cs typeface="Times New Roman"/>
                        </a:rPr>
                        <a:t> </a:t>
                      </a:r>
                      <a:r>
                        <a:rPr sz="1400" dirty="0">
                          <a:latin typeface="Times New Roman"/>
                          <a:cs typeface="Times New Roman"/>
                        </a:rPr>
                        <a:t>ser</a:t>
                      </a:r>
                      <a:r>
                        <a:rPr sz="1400" spc="-10" dirty="0">
                          <a:latin typeface="Times New Roman"/>
                          <a:cs typeface="Times New Roman"/>
                        </a:rPr>
                        <a:t> </a:t>
                      </a:r>
                      <a:r>
                        <a:rPr sz="1400" dirty="0">
                          <a:latin typeface="Times New Roman"/>
                          <a:cs typeface="Times New Roman"/>
                        </a:rPr>
                        <a:t>tão</a:t>
                      </a:r>
                      <a:r>
                        <a:rPr sz="1400" spc="5" dirty="0">
                          <a:latin typeface="Times New Roman"/>
                          <a:cs typeface="Times New Roman"/>
                        </a:rPr>
                        <a:t> </a:t>
                      </a:r>
                      <a:r>
                        <a:rPr sz="1400" dirty="0">
                          <a:latin typeface="Times New Roman"/>
                          <a:cs typeface="Times New Roman"/>
                        </a:rPr>
                        <a:t>estreito</a:t>
                      </a:r>
                      <a:r>
                        <a:rPr sz="1400" spc="-5" dirty="0">
                          <a:latin typeface="Times New Roman"/>
                          <a:cs typeface="Times New Roman"/>
                        </a:rPr>
                        <a:t> </a:t>
                      </a:r>
                      <a:r>
                        <a:rPr sz="1400" spc="-10" dirty="0">
                          <a:latin typeface="Times New Roman"/>
                          <a:cs typeface="Times New Roman"/>
                        </a:rPr>
                        <a:t>quanto </a:t>
                      </a:r>
                      <a:r>
                        <a:rPr sz="1400" dirty="0">
                          <a:latin typeface="Times New Roman"/>
                          <a:cs typeface="Times New Roman"/>
                        </a:rPr>
                        <a:t>outras</a:t>
                      </a:r>
                      <a:r>
                        <a:rPr sz="1400" spc="-5" dirty="0">
                          <a:latin typeface="Times New Roman"/>
                          <a:cs typeface="Times New Roman"/>
                        </a:rPr>
                        <a:t> </a:t>
                      </a:r>
                      <a:r>
                        <a:rPr sz="1400" dirty="0">
                          <a:latin typeface="Times New Roman"/>
                          <a:cs typeface="Times New Roman"/>
                        </a:rPr>
                        <a:t>antenas,</a:t>
                      </a:r>
                      <a:r>
                        <a:rPr sz="1400" spc="-10" dirty="0">
                          <a:latin typeface="Times New Roman"/>
                          <a:cs typeface="Times New Roman"/>
                        </a:rPr>
                        <a:t> resultando </a:t>
                      </a:r>
                      <a:r>
                        <a:rPr sz="1400" dirty="0">
                          <a:latin typeface="Times New Roman"/>
                          <a:cs typeface="Times New Roman"/>
                        </a:rPr>
                        <a:t>em</a:t>
                      </a:r>
                      <a:r>
                        <a:rPr sz="1400" spc="-5" dirty="0">
                          <a:latin typeface="Times New Roman"/>
                          <a:cs typeface="Times New Roman"/>
                        </a:rPr>
                        <a:t> </a:t>
                      </a:r>
                      <a:r>
                        <a:rPr sz="1400" dirty="0">
                          <a:latin typeface="Times New Roman"/>
                          <a:cs typeface="Times New Roman"/>
                        </a:rPr>
                        <a:t>direcionalidade</a:t>
                      </a:r>
                      <a:r>
                        <a:rPr sz="1400" spc="-5" dirty="0">
                          <a:latin typeface="Times New Roman"/>
                          <a:cs typeface="Times New Roman"/>
                        </a:rPr>
                        <a:t> </a:t>
                      </a:r>
                      <a:r>
                        <a:rPr sz="1400" spc="-20" dirty="0">
                          <a:latin typeface="Times New Roman"/>
                          <a:cs typeface="Times New Roman"/>
                        </a:rPr>
                        <a:t>menos </a:t>
                      </a:r>
                      <a:r>
                        <a:rPr sz="1400" spc="-10" dirty="0">
                          <a:latin typeface="Times New Roman"/>
                          <a:cs typeface="Times New Roman"/>
                        </a:rPr>
                        <a:t>precisa</a:t>
                      </a:r>
                      <a:endParaRPr sz="1400" dirty="0">
                        <a:latin typeface="Times New Roman"/>
                        <a:cs typeface="Times New Roman"/>
                      </a:endParaRPr>
                    </a:p>
                    <a:p>
                      <a:pPr marL="91440">
                        <a:lnSpc>
                          <a:spcPts val="1440"/>
                        </a:lnSpc>
                      </a:pPr>
                      <a:r>
                        <a:rPr sz="1400" spc="-50" dirty="0">
                          <a:latin typeface="Times New Roman"/>
                          <a:cs typeface="Times New Roman"/>
                        </a:rPr>
                        <a:t>.</a:t>
                      </a:r>
                      <a:endParaRPr sz="1400" dirty="0">
                        <a:latin typeface="Times New Roman"/>
                        <a:cs typeface="Times New Roman"/>
                      </a:endParaRPr>
                    </a:p>
                    <a:p>
                      <a:pPr marL="91440" marR="180975">
                        <a:lnSpc>
                          <a:spcPts val="1550"/>
                        </a:lnSpc>
                        <a:spcBef>
                          <a:spcPts val="95"/>
                        </a:spcBef>
                      </a:pPr>
                      <a:r>
                        <a:rPr sz="1400" spc="-20" dirty="0">
                          <a:latin typeface="Times New Roman"/>
                          <a:cs typeface="Times New Roman"/>
                        </a:rPr>
                        <a:t>A</a:t>
                      </a:r>
                      <a:r>
                        <a:rPr sz="1400" spc="-80" dirty="0">
                          <a:latin typeface="Times New Roman"/>
                          <a:cs typeface="Times New Roman"/>
                        </a:rPr>
                        <a:t> </a:t>
                      </a:r>
                      <a:r>
                        <a:rPr sz="1400" dirty="0">
                          <a:latin typeface="Times New Roman"/>
                          <a:cs typeface="Times New Roman"/>
                        </a:rPr>
                        <a:t>eficácia</a:t>
                      </a:r>
                      <a:r>
                        <a:rPr sz="1400" spc="-15" dirty="0">
                          <a:latin typeface="Times New Roman"/>
                          <a:cs typeface="Times New Roman"/>
                        </a:rPr>
                        <a:t> </a:t>
                      </a:r>
                      <a:r>
                        <a:rPr sz="1400" dirty="0">
                          <a:latin typeface="Times New Roman"/>
                          <a:cs typeface="Times New Roman"/>
                        </a:rPr>
                        <a:t>pode</a:t>
                      </a:r>
                      <a:r>
                        <a:rPr sz="1400" spc="-10" dirty="0">
                          <a:latin typeface="Times New Roman"/>
                          <a:cs typeface="Times New Roman"/>
                        </a:rPr>
                        <a:t> </a:t>
                      </a:r>
                      <a:r>
                        <a:rPr sz="1400" dirty="0">
                          <a:latin typeface="Times New Roman"/>
                          <a:cs typeface="Times New Roman"/>
                        </a:rPr>
                        <a:t>ser</a:t>
                      </a:r>
                      <a:r>
                        <a:rPr sz="1400" spc="-10" dirty="0">
                          <a:latin typeface="Times New Roman"/>
                          <a:cs typeface="Times New Roman"/>
                        </a:rPr>
                        <a:t> afetada </a:t>
                      </a:r>
                      <a:r>
                        <a:rPr sz="1400" dirty="0">
                          <a:latin typeface="Times New Roman"/>
                          <a:cs typeface="Times New Roman"/>
                        </a:rPr>
                        <a:t>pela</a:t>
                      </a:r>
                      <a:r>
                        <a:rPr sz="1400" spc="-15" dirty="0">
                          <a:latin typeface="Times New Roman"/>
                          <a:cs typeface="Times New Roman"/>
                        </a:rPr>
                        <a:t> </a:t>
                      </a:r>
                      <a:r>
                        <a:rPr sz="1400" dirty="0">
                          <a:latin typeface="Times New Roman"/>
                          <a:cs typeface="Times New Roman"/>
                        </a:rPr>
                        <a:t>polarização</a:t>
                      </a:r>
                      <a:r>
                        <a:rPr sz="1400" spc="-5" dirty="0">
                          <a:latin typeface="Times New Roman"/>
                          <a:cs typeface="Times New Roman"/>
                        </a:rPr>
                        <a:t> </a:t>
                      </a:r>
                      <a:r>
                        <a:rPr sz="1400" dirty="0">
                          <a:latin typeface="Times New Roman"/>
                          <a:cs typeface="Times New Roman"/>
                        </a:rPr>
                        <a:t>dos </a:t>
                      </a:r>
                      <a:r>
                        <a:rPr sz="1400" spc="-10" dirty="0">
                          <a:latin typeface="Times New Roman"/>
                          <a:cs typeface="Times New Roman"/>
                        </a:rPr>
                        <a:t>sinais.</a:t>
                      </a:r>
                      <a:endParaRPr sz="1400" dirty="0">
                        <a:latin typeface="Times New Roman"/>
                        <a:cs typeface="Times New Roman"/>
                      </a:endParaRPr>
                    </a:p>
                    <a:p>
                      <a:pPr marL="91440" marR="92710">
                        <a:lnSpc>
                          <a:spcPts val="1550"/>
                        </a:lnSpc>
                        <a:spcBef>
                          <a:spcPts val="1540"/>
                        </a:spcBef>
                      </a:pPr>
                      <a:r>
                        <a:rPr sz="1400" dirty="0">
                          <a:latin typeface="Times New Roman"/>
                          <a:cs typeface="Times New Roman"/>
                        </a:rPr>
                        <a:t>Podem exigir</a:t>
                      </a:r>
                      <a:r>
                        <a:rPr sz="1400" spc="-5" dirty="0">
                          <a:latin typeface="Times New Roman"/>
                          <a:cs typeface="Times New Roman"/>
                        </a:rPr>
                        <a:t> </a:t>
                      </a:r>
                      <a:r>
                        <a:rPr sz="1400" dirty="0">
                          <a:latin typeface="Times New Roman"/>
                          <a:cs typeface="Times New Roman"/>
                        </a:rPr>
                        <a:t>mais</a:t>
                      </a:r>
                      <a:r>
                        <a:rPr sz="1400" spc="5" dirty="0">
                          <a:latin typeface="Times New Roman"/>
                          <a:cs typeface="Times New Roman"/>
                        </a:rPr>
                        <a:t> </a:t>
                      </a:r>
                      <a:r>
                        <a:rPr sz="1400" spc="-10" dirty="0">
                          <a:latin typeface="Times New Roman"/>
                          <a:cs typeface="Times New Roman"/>
                        </a:rPr>
                        <a:t>espaço </a:t>
                      </a:r>
                      <a:r>
                        <a:rPr sz="1400" dirty="0">
                          <a:latin typeface="Times New Roman"/>
                          <a:cs typeface="Times New Roman"/>
                        </a:rPr>
                        <a:t>físico</a:t>
                      </a:r>
                      <a:r>
                        <a:rPr sz="1400" spc="-5" dirty="0">
                          <a:latin typeface="Times New Roman"/>
                          <a:cs typeface="Times New Roman"/>
                        </a:rPr>
                        <a:t> </a:t>
                      </a:r>
                      <a:r>
                        <a:rPr sz="1400" dirty="0">
                          <a:latin typeface="Times New Roman"/>
                          <a:cs typeface="Times New Roman"/>
                        </a:rPr>
                        <a:t>em</a:t>
                      </a:r>
                      <a:r>
                        <a:rPr sz="1400" spc="-5" dirty="0">
                          <a:latin typeface="Times New Roman"/>
                          <a:cs typeface="Times New Roman"/>
                        </a:rPr>
                        <a:t> </a:t>
                      </a:r>
                      <a:r>
                        <a:rPr sz="1400" dirty="0">
                          <a:latin typeface="Times New Roman"/>
                          <a:cs typeface="Times New Roman"/>
                        </a:rPr>
                        <a:t>algumas</a:t>
                      </a:r>
                      <a:r>
                        <a:rPr sz="1400" spc="-10" dirty="0">
                          <a:latin typeface="Times New Roman"/>
                          <a:cs typeface="Times New Roman"/>
                        </a:rPr>
                        <a:t> situações.</a:t>
                      </a:r>
                      <a:endParaRPr sz="1400" dirty="0">
                        <a:latin typeface="Times New Roman"/>
                        <a:cs typeface="Times New Roman"/>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EF6"/>
                    </a:solidFill>
                  </a:tcPr>
                </a:tc>
                <a:extLst>
                  <a:ext uri="{0D108BD9-81ED-4DB2-BD59-A6C34878D82A}">
                    <a16:rowId xmlns:a16="http://schemas.microsoft.com/office/drawing/2014/main" val="10002"/>
                  </a:ext>
                </a:extLst>
              </a:tr>
            </a:tbl>
          </a:graphicData>
        </a:graphic>
      </p:graphicFrame>
      <p:sp>
        <p:nvSpPr>
          <p:cNvPr id="5" name="object 2">
            <a:extLst>
              <a:ext uri="{FF2B5EF4-FFF2-40B4-BE49-F238E27FC236}">
                <a16:creationId xmlns:a16="http://schemas.microsoft.com/office/drawing/2014/main" id="{12246E96-8D51-433D-A1AE-F58D0CE255F0}"/>
              </a:ext>
            </a:extLst>
          </p:cNvPr>
          <p:cNvSpPr txBox="1">
            <a:spLocks noGrp="1"/>
          </p:cNvSpPr>
          <p:nvPr>
            <p:ph type="title"/>
          </p:nvPr>
        </p:nvSpPr>
        <p:spPr>
          <a:xfrm>
            <a:off x="2458002" y="357858"/>
            <a:ext cx="7707217" cy="505267"/>
          </a:xfrm>
          <a:prstGeom prst="rect">
            <a:avLst/>
          </a:prstGeom>
        </p:spPr>
        <p:txBody>
          <a:bodyPr vert="horz" wrap="square" lIns="0" tIns="12700" rIns="0" bIns="0" rtlCol="0">
            <a:spAutoFit/>
          </a:bodyPr>
          <a:lstStyle/>
          <a:p>
            <a:pPr marL="12700" algn="ctr">
              <a:lnSpc>
                <a:spcPct val="100000"/>
              </a:lnSpc>
              <a:spcBef>
                <a:spcPts val="100"/>
              </a:spcBef>
            </a:pPr>
            <a:r>
              <a:rPr sz="3200" b="1" spc="-10" dirty="0">
                <a:latin typeface="+mn-lt"/>
              </a:rPr>
              <a:t>APLICAÇÕES</a:t>
            </a:r>
            <a:r>
              <a:rPr sz="3200" b="1" spc="-85" dirty="0">
                <a:latin typeface="+mn-lt"/>
              </a:rPr>
              <a:t> </a:t>
            </a:r>
            <a:r>
              <a:rPr sz="3200" b="1" spc="-30" dirty="0">
                <a:latin typeface="+mn-lt"/>
              </a:rPr>
              <a:t>DAS</a:t>
            </a:r>
            <a:r>
              <a:rPr sz="3200" b="1" spc="-160" dirty="0">
                <a:latin typeface="+mn-lt"/>
              </a:rPr>
              <a:t> </a:t>
            </a:r>
            <a:r>
              <a:rPr sz="3200" b="1" spc="-10" dirty="0">
                <a:latin typeface="+mn-lt"/>
              </a:rPr>
              <a:t>ANTENAS</a:t>
            </a:r>
          </a:p>
        </p:txBody>
      </p:sp>
    </p:spTree>
    <p:extLst>
      <p:ext uri="{BB962C8B-B14F-4D97-AF65-F5344CB8AC3E}">
        <p14:creationId xmlns:p14="http://schemas.microsoft.com/office/powerpoint/2010/main" val="2705448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7">
            <a:extLst>
              <a:ext uri="{FF2B5EF4-FFF2-40B4-BE49-F238E27FC236}">
                <a16:creationId xmlns:a16="http://schemas.microsoft.com/office/drawing/2014/main" id="{E05FDAB1-45C2-491C-8722-C1F119B63431}"/>
              </a:ext>
            </a:extLst>
          </p:cNvPr>
          <p:cNvSpPr txBox="1"/>
          <p:nvPr/>
        </p:nvSpPr>
        <p:spPr>
          <a:xfrm>
            <a:off x="833296" y="894854"/>
            <a:ext cx="2090207" cy="289823"/>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Antena</a:t>
            </a:r>
            <a:r>
              <a:rPr sz="1800" b="1" spc="-85" dirty="0">
                <a:latin typeface="Calibri"/>
                <a:cs typeface="Calibri"/>
              </a:rPr>
              <a:t> </a:t>
            </a:r>
            <a:r>
              <a:rPr sz="1800" b="1" spc="-10" dirty="0">
                <a:latin typeface="Calibri"/>
                <a:cs typeface="Calibri"/>
              </a:rPr>
              <a:t>paraboica</a:t>
            </a:r>
            <a:endParaRPr sz="1800" b="1" dirty="0">
              <a:latin typeface="Calibri"/>
              <a:cs typeface="Calibri"/>
            </a:endParaRPr>
          </a:p>
        </p:txBody>
      </p:sp>
      <p:sp>
        <p:nvSpPr>
          <p:cNvPr id="5" name="object 8">
            <a:extLst>
              <a:ext uri="{FF2B5EF4-FFF2-40B4-BE49-F238E27FC236}">
                <a16:creationId xmlns:a16="http://schemas.microsoft.com/office/drawing/2014/main" id="{42499902-86A4-42B5-926F-9A6363FD3102}"/>
              </a:ext>
            </a:extLst>
          </p:cNvPr>
          <p:cNvSpPr txBox="1"/>
          <p:nvPr/>
        </p:nvSpPr>
        <p:spPr>
          <a:xfrm>
            <a:off x="9105734" y="987742"/>
            <a:ext cx="1707849" cy="289823"/>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Antena</a:t>
            </a:r>
            <a:r>
              <a:rPr sz="1800" b="1" spc="-85" dirty="0">
                <a:latin typeface="Calibri"/>
                <a:cs typeface="Calibri"/>
              </a:rPr>
              <a:t> </a:t>
            </a:r>
            <a:r>
              <a:rPr sz="1800" b="1" spc="-10" dirty="0">
                <a:latin typeface="Calibri"/>
                <a:cs typeface="Calibri"/>
              </a:rPr>
              <a:t>Dipolo</a:t>
            </a:r>
            <a:endParaRPr sz="1800" b="1">
              <a:latin typeface="Calibri"/>
              <a:cs typeface="Calibri"/>
            </a:endParaRPr>
          </a:p>
        </p:txBody>
      </p:sp>
      <p:sp>
        <p:nvSpPr>
          <p:cNvPr id="8" name="object 9">
            <a:extLst>
              <a:ext uri="{FF2B5EF4-FFF2-40B4-BE49-F238E27FC236}">
                <a16:creationId xmlns:a16="http://schemas.microsoft.com/office/drawing/2014/main" id="{B5B06BBE-397D-4257-9A8E-A2365F9758FA}"/>
              </a:ext>
            </a:extLst>
          </p:cNvPr>
          <p:cNvSpPr txBox="1"/>
          <p:nvPr/>
        </p:nvSpPr>
        <p:spPr>
          <a:xfrm>
            <a:off x="347294" y="1423339"/>
            <a:ext cx="3693795" cy="1945639"/>
          </a:xfrm>
          <a:prstGeom prst="rect">
            <a:avLst/>
          </a:prstGeom>
        </p:spPr>
        <p:txBody>
          <a:bodyPr vert="horz" wrap="square" lIns="0" tIns="12700" rIns="0" bIns="0" rtlCol="0">
            <a:spAutoFit/>
          </a:bodyPr>
          <a:lstStyle/>
          <a:p>
            <a:pPr marL="12700" marR="5080" algn="just">
              <a:lnSpc>
                <a:spcPct val="100000"/>
              </a:lnSpc>
              <a:spcBef>
                <a:spcPts val="100"/>
              </a:spcBef>
            </a:pPr>
            <a:r>
              <a:rPr sz="1800" spc="-10" dirty="0">
                <a:latin typeface="Calibri"/>
                <a:cs typeface="Calibri"/>
              </a:rPr>
              <a:t>padrão</a:t>
            </a:r>
            <a:r>
              <a:rPr sz="1800" spc="-55" dirty="0">
                <a:latin typeface="Calibri"/>
                <a:cs typeface="Calibri"/>
              </a:rPr>
              <a:t> </a:t>
            </a:r>
            <a:r>
              <a:rPr sz="1800" dirty="0">
                <a:latin typeface="Calibri"/>
                <a:cs typeface="Calibri"/>
              </a:rPr>
              <a:t>de</a:t>
            </a:r>
            <a:r>
              <a:rPr sz="1800" spc="-50" dirty="0">
                <a:latin typeface="Calibri"/>
                <a:cs typeface="Calibri"/>
              </a:rPr>
              <a:t> </a:t>
            </a:r>
            <a:r>
              <a:rPr sz="1800" dirty="0">
                <a:latin typeface="Calibri"/>
                <a:cs typeface="Calibri"/>
              </a:rPr>
              <a:t>antena</a:t>
            </a:r>
            <a:r>
              <a:rPr sz="1800" spc="-55" dirty="0">
                <a:latin typeface="Calibri"/>
                <a:cs typeface="Calibri"/>
              </a:rPr>
              <a:t> </a:t>
            </a:r>
            <a:r>
              <a:rPr sz="1800" dirty="0">
                <a:latin typeface="Calibri"/>
                <a:cs typeface="Calibri"/>
              </a:rPr>
              <a:t>das</a:t>
            </a:r>
            <a:r>
              <a:rPr sz="1800" spc="-45" dirty="0">
                <a:latin typeface="Calibri"/>
                <a:cs typeface="Calibri"/>
              </a:rPr>
              <a:t> </a:t>
            </a:r>
            <a:r>
              <a:rPr sz="1800" spc="-10" dirty="0">
                <a:latin typeface="Calibri"/>
                <a:cs typeface="Calibri"/>
              </a:rPr>
              <a:t>antenas parabólicas</a:t>
            </a:r>
            <a:r>
              <a:rPr sz="1800" spc="-45" dirty="0">
                <a:latin typeface="Calibri"/>
                <a:cs typeface="Calibri"/>
              </a:rPr>
              <a:t> </a:t>
            </a:r>
            <a:r>
              <a:rPr sz="1800" dirty="0">
                <a:latin typeface="Calibri"/>
                <a:cs typeface="Calibri"/>
              </a:rPr>
              <a:t>tem</a:t>
            </a:r>
            <a:r>
              <a:rPr sz="1800" spc="-40" dirty="0">
                <a:latin typeface="Calibri"/>
                <a:cs typeface="Calibri"/>
              </a:rPr>
              <a:t> </a:t>
            </a:r>
            <a:r>
              <a:rPr sz="1800" dirty="0">
                <a:latin typeface="Calibri"/>
                <a:cs typeface="Calibri"/>
              </a:rPr>
              <a:t>uma</a:t>
            </a:r>
            <a:r>
              <a:rPr sz="1800" spc="-45" dirty="0">
                <a:latin typeface="Calibri"/>
                <a:cs typeface="Calibri"/>
              </a:rPr>
              <a:t> </a:t>
            </a:r>
            <a:r>
              <a:rPr sz="1800" dirty="0">
                <a:latin typeface="Calibri"/>
                <a:cs typeface="Calibri"/>
              </a:rPr>
              <a:t>forma</a:t>
            </a:r>
            <a:r>
              <a:rPr sz="1800" spc="-50" dirty="0">
                <a:latin typeface="Calibri"/>
                <a:cs typeface="Calibri"/>
              </a:rPr>
              <a:t> </a:t>
            </a:r>
            <a:r>
              <a:rPr sz="1800" spc="-10" dirty="0">
                <a:latin typeface="Calibri"/>
                <a:cs typeface="Calibri"/>
              </a:rPr>
              <a:t>cônica </a:t>
            </a:r>
            <a:r>
              <a:rPr sz="1800" dirty="0">
                <a:latin typeface="Calibri"/>
                <a:cs typeface="Calibri"/>
              </a:rPr>
              <a:t>devido</a:t>
            </a:r>
            <a:r>
              <a:rPr sz="1800" spc="-25" dirty="0">
                <a:latin typeface="Calibri"/>
                <a:cs typeface="Calibri"/>
              </a:rPr>
              <a:t> </a:t>
            </a:r>
            <a:r>
              <a:rPr sz="1800" dirty="0">
                <a:latin typeface="Calibri"/>
                <a:cs typeface="Calibri"/>
              </a:rPr>
              <a:t>a</a:t>
            </a:r>
            <a:r>
              <a:rPr sz="1800" spc="-25" dirty="0">
                <a:latin typeface="Calibri"/>
                <a:cs typeface="Calibri"/>
              </a:rPr>
              <a:t> </a:t>
            </a:r>
            <a:r>
              <a:rPr sz="1800" spc="-10" dirty="0">
                <a:latin typeface="Calibri"/>
                <a:cs typeface="Calibri"/>
              </a:rPr>
              <a:t>irregularidades</a:t>
            </a:r>
            <a:r>
              <a:rPr sz="1800" spc="-20" dirty="0">
                <a:latin typeface="Calibri"/>
                <a:cs typeface="Calibri"/>
              </a:rPr>
              <a:t> </a:t>
            </a:r>
            <a:r>
              <a:rPr sz="1800" dirty="0">
                <a:latin typeface="Calibri"/>
                <a:cs typeface="Calibri"/>
              </a:rPr>
              <a:t>na</a:t>
            </a:r>
            <a:r>
              <a:rPr sz="1800" spc="-25" dirty="0">
                <a:latin typeface="Calibri"/>
                <a:cs typeface="Calibri"/>
              </a:rPr>
              <a:t> </a:t>
            </a:r>
            <a:r>
              <a:rPr sz="1800" spc="-10" dirty="0">
                <a:latin typeface="Calibri"/>
                <a:cs typeface="Calibri"/>
              </a:rPr>
              <a:t>produção. </a:t>
            </a:r>
            <a:r>
              <a:rPr sz="1800" dirty="0">
                <a:latin typeface="Calibri"/>
                <a:cs typeface="Calibri"/>
              </a:rPr>
              <a:t>Esse</a:t>
            </a:r>
            <a:r>
              <a:rPr sz="1800" spc="-50" dirty="0">
                <a:latin typeface="Calibri"/>
                <a:cs typeface="Calibri"/>
              </a:rPr>
              <a:t> </a:t>
            </a:r>
            <a:r>
              <a:rPr sz="1800" dirty="0">
                <a:latin typeface="Calibri"/>
                <a:cs typeface="Calibri"/>
              </a:rPr>
              <a:t>lóbulo</a:t>
            </a:r>
            <a:r>
              <a:rPr sz="1800" spc="-55" dirty="0">
                <a:latin typeface="Calibri"/>
                <a:cs typeface="Calibri"/>
              </a:rPr>
              <a:t> </a:t>
            </a:r>
            <a:r>
              <a:rPr sz="1800" dirty="0">
                <a:latin typeface="Calibri"/>
                <a:cs typeface="Calibri"/>
              </a:rPr>
              <a:t>principal</a:t>
            </a:r>
            <a:r>
              <a:rPr sz="1800" spc="-55" dirty="0">
                <a:latin typeface="Calibri"/>
                <a:cs typeface="Calibri"/>
              </a:rPr>
              <a:t> </a:t>
            </a:r>
            <a:r>
              <a:rPr sz="1800" dirty="0">
                <a:latin typeface="Calibri"/>
                <a:cs typeface="Calibri"/>
              </a:rPr>
              <a:t>pode</a:t>
            </a:r>
            <a:r>
              <a:rPr sz="1800" spc="-50" dirty="0">
                <a:latin typeface="Calibri"/>
                <a:cs typeface="Calibri"/>
              </a:rPr>
              <a:t> </a:t>
            </a:r>
            <a:r>
              <a:rPr sz="1800" dirty="0">
                <a:latin typeface="Calibri"/>
                <a:cs typeface="Calibri"/>
              </a:rPr>
              <a:t>variar</a:t>
            </a:r>
            <a:r>
              <a:rPr sz="1800" spc="-55" dirty="0">
                <a:latin typeface="Calibri"/>
                <a:cs typeface="Calibri"/>
              </a:rPr>
              <a:t> </a:t>
            </a:r>
            <a:r>
              <a:rPr sz="1800" spc="-25" dirty="0">
                <a:latin typeface="Calibri"/>
                <a:cs typeface="Calibri"/>
              </a:rPr>
              <a:t>em </a:t>
            </a:r>
            <a:r>
              <a:rPr sz="1800" spc="-10" dirty="0">
                <a:latin typeface="Calibri"/>
                <a:cs typeface="Calibri"/>
              </a:rPr>
              <a:t>largura</a:t>
            </a:r>
            <a:r>
              <a:rPr sz="1800" spc="-50" dirty="0">
                <a:latin typeface="Calibri"/>
                <a:cs typeface="Calibri"/>
              </a:rPr>
              <a:t> </a:t>
            </a:r>
            <a:r>
              <a:rPr sz="1800" dirty="0">
                <a:latin typeface="Calibri"/>
                <a:cs typeface="Calibri"/>
              </a:rPr>
              <a:t>angular</a:t>
            </a:r>
            <a:r>
              <a:rPr sz="1800" spc="-45" dirty="0">
                <a:latin typeface="Calibri"/>
                <a:cs typeface="Calibri"/>
              </a:rPr>
              <a:t> </a:t>
            </a:r>
            <a:r>
              <a:rPr sz="1800" dirty="0">
                <a:latin typeface="Calibri"/>
                <a:cs typeface="Calibri"/>
              </a:rPr>
              <a:t>de</a:t>
            </a:r>
            <a:r>
              <a:rPr sz="1800" spc="-40" dirty="0">
                <a:latin typeface="Calibri"/>
                <a:cs typeface="Calibri"/>
              </a:rPr>
              <a:t> </a:t>
            </a:r>
            <a:r>
              <a:rPr sz="1800" dirty="0">
                <a:latin typeface="Calibri"/>
                <a:cs typeface="Calibri"/>
              </a:rPr>
              <a:t>um</a:t>
            </a:r>
            <a:r>
              <a:rPr sz="1800" spc="-40" dirty="0">
                <a:latin typeface="Calibri"/>
                <a:cs typeface="Calibri"/>
              </a:rPr>
              <a:t> </a:t>
            </a:r>
            <a:r>
              <a:rPr sz="1800" dirty="0">
                <a:latin typeface="Calibri"/>
                <a:cs typeface="Calibri"/>
              </a:rPr>
              <a:t>ou</a:t>
            </a:r>
            <a:r>
              <a:rPr sz="1800" spc="-45" dirty="0">
                <a:latin typeface="Calibri"/>
                <a:cs typeface="Calibri"/>
              </a:rPr>
              <a:t> </a:t>
            </a:r>
            <a:r>
              <a:rPr sz="1800" dirty="0">
                <a:latin typeface="Calibri"/>
                <a:cs typeface="Calibri"/>
              </a:rPr>
              <a:t>dois</a:t>
            </a:r>
            <a:r>
              <a:rPr sz="1800" spc="-40" dirty="0">
                <a:latin typeface="Calibri"/>
                <a:cs typeface="Calibri"/>
              </a:rPr>
              <a:t> </a:t>
            </a:r>
            <a:r>
              <a:rPr sz="1800" dirty="0">
                <a:latin typeface="Calibri"/>
                <a:cs typeface="Calibri"/>
              </a:rPr>
              <a:t>graus</a:t>
            </a:r>
            <a:r>
              <a:rPr sz="1800" spc="-40" dirty="0">
                <a:latin typeface="Calibri"/>
                <a:cs typeface="Calibri"/>
              </a:rPr>
              <a:t> </a:t>
            </a:r>
            <a:r>
              <a:rPr sz="1800" spc="-25" dirty="0">
                <a:latin typeface="Calibri"/>
                <a:cs typeface="Calibri"/>
              </a:rPr>
              <a:t>em </a:t>
            </a:r>
            <a:r>
              <a:rPr sz="1800" dirty="0">
                <a:latin typeface="Calibri"/>
                <a:cs typeface="Calibri"/>
              </a:rPr>
              <a:t>alguns</a:t>
            </a:r>
            <a:r>
              <a:rPr sz="1800" spc="-35" dirty="0">
                <a:latin typeface="Calibri"/>
                <a:cs typeface="Calibri"/>
              </a:rPr>
              <a:t> </a:t>
            </a:r>
            <a:r>
              <a:rPr sz="1800" spc="-10" dirty="0">
                <a:latin typeface="Calibri"/>
                <a:cs typeface="Calibri"/>
              </a:rPr>
              <a:t>radares</a:t>
            </a:r>
            <a:r>
              <a:rPr sz="1800" spc="-40" dirty="0">
                <a:latin typeface="Calibri"/>
                <a:cs typeface="Calibri"/>
              </a:rPr>
              <a:t> </a:t>
            </a:r>
            <a:r>
              <a:rPr sz="1800" dirty="0">
                <a:latin typeface="Calibri"/>
                <a:cs typeface="Calibri"/>
              </a:rPr>
              <a:t>a</a:t>
            </a:r>
            <a:r>
              <a:rPr sz="1800" spc="-35" dirty="0">
                <a:latin typeface="Calibri"/>
                <a:cs typeface="Calibri"/>
              </a:rPr>
              <a:t> </a:t>
            </a:r>
            <a:r>
              <a:rPr sz="1800" dirty="0">
                <a:latin typeface="Calibri"/>
                <a:cs typeface="Calibri"/>
              </a:rPr>
              <a:t>15</a:t>
            </a:r>
            <a:r>
              <a:rPr sz="1800" spc="-40" dirty="0">
                <a:latin typeface="Calibri"/>
                <a:cs typeface="Calibri"/>
              </a:rPr>
              <a:t> </a:t>
            </a:r>
            <a:r>
              <a:rPr sz="1800" dirty="0">
                <a:latin typeface="Calibri"/>
                <a:cs typeface="Calibri"/>
              </a:rPr>
              <a:t>a</a:t>
            </a:r>
            <a:r>
              <a:rPr sz="1800" spc="-40" dirty="0">
                <a:latin typeface="Calibri"/>
                <a:cs typeface="Calibri"/>
              </a:rPr>
              <a:t> </a:t>
            </a:r>
            <a:r>
              <a:rPr sz="1800" dirty="0">
                <a:latin typeface="Calibri"/>
                <a:cs typeface="Calibri"/>
              </a:rPr>
              <a:t>20</a:t>
            </a:r>
            <a:r>
              <a:rPr sz="1800" spc="-35" dirty="0">
                <a:latin typeface="Calibri"/>
                <a:cs typeface="Calibri"/>
              </a:rPr>
              <a:t> </a:t>
            </a:r>
            <a:r>
              <a:rPr sz="1800" dirty="0">
                <a:latin typeface="Calibri"/>
                <a:cs typeface="Calibri"/>
              </a:rPr>
              <a:t>graus</a:t>
            </a:r>
            <a:r>
              <a:rPr sz="1800" spc="-40" dirty="0">
                <a:latin typeface="Calibri"/>
                <a:cs typeface="Calibri"/>
              </a:rPr>
              <a:t> </a:t>
            </a:r>
            <a:r>
              <a:rPr sz="1800" spc="-25" dirty="0">
                <a:latin typeface="Calibri"/>
                <a:cs typeface="Calibri"/>
              </a:rPr>
              <a:t>em </a:t>
            </a:r>
            <a:r>
              <a:rPr sz="1800" dirty="0">
                <a:latin typeface="Calibri"/>
                <a:cs typeface="Calibri"/>
              </a:rPr>
              <a:t>outros</a:t>
            </a:r>
            <a:r>
              <a:rPr sz="1800" spc="-70" dirty="0">
                <a:latin typeface="Calibri"/>
                <a:cs typeface="Calibri"/>
              </a:rPr>
              <a:t> </a:t>
            </a:r>
            <a:r>
              <a:rPr sz="1800" spc="-10" dirty="0">
                <a:latin typeface="Calibri"/>
                <a:cs typeface="Calibri"/>
              </a:rPr>
              <a:t>radares.</a:t>
            </a:r>
            <a:endParaRPr sz="1800" dirty="0">
              <a:latin typeface="Calibri"/>
              <a:cs typeface="Calibri"/>
            </a:endParaRPr>
          </a:p>
        </p:txBody>
      </p:sp>
      <p:sp>
        <p:nvSpPr>
          <p:cNvPr id="9" name="object 10">
            <a:extLst>
              <a:ext uri="{FF2B5EF4-FFF2-40B4-BE49-F238E27FC236}">
                <a16:creationId xmlns:a16="http://schemas.microsoft.com/office/drawing/2014/main" id="{C0FA87B0-FDE9-4B3F-8787-71CAF47C805F}"/>
              </a:ext>
            </a:extLst>
          </p:cNvPr>
          <p:cNvSpPr txBox="1"/>
          <p:nvPr/>
        </p:nvSpPr>
        <p:spPr>
          <a:xfrm>
            <a:off x="4715535" y="806284"/>
            <a:ext cx="3047365" cy="2122805"/>
          </a:xfrm>
          <a:prstGeom prst="rect">
            <a:avLst/>
          </a:prstGeom>
        </p:spPr>
        <p:txBody>
          <a:bodyPr vert="horz" wrap="square" lIns="0" tIns="100965" rIns="0" bIns="0" rtlCol="0">
            <a:spAutoFit/>
          </a:bodyPr>
          <a:lstStyle/>
          <a:p>
            <a:pPr marL="110489">
              <a:lnSpc>
                <a:spcPct val="100000"/>
              </a:lnSpc>
              <a:spcBef>
                <a:spcPts val="795"/>
              </a:spcBef>
            </a:pPr>
            <a:r>
              <a:rPr sz="1800" b="1" dirty="0">
                <a:latin typeface="Calibri"/>
                <a:cs typeface="Calibri"/>
              </a:rPr>
              <a:t>Antena</a:t>
            </a:r>
            <a:r>
              <a:rPr sz="1800" b="1" spc="-70" dirty="0">
                <a:latin typeface="Calibri"/>
                <a:cs typeface="Calibri"/>
              </a:rPr>
              <a:t> </a:t>
            </a:r>
            <a:r>
              <a:rPr sz="1800" b="1" dirty="0">
                <a:latin typeface="Calibri"/>
                <a:cs typeface="Calibri"/>
              </a:rPr>
              <a:t>yagi</a:t>
            </a:r>
            <a:r>
              <a:rPr sz="1800" b="1" spc="-65" dirty="0">
                <a:latin typeface="Calibri"/>
                <a:cs typeface="Calibri"/>
              </a:rPr>
              <a:t> </a:t>
            </a:r>
            <a:r>
              <a:rPr sz="1800" b="1" spc="-25" dirty="0">
                <a:latin typeface="Calibri"/>
                <a:cs typeface="Calibri"/>
              </a:rPr>
              <a:t>uda</a:t>
            </a:r>
            <a:endParaRPr sz="1800" b="1" dirty="0">
              <a:latin typeface="Calibri"/>
              <a:cs typeface="Calibri"/>
            </a:endParaRPr>
          </a:p>
          <a:p>
            <a:pPr marL="12700" marR="5080">
              <a:lnSpc>
                <a:spcPct val="100000"/>
              </a:lnSpc>
              <a:spcBef>
                <a:spcPts val="700"/>
              </a:spcBef>
            </a:pPr>
            <a:r>
              <a:rPr sz="1800" dirty="0">
                <a:latin typeface="Calibri"/>
                <a:cs typeface="Calibri"/>
              </a:rPr>
              <a:t>O</a:t>
            </a:r>
            <a:r>
              <a:rPr sz="1800" spc="-35" dirty="0">
                <a:latin typeface="Calibri"/>
                <a:cs typeface="Calibri"/>
              </a:rPr>
              <a:t> </a:t>
            </a:r>
            <a:r>
              <a:rPr sz="1800" spc="-10" dirty="0">
                <a:latin typeface="Calibri"/>
                <a:cs typeface="Calibri"/>
              </a:rPr>
              <a:t>padrão</a:t>
            </a:r>
            <a:r>
              <a:rPr sz="1800" spc="-30" dirty="0">
                <a:latin typeface="Calibri"/>
                <a:cs typeface="Calibri"/>
              </a:rPr>
              <a:t> </a:t>
            </a:r>
            <a:r>
              <a:rPr sz="1800" dirty="0">
                <a:latin typeface="Calibri"/>
                <a:cs typeface="Calibri"/>
              </a:rPr>
              <a:t>de</a:t>
            </a:r>
            <a:r>
              <a:rPr sz="1800" spc="-30" dirty="0">
                <a:latin typeface="Calibri"/>
                <a:cs typeface="Calibri"/>
              </a:rPr>
              <a:t> </a:t>
            </a:r>
            <a:r>
              <a:rPr sz="1800" spc="-10" dirty="0">
                <a:latin typeface="Calibri"/>
                <a:cs typeface="Calibri"/>
              </a:rPr>
              <a:t>radiação</a:t>
            </a:r>
            <a:r>
              <a:rPr sz="1800" spc="-30" dirty="0">
                <a:latin typeface="Calibri"/>
                <a:cs typeface="Calibri"/>
              </a:rPr>
              <a:t> </a:t>
            </a:r>
            <a:r>
              <a:rPr sz="1800" dirty="0">
                <a:latin typeface="Calibri"/>
                <a:cs typeface="Calibri"/>
              </a:rPr>
              <a:t>de</a:t>
            </a:r>
            <a:r>
              <a:rPr sz="1800" spc="-30" dirty="0">
                <a:latin typeface="Calibri"/>
                <a:cs typeface="Calibri"/>
              </a:rPr>
              <a:t> </a:t>
            </a:r>
            <a:r>
              <a:rPr sz="1800" spc="-25" dirty="0">
                <a:latin typeface="Calibri"/>
                <a:cs typeface="Calibri"/>
              </a:rPr>
              <a:t>uma </a:t>
            </a:r>
            <a:r>
              <a:rPr sz="1800" dirty="0">
                <a:latin typeface="Calibri"/>
                <a:cs typeface="Calibri"/>
              </a:rPr>
              <a:t>antena</a:t>
            </a:r>
            <a:r>
              <a:rPr sz="1800" spc="-40" dirty="0">
                <a:latin typeface="Calibri"/>
                <a:cs typeface="Calibri"/>
              </a:rPr>
              <a:t> </a:t>
            </a:r>
            <a:r>
              <a:rPr sz="1800" spc="-20" dirty="0">
                <a:latin typeface="Calibri"/>
                <a:cs typeface="Calibri"/>
              </a:rPr>
              <a:t>Yagi</a:t>
            </a:r>
            <a:r>
              <a:rPr sz="1800" spc="-40" dirty="0">
                <a:latin typeface="Calibri"/>
                <a:cs typeface="Calibri"/>
              </a:rPr>
              <a:t> </a:t>
            </a:r>
            <a:r>
              <a:rPr sz="1800" dirty="0">
                <a:latin typeface="Calibri"/>
                <a:cs typeface="Calibri"/>
              </a:rPr>
              <a:t>é</a:t>
            </a:r>
            <a:r>
              <a:rPr sz="1800" spc="-35" dirty="0">
                <a:latin typeface="Calibri"/>
                <a:cs typeface="Calibri"/>
              </a:rPr>
              <a:t> </a:t>
            </a:r>
            <a:r>
              <a:rPr sz="1800" spc="-20" dirty="0">
                <a:latin typeface="Calibri"/>
                <a:cs typeface="Calibri"/>
              </a:rPr>
              <a:t>caracterizado</a:t>
            </a:r>
            <a:r>
              <a:rPr sz="1800" spc="-35" dirty="0">
                <a:latin typeface="Calibri"/>
                <a:cs typeface="Calibri"/>
              </a:rPr>
              <a:t> </a:t>
            </a:r>
            <a:r>
              <a:rPr sz="1800" spc="-25" dirty="0">
                <a:latin typeface="Calibri"/>
                <a:cs typeface="Calibri"/>
              </a:rPr>
              <a:t>por </a:t>
            </a:r>
            <a:r>
              <a:rPr sz="1800" dirty="0">
                <a:latin typeface="Calibri"/>
                <a:cs typeface="Calibri"/>
              </a:rPr>
              <a:t>ter</a:t>
            </a:r>
            <a:r>
              <a:rPr sz="1800" spc="-50" dirty="0">
                <a:latin typeface="Calibri"/>
                <a:cs typeface="Calibri"/>
              </a:rPr>
              <a:t> </a:t>
            </a:r>
            <a:r>
              <a:rPr sz="1800" dirty="0">
                <a:latin typeface="Calibri"/>
                <a:cs typeface="Calibri"/>
              </a:rPr>
              <a:t>um</a:t>
            </a:r>
            <a:r>
              <a:rPr sz="1800" spc="-40" dirty="0">
                <a:latin typeface="Calibri"/>
                <a:cs typeface="Calibri"/>
              </a:rPr>
              <a:t> </a:t>
            </a:r>
            <a:r>
              <a:rPr sz="1800" dirty="0">
                <a:latin typeface="Calibri"/>
                <a:cs typeface="Calibri"/>
              </a:rPr>
              <a:t>lobo</a:t>
            </a:r>
            <a:r>
              <a:rPr sz="1800" spc="-50" dirty="0">
                <a:latin typeface="Calibri"/>
                <a:cs typeface="Calibri"/>
              </a:rPr>
              <a:t> </a:t>
            </a:r>
            <a:r>
              <a:rPr sz="1800" dirty="0">
                <a:latin typeface="Calibri"/>
                <a:cs typeface="Calibri"/>
              </a:rPr>
              <a:t>principal</a:t>
            </a:r>
            <a:r>
              <a:rPr sz="1800" spc="-45" dirty="0">
                <a:latin typeface="Calibri"/>
                <a:cs typeface="Calibri"/>
              </a:rPr>
              <a:t> </a:t>
            </a:r>
            <a:r>
              <a:rPr sz="1800" spc="-10" dirty="0">
                <a:latin typeface="Calibri"/>
                <a:cs typeface="Calibri"/>
              </a:rPr>
              <a:t>estreito</a:t>
            </a:r>
            <a:r>
              <a:rPr sz="1800" spc="-50" dirty="0">
                <a:latin typeface="Calibri"/>
                <a:cs typeface="Calibri"/>
              </a:rPr>
              <a:t> e </a:t>
            </a:r>
            <a:r>
              <a:rPr sz="1800" spc="-10" dirty="0">
                <a:latin typeface="Calibri"/>
                <a:cs typeface="Calibri"/>
              </a:rPr>
              <a:t>direcional,</a:t>
            </a:r>
            <a:r>
              <a:rPr sz="1800" spc="-50" dirty="0">
                <a:latin typeface="Calibri"/>
                <a:cs typeface="Calibri"/>
              </a:rPr>
              <a:t> </a:t>
            </a:r>
            <a:r>
              <a:rPr sz="1800" dirty="0">
                <a:latin typeface="Calibri"/>
                <a:cs typeface="Calibri"/>
              </a:rPr>
              <a:t>que</a:t>
            </a:r>
            <a:r>
              <a:rPr sz="1800" spc="-40" dirty="0">
                <a:latin typeface="Calibri"/>
                <a:cs typeface="Calibri"/>
              </a:rPr>
              <a:t> </a:t>
            </a:r>
            <a:r>
              <a:rPr sz="1800" spc="-10" dirty="0">
                <a:latin typeface="Calibri"/>
                <a:cs typeface="Calibri"/>
              </a:rPr>
              <a:t>aponta</a:t>
            </a:r>
            <a:r>
              <a:rPr sz="1800" spc="-45" dirty="0">
                <a:latin typeface="Calibri"/>
                <a:cs typeface="Calibri"/>
              </a:rPr>
              <a:t> </a:t>
            </a:r>
            <a:r>
              <a:rPr sz="1800" spc="-25" dirty="0">
                <a:latin typeface="Calibri"/>
                <a:cs typeface="Calibri"/>
              </a:rPr>
              <a:t>na </a:t>
            </a:r>
            <a:r>
              <a:rPr sz="1800" spc="-10" dirty="0">
                <a:latin typeface="Calibri"/>
                <a:cs typeface="Calibri"/>
              </a:rPr>
              <a:t>direção</a:t>
            </a:r>
            <a:r>
              <a:rPr sz="1800" spc="-45" dirty="0">
                <a:latin typeface="Calibri"/>
                <a:cs typeface="Calibri"/>
              </a:rPr>
              <a:t> </a:t>
            </a:r>
            <a:r>
              <a:rPr sz="1800" dirty="0">
                <a:latin typeface="Calibri"/>
                <a:cs typeface="Calibri"/>
              </a:rPr>
              <a:t>desejada</a:t>
            </a:r>
            <a:r>
              <a:rPr sz="1800" spc="-45" dirty="0">
                <a:latin typeface="Calibri"/>
                <a:cs typeface="Calibri"/>
              </a:rPr>
              <a:t> </a:t>
            </a:r>
            <a:r>
              <a:rPr sz="1800" dirty="0">
                <a:latin typeface="Calibri"/>
                <a:cs typeface="Calibri"/>
              </a:rPr>
              <a:t>de</a:t>
            </a:r>
            <a:r>
              <a:rPr sz="1800" spc="-40" dirty="0">
                <a:latin typeface="Calibri"/>
                <a:cs typeface="Calibri"/>
              </a:rPr>
              <a:t> </a:t>
            </a:r>
            <a:r>
              <a:rPr sz="1800" spc="-10" dirty="0">
                <a:latin typeface="Calibri"/>
                <a:cs typeface="Calibri"/>
              </a:rPr>
              <a:t>transmissão </a:t>
            </a:r>
            <a:r>
              <a:rPr sz="1800" dirty="0">
                <a:latin typeface="Calibri"/>
                <a:cs typeface="Calibri"/>
              </a:rPr>
              <a:t>ou</a:t>
            </a:r>
            <a:r>
              <a:rPr sz="1800" spc="-25" dirty="0">
                <a:latin typeface="Calibri"/>
                <a:cs typeface="Calibri"/>
              </a:rPr>
              <a:t> </a:t>
            </a:r>
            <a:r>
              <a:rPr sz="1800" spc="-10" dirty="0">
                <a:latin typeface="Calibri"/>
                <a:cs typeface="Calibri"/>
              </a:rPr>
              <a:t>recepção.</a:t>
            </a:r>
            <a:endParaRPr sz="1800" dirty="0">
              <a:latin typeface="Calibri"/>
              <a:cs typeface="Calibri"/>
            </a:endParaRPr>
          </a:p>
        </p:txBody>
      </p:sp>
      <p:sp>
        <p:nvSpPr>
          <p:cNvPr id="10" name="object 11">
            <a:extLst>
              <a:ext uri="{FF2B5EF4-FFF2-40B4-BE49-F238E27FC236}">
                <a16:creationId xmlns:a16="http://schemas.microsoft.com/office/drawing/2014/main" id="{BF61D8F8-36DE-473E-A2F8-96BB52EF814D}"/>
              </a:ext>
            </a:extLst>
          </p:cNvPr>
          <p:cNvSpPr txBox="1"/>
          <p:nvPr/>
        </p:nvSpPr>
        <p:spPr>
          <a:xfrm>
            <a:off x="9062173" y="1468335"/>
            <a:ext cx="2519680" cy="1122680"/>
          </a:xfrm>
          <a:prstGeom prst="rect">
            <a:avLst/>
          </a:prstGeom>
        </p:spPr>
        <p:txBody>
          <a:bodyPr vert="horz" wrap="square" lIns="0" tIns="12700" rIns="0" bIns="0" rtlCol="0">
            <a:spAutoFit/>
          </a:bodyPr>
          <a:lstStyle/>
          <a:p>
            <a:pPr marL="12700" marR="5080" indent="51435">
              <a:lnSpc>
                <a:spcPct val="100000"/>
              </a:lnSpc>
              <a:spcBef>
                <a:spcPts val="100"/>
              </a:spcBef>
            </a:pPr>
            <a:r>
              <a:rPr sz="1800" dirty="0">
                <a:latin typeface="Calibri"/>
                <a:cs typeface="Calibri"/>
              </a:rPr>
              <a:t>a</a:t>
            </a:r>
            <a:r>
              <a:rPr sz="1800" spc="-65" dirty="0">
                <a:latin typeface="Calibri"/>
                <a:cs typeface="Calibri"/>
              </a:rPr>
              <a:t> </a:t>
            </a:r>
            <a:r>
              <a:rPr sz="1800" dirty="0">
                <a:latin typeface="Calibri"/>
                <a:cs typeface="Calibri"/>
              </a:rPr>
              <a:t>antena</a:t>
            </a:r>
            <a:r>
              <a:rPr sz="1800" spc="-65" dirty="0">
                <a:latin typeface="Calibri"/>
                <a:cs typeface="Calibri"/>
              </a:rPr>
              <a:t> </a:t>
            </a:r>
            <a:r>
              <a:rPr sz="1800" dirty="0">
                <a:latin typeface="Calibri"/>
                <a:cs typeface="Calibri"/>
              </a:rPr>
              <a:t>dipolo</a:t>
            </a:r>
            <a:r>
              <a:rPr sz="1800" spc="-65" dirty="0">
                <a:latin typeface="Calibri"/>
                <a:cs typeface="Calibri"/>
              </a:rPr>
              <a:t> </a:t>
            </a:r>
            <a:r>
              <a:rPr sz="1800" spc="-10" dirty="0">
                <a:latin typeface="Calibri"/>
                <a:cs typeface="Calibri"/>
              </a:rPr>
              <a:t>irradia </a:t>
            </a:r>
            <a:r>
              <a:rPr sz="1800" dirty="0">
                <a:latin typeface="Calibri"/>
                <a:cs typeface="Calibri"/>
              </a:rPr>
              <a:t>energia</a:t>
            </a:r>
            <a:r>
              <a:rPr sz="1800" spc="-60" dirty="0">
                <a:latin typeface="Calibri"/>
                <a:cs typeface="Calibri"/>
              </a:rPr>
              <a:t> </a:t>
            </a:r>
            <a:r>
              <a:rPr sz="1800" dirty="0">
                <a:latin typeface="Calibri"/>
                <a:cs typeface="Calibri"/>
              </a:rPr>
              <a:t>de</a:t>
            </a:r>
            <a:r>
              <a:rPr sz="1800" spc="-55" dirty="0">
                <a:latin typeface="Calibri"/>
                <a:cs typeface="Calibri"/>
              </a:rPr>
              <a:t> </a:t>
            </a:r>
            <a:r>
              <a:rPr sz="1800" dirty="0">
                <a:latin typeface="Calibri"/>
                <a:cs typeface="Calibri"/>
              </a:rPr>
              <a:t>forma</a:t>
            </a:r>
            <a:r>
              <a:rPr sz="1800" spc="-60" dirty="0">
                <a:latin typeface="Calibri"/>
                <a:cs typeface="Calibri"/>
              </a:rPr>
              <a:t> </a:t>
            </a:r>
            <a:r>
              <a:rPr sz="1800" spc="-10" dirty="0">
                <a:latin typeface="Calibri"/>
                <a:cs typeface="Calibri"/>
              </a:rPr>
              <a:t>uniforme </a:t>
            </a:r>
            <a:r>
              <a:rPr sz="1800" dirty="0">
                <a:latin typeface="Calibri"/>
                <a:cs typeface="Calibri"/>
              </a:rPr>
              <a:t>em</a:t>
            </a:r>
            <a:r>
              <a:rPr sz="1800" spc="-30" dirty="0">
                <a:latin typeface="Calibri"/>
                <a:cs typeface="Calibri"/>
              </a:rPr>
              <a:t> </a:t>
            </a:r>
            <a:r>
              <a:rPr sz="1800" dirty="0">
                <a:latin typeface="Calibri"/>
                <a:cs typeface="Calibri"/>
              </a:rPr>
              <a:t>todas</a:t>
            </a:r>
            <a:r>
              <a:rPr sz="1800" spc="-30" dirty="0">
                <a:latin typeface="Calibri"/>
                <a:cs typeface="Calibri"/>
              </a:rPr>
              <a:t> </a:t>
            </a:r>
            <a:r>
              <a:rPr sz="1800" dirty="0">
                <a:latin typeface="Calibri"/>
                <a:cs typeface="Calibri"/>
              </a:rPr>
              <a:t>as</a:t>
            </a:r>
            <a:r>
              <a:rPr sz="1800" spc="-20" dirty="0">
                <a:latin typeface="Calibri"/>
                <a:cs typeface="Calibri"/>
              </a:rPr>
              <a:t> </a:t>
            </a:r>
            <a:r>
              <a:rPr sz="1800" spc="-10" dirty="0">
                <a:latin typeface="Calibri"/>
                <a:cs typeface="Calibri"/>
              </a:rPr>
              <a:t>direções</a:t>
            </a:r>
            <a:r>
              <a:rPr sz="1800" spc="-30" dirty="0">
                <a:latin typeface="Calibri"/>
                <a:cs typeface="Calibri"/>
              </a:rPr>
              <a:t> </a:t>
            </a:r>
            <a:r>
              <a:rPr sz="1800" spc="-25" dirty="0">
                <a:latin typeface="Calibri"/>
                <a:cs typeface="Calibri"/>
              </a:rPr>
              <a:t>no </a:t>
            </a:r>
            <a:r>
              <a:rPr sz="1800" dirty="0">
                <a:latin typeface="Calibri"/>
                <a:cs typeface="Calibri"/>
              </a:rPr>
              <a:t>plano</a:t>
            </a:r>
            <a:r>
              <a:rPr sz="1800" spc="-65" dirty="0">
                <a:latin typeface="Calibri"/>
                <a:cs typeface="Calibri"/>
              </a:rPr>
              <a:t> </a:t>
            </a:r>
            <a:r>
              <a:rPr sz="1800" spc="-10" dirty="0">
                <a:latin typeface="Calibri"/>
                <a:cs typeface="Calibri"/>
              </a:rPr>
              <a:t>horizontal</a:t>
            </a:r>
            <a:endParaRPr sz="1800">
              <a:latin typeface="Calibri"/>
              <a:cs typeface="Calibri"/>
            </a:endParaRPr>
          </a:p>
        </p:txBody>
      </p:sp>
      <p:grpSp>
        <p:nvGrpSpPr>
          <p:cNvPr id="11" name="object 2">
            <a:extLst>
              <a:ext uri="{FF2B5EF4-FFF2-40B4-BE49-F238E27FC236}">
                <a16:creationId xmlns:a16="http://schemas.microsoft.com/office/drawing/2014/main" id="{B699BFD0-636F-4FC6-81ED-D74CE4E3965F}"/>
              </a:ext>
            </a:extLst>
          </p:cNvPr>
          <p:cNvGrpSpPr/>
          <p:nvPr/>
        </p:nvGrpSpPr>
        <p:grpSpPr>
          <a:xfrm>
            <a:off x="-6299" y="3231718"/>
            <a:ext cx="12204700" cy="3567429"/>
            <a:chOff x="-6299" y="3231718"/>
            <a:chExt cx="12204700" cy="3567429"/>
          </a:xfrm>
        </p:grpSpPr>
        <p:pic>
          <p:nvPicPr>
            <p:cNvPr id="12" name="object 3">
              <a:extLst>
                <a:ext uri="{FF2B5EF4-FFF2-40B4-BE49-F238E27FC236}">
                  <a16:creationId xmlns:a16="http://schemas.microsoft.com/office/drawing/2014/main" id="{D6127016-C440-406E-9DD6-2B1E30B73B39}"/>
                </a:ext>
              </a:extLst>
            </p:cNvPr>
            <p:cNvPicPr/>
            <p:nvPr/>
          </p:nvPicPr>
          <p:blipFill>
            <a:blip r:embed="rId3" cstate="print"/>
            <a:stretch>
              <a:fillRect/>
            </a:stretch>
          </p:blipFill>
          <p:spPr>
            <a:xfrm>
              <a:off x="616318" y="5994730"/>
              <a:ext cx="2123998" cy="502196"/>
            </a:xfrm>
            <a:prstGeom prst="rect">
              <a:avLst/>
            </a:prstGeom>
          </p:spPr>
        </p:pic>
        <p:pic>
          <p:nvPicPr>
            <p:cNvPr id="13" name="object 4">
              <a:extLst>
                <a:ext uri="{FF2B5EF4-FFF2-40B4-BE49-F238E27FC236}">
                  <a16:creationId xmlns:a16="http://schemas.microsoft.com/office/drawing/2014/main" id="{92573071-0933-4B9C-BB82-E393BA9D5173}"/>
                </a:ext>
              </a:extLst>
            </p:cNvPr>
            <p:cNvPicPr/>
            <p:nvPr/>
          </p:nvPicPr>
          <p:blipFill>
            <a:blip r:embed="rId4" cstate="print"/>
            <a:stretch>
              <a:fillRect/>
            </a:stretch>
          </p:blipFill>
          <p:spPr>
            <a:xfrm>
              <a:off x="324726" y="3422523"/>
              <a:ext cx="3467163" cy="2562479"/>
            </a:xfrm>
            <a:prstGeom prst="rect">
              <a:avLst/>
            </a:prstGeom>
          </p:spPr>
        </p:pic>
        <p:pic>
          <p:nvPicPr>
            <p:cNvPr id="14" name="object 5">
              <a:extLst>
                <a:ext uri="{FF2B5EF4-FFF2-40B4-BE49-F238E27FC236}">
                  <a16:creationId xmlns:a16="http://schemas.microsoft.com/office/drawing/2014/main" id="{9BC0647A-6286-468E-9616-3520B0AB3395}"/>
                </a:ext>
              </a:extLst>
            </p:cNvPr>
            <p:cNvPicPr/>
            <p:nvPr/>
          </p:nvPicPr>
          <p:blipFill>
            <a:blip r:embed="rId5" cstate="print"/>
            <a:stretch>
              <a:fillRect/>
            </a:stretch>
          </p:blipFill>
          <p:spPr>
            <a:xfrm>
              <a:off x="8505723" y="3231718"/>
              <a:ext cx="3262680" cy="2669400"/>
            </a:xfrm>
            <a:prstGeom prst="rect">
              <a:avLst/>
            </a:prstGeom>
          </p:spPr>
        </p:pic>
        <p:pic>
          <p:nvPicPr>
            <p:cNvPr id="15" name="object 6">
              <a:extLst>
                <a:ext uri="{FF2B5EF4-FFF2-40B4-BE49-F238E27FC236}">
                  <a16:creationId xmlns:a16="http://schemas.microsoft.com/office/drawing/2014/main" id="{19509BC5-010D-4B2F-8245-20CF1C319B04}"/>
                </a:ext>
              </a:extLst>
            </p:cNvPr>
            <p:cNvPicPr/>
            <p:nvPr/>
          </p:nvPicPr>
          <p:blipFill>
            <a:blip r:embed="rId6" cstate="print"/>
            <a:stretch>
              <a:fillRect/>
            </a:stretch>
          </p:blipFill>
          <p:spPr>
            <a:xfrm>
              <a:off x="4371835" y="3715194"/>
              <a:ext cx="3447719" cy="1999805"/>
            </a:xfrm>
            <a:prstGeom prst="rect">
              <a:avLst/>
            </a:prstGeom>
          </p:spPr>
        </p:pic>
      </p:grpSp>
    </p:spTree>
    <p:extLst>
      <p:ext uri="{BB962C8B-B14F-4D97-AF65-F5344CB8AC3E}">
        <p14:creationId xmlns:p14="http://schemas.microsoft.com/office/powerpoint/2010/main" val="1030445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
            <a:extLst>
              <a:ext uri="{FF2B5EF4-FFF2-40B4-BE49-F238E27FC236}">
                <a16:creationId xmlns:a16="http://schemas.microsoft.com/office/drawing/2014/main" id="{D6AB33E5-8C08-4A34-A124-256C88614357}"/>
              </a:ext>
            </a:extLst>
          </p:cNvPr>
          <p:cNvSpPr txBox="1"/>
          <p:nvPr/>
        </p:nvSpPr>
        <p:spPr>
          <a:xfrm>
            <a:off x="1794141" y="1066939"/>
            <a:ext cx="1939289" cy="289823"/>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Antena</a:t>
            </a:r>
            <a:r>
              <a:rPr sz="1800" b="1" spc="-85" dirty="0">
                <a:latin typeface="Calibri"/>
                <a:cs typeface="Calibri"/>
              </a:rPr>
              <a:t> </a:t>
            </a:r>
            <a:r>
              <a:rPr sz="1800" b="1" spc="-10" dirty="0">
                <a:latin typeface="Calibri"/>
                <a:cs typeface="Calibri"/>
              </a:rPr>
              <a:t>helicoidal</a:t>
            </a:r>
            <a:endParaRPr sz="1800" b="1" dirty="0">
              <a:latin typeface="Calibri"/>
              <a:cs typeface="Calibri"/>
            </a:endParaRPr>
          </a:p>
        </p:txBody>
      </p:sp>
      <p:sp>
        <p:nvSpPr>
          <p:cNvPr id="4" name="object 3">
            <a:extLst>
              <a:ext uri="{FF2B5EF4-FFF2-40B4-BE49-F238E27FC236}">
                <a16:creationId xmlns:a16="http://schemas.microsoft.com/office/drawing/2014/main" id="{3D576492-58E3-4F95-8CA9-1427ABF12940}"/>
              </a:ext>
            </a:extLst>
          </p:cNvPr>
          <p:cNvSpPr txBox="1"/>
          <p:nvPr/>
        </p:nvSpPr>
        <p:spPr>
          <a:xfrm>
            <a:off x="707301" y="1710258"/>
            <a:ext cx="4453255" cy="167132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Calibri"/>
                <a:cs typeface="Calibri"/>
              </a:rPr>
              <a:t>A</a:t>
            </a:r>
            <a:r>
              <a:rPr sz="1800" spc="-40" dirty="0">
                <a:latin typeface="Calibri"/>
                <a:cs typeface="Calibri"/>
              </a:rPr>
              <a:t> </a:t>
            </a:r>
            <a:r>
              <a:rPr sz="1800" dirty="0">
                <a:latin typeface="Calibri"/>
                <a:cs typeface="Calibri"/>
              </a:rPr>
              <a:t>antena</a:t>
            </a:r>
            <a:r>
              <a:rPr sz="1800" spc="-40" dirty="0">
                <a:latin typeface="Calibri"/>
                <a:cs typeface="Calibri"/>
              </a:rPr>
              <a:t> </a:t>
            </a:r>
            <a:r>
              <a:rPr sz="1800" spc="-10" dirty="0">
                <a:latin typeface="Calibri"/>
                <a:cs typeface="Calibri"/>
              </a:rPr>
              <a:t>helicoidal,</a:t>
            </a:r>
            <a:r>
              <a:rPr sz="1800" spc="-45" dirty="0">
                <a:latin typeface="Calibri"/>
                <a:cs typeface="Calibri"/>
              </a:rPr>
              <a:t> </a:t>
            </a:r>
            <a:r>
              <a:rPr sz="1800" dirty="0">
                <a:latin typeface="Calibri"/>
                <a:cs typeface="Calibri"/>
              </a:rPr>
              <a:t>ou</a:t>
            </a:r>
            <a:r>
              <a:rPr sz="1800" spc="-40" dirty="0">
                <a:latin typeface="Calibri"/>
                <a:cs typeface="Calibri"/>
              </a:rPr>
              <a:t> </a:t>
            </a:r>
            <a:r>
              <a:rPr sz="1800" dirty="0">
                <a:latin typeface="Calibri"/>
                <a:cs typeface="Calibri"/>
              </a:rPr>
              <a:t>antena</a:t>
            </a:r>
            <a:r>
              <a:rPr sz="1800" spc="-40" dirty="0">
                <a:latin typeface="Calibri"/>
                <a:cs typeface="Calibri"/>
              </a:rPr>
              <a:t> </a:t>
            </a:r>
            <a:r>
              <a:rPr sz="1800" spc="-10" dirty="0">
                <a:latin typeface="Calibri"/>
                <a:cs typeface="Calibri"/>
              </a:rPr>
              <a:t>helicoidal,</a:t>
            </a:r>
            <a:r>
              <a:rPr sz="1800" spc="-40" dirty="0">
                <a:latin typeface="Calibri"/>
                <a:cs typeface="Calibri"/>
              </a:rPr>
              <a:t> </a:t>
            </a:r>
            <a:r>
              <a:rPr sz="1800" dirty="0">
                <a:latin typeface="Calibri"/>
                <a:cs typeface="Calibri"/>
              </a:rPr>
              <a:t>é</a:t>
            </a:r>
            <a:r>
              <a:rPr sz="1800" spc="-35" dirty="0">
                <a:latin typeface="Calibri"/>
                <a:cs typeface="Calibri"/>
              </a:rPr>
              <a:t> </a:t>
            </a:r>
            <a:r>
              <a:rPr sz="1800" spc="-25" dirty="0">
                <a:latin typeface="Calibri"/>
                <a:cs typeface="Calibri"/>
              </a:rPr>
              <a:t>um </a:t>
            </a:r>
            <a:r>
              <a:rPr sz="1800" dirty="0">
                <a:latin typeface="Calibri"/>
                <a:cs typeface="Calibri"/>
              </a:rPr>
              <a:t>tipo</a:t>
            </a:r>
            <a:r>
              <a:rPr sz="1800" spc="-50" dirty="0">
                <a:latin typeface="Calibri"/>
                <a:cs typeface="Calibri"/>
              </a:rPr>
              <a:t> </a:t>
            </a:r>
            <a:r>
              <a:rPr sz="1800" dirty="0">
                <a:latin typeface="Calibri"/>
                <a:cs typeface="Calibri"/>
              </a:rPr>
              <a:t>de</a:t>
            </a:r>
            <a:r>
              <a:rPr sz="1800" spc="-45" dirty="0">
                <a:latin typeface="Calibri"/>
                <a:cs typeface="Calibri"/>
              </a:rPr>
              <a:t> </a:t>
            </a:r>
            <a:r>
              <a:rPr sz="1800" dirty="0">
                <a:latin typeface="Calibri"/>
                <a:cs typeface="Calibri"/>
              </a:rPr>
              <a:t>antena</a:t>
            </a:r>
            <a:r>
              <a:rPr sz="1800" spc="-50" dirty="0">
                <a:latin typeface="Calibri"/>
                <a:cs typeface="Calibri"/>
              </a:rPr>
              <a:t> </a:t>
            </a:r>
            <a:r>
              <a:rPr sz="1800" dirty="0">
                <a:latin typeface="Calibri"/>
                <a:cs typeface="Calibri"/>
              </a:rPr>
              <a:t>que</a:t>
            </a:r>
            <a:r>
              <a:rPr sz="1800" spc="-45" dirty="0">
                <a:latin typeface="Calibri"/>
                <a:cs typeface="Calibri"/>
              </a:rPr>
              <a:t> </a:t>
            </a:r>
            <a:r>
              <a:rPr sz="1800" spc="-10" dirty="0">
                <a:latin typeface="Calibri"/>
                <a:cs typeface="Calibri"/>
              </a:rPr>
              <a:t>apresenta</a:t>
            </a:r>
            <a:r>
              <a:rPr sz="1800" spc="-50" dirty="0">
                <a:latin typeface="Calibri"/>
                <a:cs typeface="Calibri"/>
              </a:rPr>
              <a:t> </a:t>
            </a:r>
            <a:r>
              <a:rPr sz="1800" dirty="0">
                <a:latin typeface="Calibri"/>
                <a:cs typeface="Calibri"/>
              </a:rPr>
              <a:t>um</a:t>
            </a:r>
            <a:r>
              <a:rPr sz="1800" spc="-45" dirty="0">
                <a:latin typeface="Calibri"/>
                <a:cs typeface="Calibri"/>
              </a:rPr>
              <a:t> </a:t>
            </a:r>
            <a:r>
              <a:rPr sz="1800" spc="-10" dirty="0">
                <a:latin typeface="Calibri"/>
                <a:cs typeface="Calibri"/>
              </a:rPr>
              <a:t>padrão</a:t>
            </a:r>
            <a:r>
              <a:rPr sz="1800" spc="-50" dirty="0">
                <a:latin typeface="Calibri"/>
                <a:cs typeface="Calibri"/>
              </a:rPr>
              <a:t> </a:t>
            </a:r>
            <a:r>
              <a:rPr sz="1800" spc="-25" dirty="0">
                <a:latin typeface="Calibri"/>
                <a:cs typeface="Calibri"/>
              </a:rPr>
              <a:t>de </a:t>
            </a:r>
            <a:r>
              <a:rPr sz="1800" spc="-10" dirty="0">
                <a:latin typeface="Calibri"/>
                <a:cs typeface="Calibri"/>
              </a:rPr>
              <a:t>radiação</a:t>
            </a:r>
            <a:r>
              <a:rPr sz="1800" spc="-55" dirty="0">
                <a:latin typeface="Calibri"/>
                <a:cs typeface="Calibri"/>
              </a:rPr>
              <a:t> </a:t>
            </a:r>
            <a:r>
              <a:rPr sz="1800" spc="-10" dirty="0">
                <a:latin typeface="Calibri"/>
                <a:cs typeface="Calibri"/>
              </a:rPr>
              <a:t>característico</a:t>
            </a:r>
            <a:r>
              <a:rPr sz="1800" spc="-50" dirty="0">
                <a:latin typeface="Calibri"/>
                <a:cs typeface="Calibri"/>
              </a:rPr>
              <a:t> </a:t>
            </a:r>
            <a:r>
              <a:rPr sz="1800" dirty="0">
                <a:latin typeface="Calibri"/>
                <a:cs typeface="Calibri"/>
              </a:rPr>
              <a:t>em</a:t>
            </a:r>
            <a:r>
              <a:rPr sz="1800" spc="-45" dirty="0">
                <a:latin typeface="Calibri"/>
                <a:cs typeface="Calibri"/>
              </a:rPr>
              <a:t> </a:t>
            </a:r>
            <a:r>
              <a:rPr sz="1800" dirty="0">
                <a:latin typeface="Calibri"/>
                <a:cs typeface="Calibri"/>
              </a:rPr>
              <a:t>forma</a:t>
            </a:r>
            <a:r>
              <a:rPr sz="1800" spc="-55" dirty="0">
                <a:latin typeface="Calibri"/>
                <a:cs typeface="Calibri"/>
              </a:rPr>
              <a:t> </a:t>
            </a:r>
            <a:r>
              <a:rPr sz="1800" dirty="0">
                <a:latin typeface="Calibri"/>
                <a:cs typeface="Calibri"/>
              </a:rPr>
              <a:t>de</a:t>
            </a:r>
            <a:r>
              <a:rPr sz="1800" spc="-45" dirty="0">
                <a:latin typeface="Calibri"/>
                <a:cs typeface="Calibri"/>
              </a:rPr>
              <a:t> </a:t>
            </a:r>
            <a:r>
              <a:rPr sz="1800" dirty="0">
                <a:latin typeface="Calibri"/>
                <a:cs typeface="Calibri"/>
              </a:rPr>
              <a:t>hélice.</a:t>
            </a:r>
            <a:r>
              <a:rPr sz="1800" spc="-50" dirty="0">
                <a:latin typeface="Calibri"/>
                <a:cs typeface="Calibri"/>
              </a:rPr>
              <a:t> </a:t>
            </a:r>
            <a:r>
              <a:rPr sz="1800" spc="-20" dirty="0">
                <a:latin typeface="Calibri"/>
                <a:cs typeface="Calibri"/>
              </a:rPr>
              <a:t>Essa </a:t>
            </a:r>
            <a:r>
              <a:rPr sz="1800" dirty="0">
                <a:latin typeface="Calibri"/>
                <a:cs typeface="Calibri"/>
              </a:rPr>
              <a:t>antena</a:t>
            </a:r>
            <a:r>
              <a:rPr sz="1800" spc="-40" dirty="0">
                <a:latin typeface="Calibri"/>
                <a:cs typeface="Calibri"/>
              </a:rPr>
              <a:t> </a:t>
            </a:r>
            <a:r>
              <a:rPr sz="1800" dirty="0">
                <a:latin typeface="Calibri"/>
                <a:cs typeface="Calibri"/>
              </a:rPr>
              <a:t>é</a:t>
            </a:r>
            <a:r>
              <a:rPr sz="1800" spc="-30" dirty="0">
                <a:latin typeface="Calibri"/>
                <a:cs typeface="Calibri"/>
              </a:rPr>
              <a:t> </a:t>
            </a:r>
            <a:r>
              <a:rPr sz="1800" spc="-10" dirty="0">
                <a:latin typeface="Calibri"/>
                <a:cs typeface="Calibri"/>
              </a:rPr>
              <a:t>composta</a:t>
            </a:r>
            <a:r>
              <a:rPr sz="1800" spc="-40" dirty="0">
                <a:latin typeface="Calibri"/>
                <a:cs typeface="Calibri"/>
              </a:rPr>
              <a:t> </a:t>
            </a:r>
            <a:r>
              <a:rPr sz="1800" dirty="0">
                <a:latin typeface="Calibri"/>
                <a:cs typeface="Calibri"/>
              </a:rPr>
              <a:t>por</a:t>
            </a:r>
            <a:r>
              <a:rPr sz="1800" spc="-35" dirty="0">
                <a:latin typeface="Calibri"/>
                <a:cs typeface="Calibri"/>
              </a:rPr>
              <a:t> </a:t>
            </a:r>
            <a:r>
              <a:rPr sz="1800" dirty="0">
                <a:latin typeface="Calibri"/>
                <a:cs typeface="Calibri"/>
              </a:rPr>
              <a:t>uma</a:t>
            </a:r>
            <a:r>
              <a:rPr sz="1800" spc="-40" dirty="0">
                <a:latin typeface="Calibri"/>
                <a:cs typeface="Calibri"/>
              </a:rPr>
              <a:t> </a:t>
            </a:r>
            <a:r>
              <a:rPr sz="1800" dirty="0">
                <a:latin typeface="Calibri"/>
                <a:cs typeface="Calibri"/>
              </a:rPr>
              <a:t>ou</a:t>
            </a:r>
            <a:r>
              <a:rPr sz="1800" spc="-35" dirty="0">
                <a:latin typeface="Calibri"/>
                <a:cs typeface="Calibri"/>
              </a:rPr>
              <a:t> </a:t>
            </a:r>
            <a:r>
              <a:rPr sz="1800" dirty="0">
                <a:latin typeface="Calibri"/>
                <a:cs typeface="Calibri"/>
              </a:rPr>
              <a:t>mais</a:t>
            </a:r>
            <a:r>
              <a:rPr sz="1800" spc="-35" dirty="0">
                <a:latin typeface="Calibri"/>
                <a:cs typeface="Calibri"/>
              </a:rPr>
              <a:t> </a:t>
            </a:r>
            <a:r>
              <a:rPr sz="1800" spc="-10" dirty="0">
                <a:latin typeface="Calibri"/>
                <a:cs typeface="Calibri"/>
              </a:rPr>
              <a:t>hélices condutoras</a:t>
            </a:r>
            <a:r>
              <a:rPr sz="1800" spc="-35" dirty="0">
                <a:latin typeface="Calibri"/>
                <a:cs typeface="Calibri"/>
              </a:rPr>
              <a:t> </a:t>
            </a:r>
            <a:r>
              <a:rPr sz="1800" dirty="0">
                <a:latin typeface="Calibri"/>
                <a:cs typeface="Calibri"/>
              </a:rPr>
              <a:t>que</a:t>
            </a:r>
            <a:r>
              <a:rPr sz="1800" spc="-35" dirty="0">
                <a:latin typeface="Calibri"/>
                <a:cs typeface="Calibri"/>
              </a:rPr>
              <a:t> </a:t>
            </a:r>
            <a:r>
              <a:rPr sz="1800" dirty="0">
                <a:latin typeface="Calibri"/>
                <a:cs typeface="Calibri"/>
              </a:rPr>
              <a:t>são</a:t>
            </a:r>
            <a:r>
              <a:rPr sz="1800" spc="-40" dirty="0">
                <a:latin typeface="Calibri"/>
                <a:cs typeface="Calibri"/>
              </a:rPr>
              <a:t> </a:t>
            </a:r>
            <a:r>
              <a:rPr sz="1800" spc="-10" dirty="0">
                <a:latin typeface="Calibri"/>
                <a:cs typeface="Calibri"/>
              </a:rPr>
              <a:t>enroladas</a:t>
            </a:r>
            <a:r>
              <a:rPr sz="1800" spc="-35" dirty="0">
                <a:latin typeface="Calibri"/>
                <a:cs typeface="Calibri"/>
              </a:rPr>
              <a:t> </a:t>
            </a:r>
            <a:r>
              <a:rPr sz="1800" dirty="0">
                <a:latin typeface="Calibri"/>
                <a:cs typeface="Calibri"/>
              </a:rPr>
              <a:t>em</a:t>
            </a:r>
            <a:r>
              <a:rPr sz="1800" spc="-30" dirty="0">
                <a:latin typeface="Calibri"/>
                <a:cs typeface="Calibri"/>
              </a:rPr>
              <a:t> </a:t>
            </a:r>
            <a:r>
              <a:rPr sz="1800" dirty="0">
                <a:latin typeface="Calibri"/>
                <a:cs typeface="Calibri"/>
              </a:rPr>
              <a:t>torno</a:t>
            </a:r>
            <a:r>
              <a:rPr sz="1800" spc="-40" dirty="0">
                <a:latin typeface="Calibri"/>
                <a:cs typeface="Calibri"/>
              </a:rPr>
              <a:t> </a:t>
            </a:r>
            <a:r>
              <a:rPr sz="1800" dirty="0">
                <a:latin typeface="Calibri"/>
                <a:cs typeface="Calibri"/>
              </a:rPr>
              <a:t>de</a:t>
            </a:r>
            <a:r>
              <a:rPr sz="1800" spc="-35" dirty="0">
                <a:latin typeface="Calibri"/>
                <a:cs typeface="Calibri"/>
              </a:rPr>
              <a:t> </a:t>
            </a:r>
            <a:r>
              <a:rPr sz="1800" spc="-25" dirty="0">
                <a:latin typeface="Calibri"/>
                <a:cs typeface="Calibri"/>
              </a:rPr>
              <a:t>um </a:t>
            </a:r>
            <a:r>
              <a:rPr sz="1800" dirty="0">
                <a:latin typeface="Calibri"/>
                <a:cs typeface="Calibri"/>
              </a:rPr>
              <a:t>eixo</a:t>
            </a:r>
            <a:r>
              <a:rPr sz="1800" spc="-85" dirty="0">
                <a:latin typeface="Calibri"/>
                <a:cs typeface="Calibri"/>
              </a:rPr>
              <a:t> </a:t>
            </a:r>
            <a:r>
              <a:rPr sz="1800" spc="-10" dirty="0">
                <a:latin typeface="Calibri"/>
                <a:cs typeface="Calibri"/>
              </a:rPr>
              <a:t>central.</a:t>
            </a:r>
            <a:endParaRPr sz="1800" dirty="0">
              <a:latin typeface="Calibri"/>
              <a:cs typeface="Calibri"/>
            </a:endParaRPr>
          </a:p>
        </p:txBody>
      </p:sp>
      <p:pic>
        <p:nvPicPr>
          <p:cNvPr id="5" name="object 4">
            <a:extLst>
              <a:ext uri="{FF2B5EF4-FFF2-40B4-BE49-F238E27FC236}">
                <a16:creationId xmlns:a16="http://schemas.microsoft.com/office/drawing/2014/main" id="{9E44EE0E-F58E-4CBE-BD59-86FDEC83D59D}"/>
              </a:ext>
            </a:extLst>
          </p:cNvPr>
          <p:cNvPicPr/>
          <p:nvPr/>
        </p:nvPicPr>
        <p:blipFill>
          <a:blip r:embed="rId3" cstate="print"/>
          <a:stretch>
            <a:fillRect/>
          </a:stretch>
        </p:blipFill>
        <p:spPr>
          <a:xfrm>
            <a:off x="630364" y="3560762"/>
            <a:ext cx="4700879" cy="2642400"/>
          </a:xfrm>
          <a:prstGeom prst="rect">
            <a:avLst/>
          </a:prstGeom>
        </p:spPr>
      </p:pic>
      <p:sp>
        <p:nvSpPr>
          <p:cNvPr id="7" name="object 5">
            <a:extLst>
              <a:ext uri="{FF2B5EF4-FFF2-40B4-BE49-F238E27FC236}">
                <a16:creationId xmlns:a16="http://schemas.microsoft.com/office/drawing/2014/main" id="{BC89FB23-046E-403E-A2CE-F64F91F8B7BC}"/>
              </a:ext>
            </a:extLst>
          </p:cNvPr>
          <p:cNvSpPr txBox="1"/>
          <p:nvPr/>
        </p:nvSpPr>
        <p:spPr>
          <a:xfrm>
            <a:off x="7212170" y="1092504"/>
            <a:ext cx="2568176" cy="289823"/>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a:cs typeface="Calibri"/>
              </a:rPr>
              <a:t>Antena</a:t>
            </a:r>
            <a:r>
              <a:rPr sz="1800" b="1" spc="-60" dirty="0">
                <a:latin typeface="Calibri"/>
                <a:cs typeface="Calibri"/>
              </a:rPr>
              <a:t> </a:t>
            </a:r>
            <a:r>
              <a:rPr sz="1800" b="1" dirty="0">
                <a:latin typeface="Calibri"/>
                <a:cs typeface="Calibri"/>
              </a:rPr>
              <a:t>log</a:t>
            </a:r>
            <a:r>
              <a:rPr sz="1800" b="1" spc="-50" dirty="0">
                <a:latin typeface="Calibri"/>
                <a:cs typeface="Calibri"/>
              </a:rPr>
              <a:t> </a:t>
            </a:r>
            <a:r>
              <a:rPr sz="1800" b="1" spc="-10" dirty="0">
                <a:latin typeface="Calibri"/>
                <a:cs typeface="Calibri"/>
              </a:rPr>
              <a:t>periodica</a:t>
            </a:r>
            <a:endParaRPr sz="1800" b="1" dirty="0">
              <a:latin typeface="Calibri"/>
              <a:cs typeface="Calibri"/>
            </a:endParaRPr>
          </a:p>
        </p:txBody>
      </p:sp>
      <p:sp>
        <p:nvSpPr>
          <p:cNvPr id="8" name="object 6">
            <a:extLst>
              <a:ext uri="{FF2B5EF4-FFF2-40B4-BE49-F238E27FC236}">
                <a16:creationId xmlns:a16="http://schemas.microsoft.com/office/drawing/2014/main" id="{47008377-228C-46E1-BB47-7CEA6ED19EA0}"/>
              </a:ext>
            </a:extLst>
          </p:cNvPr>
          <p:cNvSpPr txBox="1"/>
          <p:nvPr/>
        </p:nvSpPr>
        <p:spPr>
          <a:xfrm>
            <a:off x="6435978" y="1574546"/>
            <a:ext cx="4968240" cy="167132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Calibri"/>
                <a:cs typeface="Calibri"/>
              </a:rPr>
              <a:t>O</a:t>
            </a:r>
            <a:r>
              <a:rPr sz="1800" spc="-30" dirty="0">
                <a:latin typeface="Calibri"/>
                <a:cs typeface="Calibri"/>
              </a:rPr>
              <a:t> </a:t>
            </a:r>
            <a:r>
              <a:rPr sz="1800" spc="-10" dirty="0">
                <a:latin typeface="Calibri"/>
                <a:cs typeface="Calibri"/>
              </a:rPr>
              <a:t>padrão</a:t>
            </a:r>
            <a:r>
              <a:rPr sz="1800" spc="-35" dirty="0">
                <a:latin typeface="Calibri"/>
                <a:cs typeface="Calibri"/>
              </a:rPr>
              <a:t> </a:t>
            </a:r>
            <a:r>
              <a:rPr sz="1800" dirty="0">
                <a:latin typeface="Calibri"/>
                <a:cs typeface="Calibri"/>
              </a:rPr>
              <a:t>de</a:t>
            </a:r>
            <a:r>
              <a:rPr sz="1800" spc="-25" dirty="0">
                <a:latin typeface="Calibri"/>
                <a:cs typeface="Calibri"/>
              </a:rPr>
              <a:t> </a:t>
            </a:r>
            <a:r>
              <a:rPr sz="1800" spc="-10" dirty="0">
                <a:latin typeface="Calibri"/>
                <a:cs typeface="Calibri"/>
              </a:rPr>
              <a:t>radiação</a:t>
            </a:r>
            <a:r>
              <a:rPr sz="1800" spc="-30" dirty="0">
                <a:latin typeface="Calibri"/>
                <a:cs typeface="Calibri"/>
              </a:rPr>
              <a:t> </a:t>
            </a:r>
            <a:r>
              <a:rPr sz="1800" dirty="0">
                <a:latin typeface="Calibri"/>
                <a:cs typeface="Calibri"/>
              </a:rPr>
              <a:t>das</a:t>
            </a:r>
            <a:r>
              <a:rPr sz="1800" spc="-25" dirty="0">
                <a:latin typeface="Calibri"/>
                <a:cs typeface="Calibri"/>
              </a:rPr>
              <a:t> </a:t>
            </a:r>
            <a:r>
              <a:rPr sz="1800" spc="-10" dirty="0">
                <a:latin typeface="Calibri"/>
                <a:cs typeface="Calibri"/>
              </a:rPr>
              <a:t>antenas</a:t>
            </a:r>
            <a:r>
              <a:rPr sz="1800" spc="-25" dirty="0">
                <a:latin typeface="Calibri"/>
                <a:cs typeface="Calibri"/>
              </a:rPr>
              <a:t> </a:t>
            </a:r>
            <a:r>
              <a:rPr sz="1800" dirty="0">
                <a:latin typeface="Calibri"/>
                <a:cs typeface="Calibri"/>
              </a:rPr>
              <a:t>log</a:t>
            </a:r>
            <a:r>
              <a:rPr sz="1800" spc="-25" dirty="0">
                <a:latin typeface="Calibri"/>
                <a:cs typeface="Calibri"/>
              </a:rPr>
              <a:t> </a:t>
            </a:r>
            <a:r>
              <a:rPr sz="1800" spc="-10" dirty="0">
                <a:latin typeface="Calibri"/>
                <a:cs typeface="Calibri"/>
              </a:rPr>
              <a:t>periódicas</a:t>
            </a:r>
            <a:r>
              <a:rPr sz="1800" spc="-30" dirty="0">
                <a:latin typeface="Calibri"/>
                <a:cs typeface="Calibri"/>
              </a:rPr>
              <a:t> </a:t>
            </a:r>
            <a:r>
              <a:rPr sz="1800" spc="-50" dirty="0">
                <a:latin typeface="Calibri"/>
                <a:cs typeface="Calibri"/>
              </a:rPr>
              <a:t>é </a:t>
            </a:r>
            <a:r>
              <a:rPr sz="1800" spc="-10" dirty="0">
                <a:latin typeface="Calibri"/>
                <a:cs typeface="Calibri"/>
              </a:rPr>
              <a:t>bidirecional</a:t>
            </a:r>
            <a:r>
              <a:rPr sz="1800" spc="-45" dirty="0">
                <a:latin typeface="Calibri"/>
                <a:cs typeface="Calibri"/>
              </a:rPr>
              <a:t> </a:t>
            </a:r>
            <a:r>
              <a:rPr sz="1800" dirty="0">
                <a:latin typeface="Calibri"/>
                <a:cs typeface="Calibri"/>
              </a:rPr>
              <a:t>no</a:t>
            </a:r>
            <a:r>
              <a:rPr sz="1800" spc="-40" dirty="0">
                <a:latin typeface="Calibri"/>
                <a:cs typeface="Calibri"/>
              </a:rPr>
              <a:t> </a:t>
            </a:r>
            <a:r>
              <a:rPr sz="1800" dirty="0">
                <a:latin typeface="Calibri"/>
                <a:cs typeface="Calibri"/>
              </a:rPr>
              <a:t>plano</a:t>
            </a:r>
            <a:r>
              <a:rPr sz="1800" spc="-40" dirty="0">
                <a:latin typeface="Calibri"/>
                <a:cs typeface="Calibri"/>
              </a:rPr>
              <a:t> </a:t>
            </a:r>
            <a:r>
              <a:rPr sz="1800" dirty="0">
                <a:latin typeface="Calibri"/>
                <a:cs typeface="Calibri"/>
              </a:rPr>
              <a:t>do</a:t>
            </a:r>
            <a:r>
              <a:rPr sz="1800" spc="-40" dirty="0">
                <a:latin typeface="Calibri"/>
                <a:cs typeface="Calibri"/>
              </a:rPr>
              <a:t> </a:t>
            </a:r>
            <a:r>
              <a:rPr sz="1800" spc="-10" dirty="0">
                <a:latin typeface="Calibri"/>
                <a:cs typeface="Calibri"/>
              </a:rPr>
              <a:t>dipolo,</a:t>
            </a:r>
            <a:r>
              <a:rPr sz="1800" spc="-45" dirty="0">
                <a:latin typeface="Calibri"/>
                <a:cs typeface="Calibri"/>
              </a:rPr>
              <a:t> </a:t>
            </a:r>
            <a:r>
              <a:rPr sz="1800" dirty="0">
                <a:latin typeface="Calibri"/>
                <a:cs typeface="Calibri"/>
              </a:rPr>
              <a:t>com</a:t>
            </a:r>
            <a:r>
              <a:rPr sz="1800" spc="-35" dirty="0">
                <a:latin typeface="Calibri"/>
                <a:cs typeface="Calibri"/>
              </a:rPr>
              <a:t> </a:t>
            </a:r>
            <a:r>
              <a:rPr sz="1800" dirty="0">
                <a:latin typeface="Calibri"/>
                <a:cs typeface="Calibri"/>
              </a:rPr>
              <a:t>um</a:t>
            </a:r>
            <a:r>
              <a:rPr sz="1800" spc="-35" dirty="0">
                <a:latin typeface="Calibri"/>
                <a:cs typeface="Calibri"/>
              </a:rPr>
              <a:t> </a:t>
            </a:r>
            <a:r>
              <a:rPr sz="1800" spc="-10" dirty="0">
                <a:latin typeface="Calibri"/>
                <a:cs typeface="Calibri"/>
              </a:rPr>
              <a:t>ganho relativamente</a:t>
            </a:r>
            <a:r>
              <a:rPr sz="1800" spc="-55" dirty="0">
                <a:latin typeface="Calibri"/>
                <a:cs typeface="Calibri"/>
              </a:rPr>
              <a:t> </a:t>
            </a:r>
            <a:r>
              <a:rPr sz="1800" spc="-10" dirty="0">
                <a:latin typeface="Calibri"/>
                <a:cs typeface="Calibri"/>
              </a:rPr>
              <a:t>constante</a:t>
            </a:r>
            <a:r>
              <a:rPr sz="1800" spc="-55" dirty="0">
                <a:latin typeface="Calibri"/>
                <a:cs typeface="Calibri"/>
              </a:rPr>
              <a:t> </a:t>
            </a:r>
            <a:r>
              <a:rPr sz="1800" dirty="0">
                <a:latin typeface="Calibri"/>
                <a:cs typeface="Calibri"/>
              </a:rPr>
              <a:t>ao</a:t>
            </a:r>
            <a:r>
              <a:rPr sz="1800" spc="-55" dirty="0">
                <a:latin typeface="Calibri"/>
                <a:cs typeface="Calibri"/>
              </a:rPr>
              <a:t> </a:t>
            </a:r>
            <a:r>
              <a:rPr sz="1800" dirty="0">
                <a:latin typeface="Calibri"/>
                <a:cs typeface="Calibri"/>
              </a:rPr>
              <a:t>longo</a:t>
            </a:r>
            <a:r>
              <a:rPr sz="1800" spc="-60" dirty="0">
                <a:latin typeface="Calibri"/>
                <a:cs typeface="Calibri"/>
              </a:rPr>
              <a:t> </a:t>
            </a:r>
            <a:r>
              <a:rPr sz="1800" dirty="0">
                <a:latin typeface="Calibri"/>
                <a:cs typeface="Calibri"/>
              </a:rPr>
              <a:t>de</a:t>
            </a:r>
            <a:r>
              <a:rPr sz="1800" spc="-55" dirty="0">
                <a:latin typeface="Calibri"/>
                <a:cs typeface="Calibri"/>
              </a:rPr>
              <a:t> </a:t>
            </a:r>
            <a:r>
              <a:rPr sz="1800" dirty="0">
                <a:latin typeface="Calibri"/>
                <a:cs typeface="Calibri"/>
              </a:rPr>
              <a:t>sua</a:t>
            </a:r>
            <a:r>
              <a:rPr sz="1800" spc="-55" dirty="0">
                <a:latin typeface="Calibri"/>
                <a:cs typeface="Calibri"/>
              </a:rPr>
              <a:t> </a:t>
            </a:r>
            <a:r>
              <a:rPr sz="1800" dirty="0">
                <a:latin typeface="Calibri"/>
                <a:cs typeface="Calibri"/>
              </a:rPr>
              <a:t>faixa</a:t>
            </a:r>
            <a:r>
              <a:rPr sz="1800" spc="-60" dirty="0">
                <a:latin typeface="Calibri"/>
                <a:cs typeface="Calibri"/>
              </a:rPr>
              <a:t> </a:t>
            </a:r>
            <a:r>
              <a:rPr sz="1800" spc="-25" dirty="0">
                <a:latin typeface="Calibri"/>
                <a:cs typeface="Calibri"/>
              </a:rPr>
              <a:t>de </a:t>
            </a:r>
            <a:r>
              <a:rPr sz="1800" spc="-10" dirty="0">
                <a:latin typeface="Calibri"/>
                <a:cs typeface="Calibri"/>
              </a:rPr>
              <a:t>operação.</a:t>
            </a:r>
            <a:r>
              <a:rPr sz="1800" spc="-50" dirty="0">
                <a:latin typeface="Calibri"/>
                <a:cs typeface="Calibri"/>
              </a:rPr>
              <a:t> </a:t>
            </a:r>
            <a:r>
              <a:rPr sz="1800" dirty="0">
                <a:latin typeface="Calibri"/>
                <a:cs typeface="Calibri"/>
              </a:rPr>
              <a:t>Isso</a:t>
            </a:r>
            <a:r>
              <a:rPr sz="1800" spc="-50" dirty="0">
                <a:latin typeface="Calibri"/>
                <a:cs typeface="Calibri"/>
              </a:rPr>
              <a:t> </a:t>
            </a:r>
            <a:r>
              <a:rPr sz="1800" dirty="0">
                <a:latin typeface="Calibri"/>
                <a:cs typeface="Calibri"/>
              </a:rPr>
              <a:t>significa</a:t>
            </a:r>
            <a:r>
              <a:rPr sz="1800" spc="-50" dirty="0">
                <a:latin typeface="Calibri"/>
                <a:cs typeface="Calibri"/>
              </a:rPr>
              <a:t> </a:t>
            </a:r>
            <a:r>
              <a:rPr sz="1800" dirty="0">
                <a:latin typeface="Calibri"/>
                <a:cs typeface="Calibri"/>
              </a:rPr>
              <a:t>que</a:t>
            </a:r>
            <a:r>
              <a:rPr sz="1800" spc="-45" dirty="0">
                <a:latin typeface="Calibri"/>
                <a:cs typeface="Calibri"/>
              </a:rPr>
              <a:t> </a:t>
            </a:r>
            <a:r>
              <a:rPr sz="1800" dirty="0">
                <a:latin typeface="Calibri"/>
                <a:cs typeface="Calibri"/>
              </a:rPr>
              <a:t>elas</a:t>
            </a:r>
            <a:r>
              <a:rPr sz="1800" spc="-55" dirty="0">
                <a:latin typeface="Calibri"/>
                <a:cs typeface="Calibri"/>
              </a:rPr>
              <a:t> </a:t>
            </a:r>
            <a:r>
              <a:rPr sz="1800" dirty="0">
                <a:latin typeface="Calibri"/>
                <a:cs typeface="Calibri"/>
              </a:rPr>
              <a:t>irradiam</a:t>
            </a:r>
            <a:r>
              <a:rPr sz="1800" spc="-45" dirty="0">
                <a:latin typeface="Calibri"/>
                <a:cs typeface="Calibri"/>
              </a:rPr>
              <a:t> </a:t>
            </a:r>
            <a:r>
              <a:rPr sz="1800" dirty="0">
                <a:latin typeface="Calibri"/>
                <a:cs typeface="Calibri"/>
              </a:rPr>
              <a:t>ou</a:t>
            </a:r>
            <a:r>
              <a:rPr sz="1800" spc="-45" dirty="0">
                <a:latin typeface="Calibri"/>
                <a:cs typeface="Calibri"/>
              </a:rPr>
              <a:t> </a:t>
            </a:r>
            <a:r>
              <a:rPr sz="1800" spc="-10" dirty="0">
                <a:latin typeface="Calibri"/>
                <a:cs typeface="Calibri"/>
              </a:rPr>
              <a:t>recebem </a:t>
            </a:r>
            <a:r>
              <a:rPr sz="1800" dirty="0">
                <a:latin typeface="Calibri"/>
                <a:cs typeface="Calibri"/>
              </a:rPr>
              <a:t>energia</a:t>
            </a:r>
            <a:r>
              <a:rPr sz="1800" spc="-60" dirty="0">
                <a:latin typeface="Calibri"/>
                <a:cs typeface="Calibri"/>
              </a:rPr>
              <a:t> </a:t>
            </a:r>
            <a:r>
              <a:rPr sz="1800" dirty="0">
                <a:latin typeface="Calibri"/>
                <a:cs typeface="Calibri"/>
              </a:rPr>
              <a:t>de</a:t>
            </a:r>
            <a:r>
              <a:rPr sz="1800" spc="-45" dirty="0">
                <a:latin typeface="Calibri"/>
                <a:cs typeface="Calibri"/>
              </a:rPr>
              <a:t> </a:t>
            </a:r>
            <a:r>
              <a:rPr sz="1800" dirty="0">
                <a:latin typeface="Calibri"/>
                <a:cs typeface="Calibri"/>
              </a:rPr>
              <a:t>forma</a:t>
            </a:r>
            <a:r>
              <a:rPr sz="1800" spc="-45" dirty="0">
                <a:latin typeface="Calibri"/>
                <a:cs typeface="Calibri"/>
              </a:rPr>
              <a:t> </a:t>
            </a:r>
            <a:r>
              <a:rPr sz="1800" spc="-10" dirty="0">
                <a:latin typeface="Calibri"/>
                <a:cs typeface="Calibri"/>
              </a:rPr>
              <a:t>consistente</a:t>
            </a:r>
            <a:r>
              <a:rPr sz="1800" spc="-45" dirty="0">
                <a:latin typeface="Calibri"/>
                <a:cs typeface="Calibri"/>
              </a:rPr>
              <a:t> </a:t>
            </a:r>
            <a:r>
              <a:rPr sz="1800" dirty="0">
                <a:latin typeface="Calibri"/>
                <a:cs typeface="Calibri"/>
              </a:rPr>
              <a:t>em</a:t>
            </a:r>
            <a:r>
              <a:rPr sz="1800" spc="-40" dirty="0">
                <a:latin typeface="Calibri"/>
                <a:cs typeface="Calibri"/>
              </a:rPr>
              <a:t> </a:t>
            </a:r>
            <a:r>
              <a:rPr sz="1800" dirty="0">
                <a:latin typeface="Calibri"/>
                <a:cs typeface="Calibri"/>
              </a:rPr>
              <a:t>todas</a:t>
            </a:r>
            <a:r>
              <a:rPr sz="1800" spc="-45" dirty="0">
                <a:latin typeface="Calibri"/>
                <a:cs typeface="Calibri"/>
              </a:rPr>
              <a:t> </a:t>
            </a:r>
            <a:r>
              <a:rPr sz="1800" dirty="0">
                <a:latin typeface="Calibri"/>
                <a:cs typeface="Calibri"/>
              </a:rPr>
              <a:t>as</a:t>
            </a:r>
            <a:r>
              <a:rPr sz="1800" spc="-45" dirty="0">
                <a:latin typeface="Calibri"/>
                <a:cs typeface="Calibri"/>
              </a:rPr>
              <a:t> </a:t>
            </a:r>
            <a:r>
              <a:rPr sz="1800" spc="-10" dirty="0">
                <a:latin typeface="Calibri"/>
                <a:cs typeface="Calibri"/>
              </a:rPr>
              <a:t>direções, proporcionando</a:t>
            </a:r>
            <a:r>
              <a:rPr sz="1800" spc="-50" dirty="0">
                <a:latin typeface="Calibri"/>
                <a:cs typeface="Calibri"/>
              </a:rPr>
              <a:t> </a:t>
            </a:r>
            <a:r>
              <a:rPr sz="1800" dirty="0">
                <a:latin typeface="Calibri"/>
                <a:cs typeface="Calibri"/>
              </a:rPr>
              <a:t>uma</a:t>
            </a:r>
            <a:r>
              <a:rPr sz="1800" spc="-50" dirty="0">
                <a:latin typeface="Calibri"/>
                <a:cs typeface="Calibri"/>
              </a:rPr>
              <a:t> </a:t>
            </a:r>
            <a:r>
              <a:rPr sz="1800" spc="-10" dirty="0">
                <a:latin typeface="Calibri"/>
                <a:cs typeface="Calibri"/>
              </a:rPr>
              <a:t>cobertura</a:t>
            </a:r>
            <a:r>
              <a:rPr sz="1800" spc="-45" dirty="0">
                <a:latin typeface="Calibri"/>
                <a:cs typeface="Calibri"/>
              </a:rPr>
              <a:t> </a:t>
            </a:r>
            <a:r>
              <a:rPr sz="1800" dirty="0">
                <a:latin typeface="Calibri"/>
                <a:cs typeface="Calibri"/>
              </a:rPr>
              <a:t>ampla</a:t>
            </a:r>
            <a:r>
              <a:rPr sz="1800" spc="-50" dirty="0">
                <a:latin typeface="Calibri"/>
                <a:cs typeface="Calibri"/>
              </a:rPr>
              <a:t> </a:t>
            </a:r>
            <a:r>
              <a:rPr sz="1800" dirty="0">
                <a:latin typeface="Calibri"/>
                <a:cs typeface="Calibri"/>
              </a:rPr>
              <a:t>e</a:t>
            </a:r>
            <a:r>
              <a:rPr sz="1800" spc="-45" dirty="0">
                <a:latin typeface="Calibri"/>
                <a:cs typeface="Calibri"/>
              </a:rPr>
              <a:t> </a:t>
            </a:r>
            <a:r>
              <a:rPr sz="1800" spc="-10" dirty="0">
                <a:latin typeface="Calibri"/>
                <a:cs typeface="Calibri"/>
              </a:rPr>
              <a:t>uniforme.</a:t>
            </a:r>
            <a:endParaRPr sz="1800" dirty="0">
              <a:latin typeface="Calibri"/>
              <a:cs typeface="Calibri"/>
            </a:endParaRPr>
          </a:p>
        </p:txBody>
      </p:sp>
      <p:pic>
        <p:nvPicPr>
          <p:cNvPr id="9" name="object 7">
            <a:extLst>
              <a:ext uri="{FF2B5EF4-FFF2-40B4-BE49-F238E27FC236}">
                <a16:creationId xmlns:a16="http://schemas.microsoft.com/office/drawing/2014/main" id="{936FB885-061C-4D20-A7FA-861EF7D0D275}"/>
              </a:ext>
            </a:extLst>
          </p:cNvPr>
          <p:cNvPicPr/>
          <p:nvPr/>
        </p:nvPicPr>
        <p:blipFill>
          <a:blip r:embed="rId4" cstate="print"/>
          <a:stretch>
            <a:fillRect/>
          </a:stretch>
        </p:blipFill>
        <p:spPr>
          <a:xfrm>
            <a:off x="6644525" y="3561143"/>
            <a:ext cx="4482706" cy="2615374"/>
          </a:xfrm>
          <a:prstGeom prst="rect">
            <a:avLst/>
          </a:prstGeom>
        </p:spPr>
      </p:pic>
    </p:spTree>
    <p:extLst>
      <p:ext uri="{BB962C8B-B14F-4D97-AF65-F5344CB8AC3E}">
        <p14:creationId xmlns:p14="http://schemas.microsoft.com/office/powerpoint/2010/main" val="2116879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CED6BDBB-0175-47AC-961E-688A40A0EEF5}"/>
              </a:ext>
            </a:extLst>
          </p:cNvPr>
          <p:cNvSpPr/>
          <p:nvPr/>
        </p:nvSpPr>
        <p:spPr>
          <a:xfrm>
            <a:off x="401392" y="2505670"/>
            <a:ext cx="11389216" cy="1846659"/>
          </a:xfrm>
          <a:prstGeom prst="rect">
            <a:avLst/>
          </a:prstGeom>
        </p:spPr>
        <p:txBody>
          <a:bodyPr wrap="square">
            <a:spAutoFit/>
          </a:bodyPr>
          <a:lstStyle/>
          <a:p>
            <a:pPr algn="just"/>
            <a:r>
              <a:rPr lang="pt-BR" sz="4800" b="1" dirty="0"/>
              <a:t>1.3. Propagação de ondas eletromagnéticas</a:t>
            </a:r>
            <a:endParaRPr lang="pt-AO" sz="4800" b="1" dirty="0"/>
          </a:p>
          <a:p>
            <a:pPr algn="ctr"/>
            <a:endParaRPr lang="pt-PT" sz="6600" b="1" dirty="0"/>
          </a:p>
        </p:txBody>
      </p:sp>
    </p:spTree>
    <p:extLst>
      <p:ext uri="{BB962C8B-B14F-4D97-AF65-F5344CB8AC3E}">
        <p14:creationId xmlns:p14="http://schemas.microsoft.com/office/powerpoint/2010/main" val="3401922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C9816302-7511-4BA5-977F-939E51585684}"/>
              </a:ext>
            </a:extLst>
          </p:cNvPr>
          <p:cNvSpPr txBox="1"/>
          <p:nvPr/>
        </p:nvSpPr>
        <p:spPr>
          <a:xfrm>
            <a:off x="528035" y="327959"/>
            <a:ext cx="11057706" cy="5727594"/>
          </a:xfrm>
          <a:prstGeom prst="rect">
            <a:avLst/>
          </a:prstGeom>
        </p:spPr>
        <p:txBody>
          <a:bodyPr vert="horz" wrap="square" lIns="0" tIns="167640" rIns="0" bIns="0" rtlCol="0">
            <a:spAutoFit/>
          </a:bodyPr>
          <a:lstStyle/>
          <a:p>
            <a:pPr marL="241300">
              <a:lnSpc>
                <a:spcPct val="100000"/>
              </a:lnSpc>
              <a:spcBef>
                <a:spcPts val="1320"/>
              </a:spcBef>
            </a:pPr>
            <a:r>
              <a:rPr lang="pt-BR" sz="3600" b="1" dirty="0"/>
              <a:t>1.3 Propagação de ondas eletromagnéticas</a:t>
            </a:r>
            <a:endParaRPr sz="3600" dirty="0">
              <a:cs typeface="Arial"/>
            </a:endParaRPr>
          </a:p>
          <a:p>
            <a:pPr marL="354965" marR="5080" indent="-342900" algn="just">
              <a:lnSpc>
                <a:spcPct val="100800"/>
              </a:lnSpc>
              <a:spcBef>
                <a:spcPts val="1240"/>
              </a:spcBef>
              <a:buFont typeface="Wingdings" panose="05000000000000000000" pitchFamily="2" charset="2"/>
              <a:buChar char="q"/>
              <a:tabLst>
                <a:tab pos="372745" algn="l"/>
              </a:tabLst>
            </a:pPr>
            <a:r>
              <a:rPr sz="2800" spc="10" dirty="0">
                <a:latin typeface="Times New Roman"/>
                <a:cs typeface="Times New Roman"/>
              </a:rPr>
              <a:t>Em</a:t>
            </a:r>
            <a:r>
              <a:rPr sz="2800" spc="15" dirty="0">
                <a:latin typeface="Times New Roman"/>
                <a:cs typeface="Times New Roman"/>
              </a:rPr>
              <a:t> um</a:t>
            </a:r>
            <a:r>
              <a:rPr sz="2800" spc="20" dirty="0">
                <a:latin typeface="Times New Roman"/>
                <a:cs typeface="Times New Roman"/>
              </a:rPr>
              <a:t> </a:t>
            </a:r>
            <a:r>
              <a:rPr sz="2800" spc="5" dirty="0">
                <a:latin typeface="Times New Roman"/>
                <a:cs typeface="Times New Roman"/>
              </a:rPr>
              <a:t>sistema</a:t>
            </a:r>
            <a:r>
              <a:rPr sz="2800" spc="10" dirty="0">
                <a:latin typeface="Times New Roman"/>
                <a:cs typeface="Times New Roman"/>
              </a:rPr>
              <a:t> </a:t>
            </a:r>
            <a:r>
              <a:rPr sz="2800" dirty="0">
                <a:latin typeface="Times New Roman"/>
                <a:cs typeface="Times New Roman"/>
              </a:rPr>
              <a:t>de</a:t>
            </a:r>
            <a:r>
              <a:rPr sz="2800" spc="5" dirty="0">
                <a:latin typeface="Times New Roman"/>
                <a:cs typeface="Times New Roman"/>
              </a:rPr>
              <a:t> </a:t>
            </a:r>
            <a:r>
              <a:rPr sz="2800" dirty="0">
                <a:latin typeface="Times New Roman"/>
                <a:cs typeface="Times New Roman"/>
              </a:rPr>
              <a:t>radiocomunicação,</a:t>
            </a:r>
            <a:r>
              <a:rPr sz="2800" spc="5" dirty="0">
                <a:latin typeface="Times New Roman"/>
                <a:cs typeface="Times New Roman"/>
              </a:rPr>
              <a:t> a</a:t>
            </a:r>
            <a:r>
              <a:rPr sz="2800" spc="10" dirty="0">
                <a:latin typeface="Times New Roman"/>
                <a:cs typeface="Times New Roman"/>
              </a:rPr>
              <a:t> </a:t>
            </a:r>
            <a:r>
              <a:rPr sz="2800" dirty="0">
                <a:latin typeface="Times New Roman"/>
                <a:cs typeface="Times New Roman"/>
              </a:rPr>
              <a:t>informação</a:t>
            </a:r>
            <a:r>
              <a:rPr sz="2800" spc="5" dirty="0">
                <a:latin typeface="Times New Roman"/>
                <a:cs typeface="Times New Roman"/>
              </a:rPr>
              <a:t> a</a:t>
            </a:r>
            <a:r>
              <a:rPr sz="2800" spc="10" dirty="0">
                <a:latin typeface="Times New Roman"/>
                <a:cs typeface="Times New Roman"/>
              </a:rPr>
              <a:t> </a:t>
            </a:r>
            <a:r>
              <a:rPr sz="2800" spc="5" dirty="0">
                <a:latin typeface="Times New Roman"/>
                <a:cs typeface="Times New Roman"/>
              </a:rPr>
              <a:t>ser </a:t>
            </a:r>
            <a:r>
              <a:rPr sz="2800" spc="10" dirty="0">
                <a:latin typeface="Times New Roman"/>
                <a:cs typeface="Times New Roman"/>
              </a:rPr>
              <a:t> </a:t>
            </a:r>
            <a:r>
              <a:rPr sz="2800" spc="5" dirty="0">
                <a:latin typeface="Times New Roman"/>
                <a:cs typeface="Times New Roman"/>
              </a:rPr>
              <a:t>transferida é inserida </a:t>
            </a:r>
            <a:r>
              <a:rPr sz="2800" spc="10" dirty="0">
                <a:latin typeface="Times New Roman"/>
                <a:cs typeface="Times New Roman"/>
              </a:rPr>
              <a:t>em </a:t>
            </a:r>
            <a:r>
              <a:rPr sz="2800" spc="5" dirty="0">
                <a:latin typeface="Times New Roman"/>
                <a:cs typeface="Times New Roman"/>
              </a:rPr>
              <a:t>uma </a:t>
            </a:r>
            <a:r>
              <a:rPr sz="2800" spc="10" dirty="0">
                <a:latin typeface="Times New Roman"/>
                <a:cs typeface="Times New Roman"/>
              </a:rPr>
              <a:t>portadora de </a:t>
            </a:r>
            <a:r>
              <a:rPr sz="2800" dirty="0">
                <a:latin typeface="Times New Roman"/>
                <a:cs typeface="Times New Roman"/>
              </a:rPr>
              <a:t>radiofrequência </a:t>
            </a:r>
            <a:r>
              <a:rPr sz="2800" spc="5" dirty="0">
                <a:latin typeface="Times New Roman"/>
                <a:cs typeface="Times New Roman"/>
              </a:rPr>
              <a:t>(RF) </a:t>
            </a:r>
            <a:r>
              <a:rPr sz="2800" spc="10" dirty="0">
                <a:latin typeface="Times New Roman"/>
                <a:cs typeface="Times New Roman"/>
              </a:rPr>
              <a:t> </a:t>
            </a:r>
            <a:r>
              <a:rPr sz="2800" spc="15" dirty="0">
                <a:latin typeface="Times New Roman"/>
                <a:cs typeface="Times New Roman"/>
              </a:rPr>
              <a:t>no</a:t>
            </a:r>
            <a:r>
              <a:rPr sz="2800" spc="-45" dirty="0">
                <a:latin typeface="Times New Roman"/>
                <a:cs typeface="Times New Roman"/>
              </a:rPr>
              <a:t> </a:t>
            </a:r>
            <a:r>
              <a:rPr sz="2800" spc="10" dirty="0">
                <a:latin typeface="Times New Roman"/>
                <a:cs typeface="Times New Roman"/>
              </a:rPr>
              <a:t>equipamento</a:t>
            </a:r>
            <a:r>
              <a:rPr sz="2800" spc="-65" dirty="0">
                <a:latin typeface="Times New Roman"/>
                <a:cs typeface="Times New Roman"/>
              </a:rPr>
              <a:t> </a:t>
            </a:r>
            <a:r>
              <a:rPr sz="2800" spc="5" dirty="0" err="1">
                <a:latin typeface="Times New Roman"/>
                <a:cs typeface="Times New Roman"/>
              </a:rPr>
              <a:t>transmissor</a:t>
            </a:r>
            <a:r>
              <a:rPr sz="2800" spc="5" dirty="0">
                <a:latin typeface="Times New Roman"/>
                <a:cs typeface="Times New Roman"/>
              </a:rPr>
              <a:t>;</a:t>
            </a:r>
            <a:endParaRPr lang="pt-BR" sz="2800" dirty="0">
              <a:latin typeface="Times New Roman"/>
              <a:cs typeface="Times New Roman"/>
            </a:endParaRPr>
          </a:p>
          <a:p>
            <a:pPr marL="354965" marR="5080" indent="-342900" algn="just">
              <a:lnSpc>
                <a:spcPct val="100800"/>
              </a:lnSpc>
              <a:spcBef>
                <a:spcPts val="1240"/>
              </a:spcBef>
              <a:buFont typeface="Wingdings" panose="05000000000000000000" pitchFamily="2" charset="2"/>
              <a:buChar char="q"/>
              <a:tabLst>
                <a:tab pos="372745" algn="l"/>
              </a:tabLst>
            </a:pPr>
            <a:r>
              <a:rPr sz="2800" spc="10" dirty="0">
                <a:latin typeface="Times New Roman"/>
                <a:cs typeface="Times New Roman"/>
              </a:rPr>
              <a:t>A </a:t>
            </a:r>
            <a:r>
              <a:rPr sz="2800" dirty="0">
                <a:latin typeface="Times New Roman"/>
                <a:cs typeface="Times New Roman"/>
              </a:rPr>
              <a:t>energia associada </a:t>
            </a:r>
            <a:r>
              <a:rPr sz="2800" spc="5" dirty="0">
                <a:latin typeface="Times New Roman"/>
                <a:cs typeface="Times New Roman"/>
              </a:rPr>
              <a:t>à portadora </a:t>
            </a:r>
            <a:r>
              <a:rPr sz="2800" spc="10" dirty="0">
                <a:latin typeface="Times New Roman"/>
                <a:cs typeface="Times New Roman"/>
              </a:rPr>
              <a:t>de </a:t>
            </a:r>
            <a:r>
              <a:rPr sz="2800" spc="5" dirty="0">
                <a:latin typeface="Times New Roman"/>
                <a:cs typeface="Times New Roman"/>
              </a:rPr>
              <a:t>RF modulada é </a:t>
            </a:r>
            <a:r>
              <a:rPr sz="2800" dirty="0">
                <a:latin typeface="Times New Roman"/>
                <a:cs typeface="Times New Roman"/>
              </a:rPr>
              <a:t>enviada, </a:t>
            </a:r>
            <a:r>
              <a:rPr sz="2800" spc="10" dirty="0">
                <a:latin typeface="Times New Roman"/>
                <a:cs typeface="Times New Roman"/>
              </a:rPr>
              <a:t>por </a:t>
            </a:r>
            <a:r>
              <a:rPr sz="2800" spc="15" dirty="0">
                <a:latin typeface="Times New Roman"/>
                <a:cs typeface="Times New Roman"/>
              </a:rPr>
              <a:t> </a:t>
            </a:r>
            <a:r>
              <a:rPr sz="2800" spc="5" dirty="0">
                <a:latin typeface="Times New Roman"/>
                <a:cs typeface="Times New Roman"/>
              </a:rPr>
              <a:t>meio</a:t>
            </a:r>
            <a:r>
              <a:rPr sz="2800" spc="10" dirty="0">
                <a:latin typeface="Times New Roman"/>
                <a:cs typeface="Times New Roman"/>
              </a:rPr>
              <a:t> de</a:t>
            </a:r>
            <a:r>
              <a:rPr sz="2800" spc="15" dirty="0">
                <a:latin typeface="Times New Roman"/>
                <a:cs typeface="Times New Roman"/>
              </a:rPr>
              <a:t> </a:t>
            </a:r>
            <a:r>
              <a:rPr sz="2800" spc="5" dirty="0">
                <a:latin typeface="Times New Roman"/>
                <a:cs typeface="Times New Roman"/>
              </a:rPr>
              <a:t>uma</a:t>
            </a:r>
            <a:r>
              <a:rPr sz="2800" spc="10" dirty="0">
                <a:latin typeface="Times New Roman"/>
                <a:cs typeface="Times New Roman"/>
              </a:rPr>
              <a:t> </a:t>
            </a:r>
            <a:r>
              <a:rPr sz="2800" spc="5" dirty="0">
                <a:latin typeface="Times New Roman"/>
                <a:cs typeface="Times New Roman"/>
              </a:rPr>
              <a:t>linha</a:t>
            </a:r>
            <a:r>
              <a:rPr sz="2800" spc="10" dirty="0">
                <a:latin typeface="Times New Roman"/>
                <a:cs typeface="Times New Roman"/>
              </a:rPr>
              <a:t> de</a:t>
            </a:r>
            <a:r>
              <a:rPr sz="2800" spc="15" dirty="0">
                <a:latin typeface="Times New Roman"/>
                <a:cs typeface="Times New Roman"/>
              </a:rPr>
              <a:t> </a:t>
            </a:r>
            <a:r>
              <a:rPr sz="2800" spc="5" dirty="0">
                <a:latin typeface="Times New Roman"/>
                <a:cs typeface="Times New Roman"/>
              </a:rPr>
              <a:t>transmissão</a:t>
            </a:r>
            <a:r>
              <a:rPr sz="2800" spc="10" dirty="0">
                <a:latin typeface="Times New Roman"/>
                <a:cs typeface="Times New Roman"/>
              </a:rPr>
              <a:t> </a:t>
            </a:r>
            <a:r>
              <a:rPr sz="2800" dirty="0">
                <a:latin typeface="Times New Roman"/>
                <a:cs typeface="Times New Roman"/>
              </a:rPr>
              <a:t>especial,</a:t>
            </a:r>
            <a:r>
              <a:rPr sz="2800" spc="5" dirty="0">
                <a:latin typeface="Times New Roman"/>
                <a:cs typeface="Times New Roman"/>
              </a:rPr>
              <a:t> para</a:t>
            </a:r>
            <a:r>
              <a:rPr sz="2800" spc="10" dirty="0">
                <a:latin typeface="Times New Roman"/>
                <a:cs typeface="Times New Roman"/>
              </a:rPr>
              <a:t> </a:t>
            </a:r>
            <a:r>
              <a:rPr sz="2800" spc="5" dirty="0">
                <a:latin typeface="Times New Roman"/>
                <a:cs typeface="Times New Roman"/>
              </a:rPr>
              <a:t>a</a:t>
            </a:r>
            <a:r>
              <a:rPr sz="2800" spc="10" dirty="0">
                <a:latin typeface="Times New Roman"/>
                <a:cs typeface="Times New Roman"/>
              </a:rPr>
              <a:t> </a:t>
            </a:r>
            <a:r>
              <a:rPr sz="2800" spc="5" dirty="0">
                <a:latin typeface="Times New Roman"/>
                <a:cs typeface="Times New Roman"/>
              </a:rPr>
              <a:t>antena </a:t>
            </a:r>
            <a:r>
              <a:rPr sz="2800" spc="10" dirty="0">
                <a:latin typeface="Times New Roman"/>
                <a:cs typeface="Times New Roman"/>
              </a:rPr>
              <a:t> </a:t>
            </a:r>
            <a:r>
              <a:rPr sz="2800" spc="5" dirty="0">
                <a:latin typeface="Times New Roman"/>
                <a:cs typeface="Times New Roman"/>
              </a:rPr>
              <a:t>transmissora, </a:t>
            </a:r>
            <a:r>
              <a:rPr sz="2800" spc="10" dirty="0">
                <a:latin typeface="Times New Roman"/>
                <a:cs typeface="Times New Roman"/>
              </a:rPr>
              <a:t>onde </a:t>
            </a:r>
            <a:r>
              <a:rPr sz="2800" spc="5" dirty="0">
                <a:latin typeface="Times New Roman"/>
                <a:cs typeface="Times New Roman"/>
              </a:rPr>
              <a:t>é, </a:t>
            </a:r>
            <a:r>
              <a:rPr sz="2800" dirty="0">
                <a:latin typeface="Times New Roman"/>
                <a:cs typeface="Times New Roman"/>
              </a:rPr>
              <a:t>finalmente, radiada </a:t>
            </a:r>
            <a:r>
              <a:rPr sz="2800" spc="5" dirty="0">
                <a:latin typeface="Times New Roman"/>
                <a:cs typeface="Times New Roman"/>
              </a:rPr>
              <a:t>para </a:t>
            </a:r>
            <a:r>
              <a:rPr sz="2800" spc="10" dirty="0">
                <a:latin typeface="Times New Roman"/>
                <a:cs typeface="Times New Roman"/>
              </a:rPr>
              <a:t>o </a:t>
            </a:r>
            <a:r>
              <a:rPr sz="2800" spc="5" dirty="0">
                <a:latin typeface="Times New Roman"/>
                <a:cs typeface="Times New Roman"/>
              </a:rPr>
              <a:t>espaço </a:t>
            </a:r>
            <a:r>
              <a:rPr sz="2800" spc="10" dirty="0">
                <a:latin typeface="Times New Roman"/>
                <a:cs typeface="Times New Roman"/>
              </a:rPr>
              <a:t>na </a:t>
            </a:r>
            <a:r>
              <a:rPr sz="2800" dirty="0">
                <a:latin typeface="Times New Roman"/>
                <a:cs typeface="Times New Roman"/>
              </a:rPr>
              <a:t>forma </a:t>
            </a:r>
            <a:r>
              <a:rPr sz="2800" spc="5" dirty="0">
                <a:latin typeface="Times New Roman"/>
                <a:cs typeface="Times New Roman"/>
              </a:rPr>
              <a:t> </a:t>
            </a:r>
            <a:r>
              <a:rPr sz="2800" spc="10" dirty="0">
                <a:latin typeface="Times New Roman"/>
                <a:cs typeface="Times New Roman"/>
              </a:rPr>
              <a:t>de</a:t>
            </a:r>
            <a:r>
              <a:rPr sz="2800" spc="-40" dirty="0">
                <a:latin typeface="Times New Roman"/>
                <a:cs typeface="Times New Roman"/>
              </a:rPr>
              <a:t> </a:t>
            </a:r>
            <a:r>
              <a:rPr sz="2800" spc="5" dirty="0">
                <a:latin typeface="Times New Roman"/>
                <a:cs typeface="Times New Roman"/>
              </a:rPr>
              <a:t>uma </a:t>
            </a:r>
            <a:r>
              <a:rPr sz="2800" spc="15" dirty="0">
                <a:latin typeface="Times New Roman"/>
                <a:cs typeface="Times New Roman"/>
              </a:rPr>
              <a:t>onda</a:t>
            </a:r>
            <a:r>
              <a:rPr sz="2800" spc="-40" dirty="0">
                <a:latin typeface="Times New Roman"/>
                <a:cs typeface="Times New Roman"/>
              </a:rPr>
              <a:t> </a:t>
            </a:r>
            <a:r>
              <a:rPr sz="2800" spc="5" dirty="0" err="1">
                <a:latin typeface="Times New Roman"/>
                <a:cs typeface="Times New Roman"/>
              </a:rPr>
              <a:t>eletromagnética</a:t>
            </a:r>
            <a:r>
              <a:rPr sz="2800" spc="5" dirty="0">
                <a:latin typeface="Times New Roman"/>
                <a:cs typeface="Times New Roman"/>
              </a:rPr>
              <a:t>;</a:t>
            </a:r>
            <a:endParaRPr lang="pt-BR" sz="2800" dirty="0">
              <a:latin typeface="Times New Roman"/>
              <a:cs typeface="Times New Roman"/>
            </a:endParaRPr>
          </a:p>
          <a:p>
            <a:pPr marL="354965" marR="5080" indent="-342900" algn="just">
              <a:lnSpc>
                <a:spcPct val="100800"/>
              </a:lnSpc>
              <a:spcBef>
                <a:spcPts val="1240"/>
              </a:spcBef>
              <a:buFont typeface="Wingdings" panose="05000000000000000000" pitchFamily="2" charset="2"/>
              <a:buChar char="q"/>
              <a:tabLst>
                <a:tab pos="372745" algn="l"/>
              </a:tabLst>
            </a:pPr>
            <a:r>
              <a:rPr sz="2800" spc="10" dirty="0">
                <a:latin typeface="Times New Roman"/>
                <a:cs typeface="Times New Roman"/>
              </a:rPr>
              <a:t>As </a:t>
            </a:r>
            <a:r>
              <a:rPr sz="2800" spc="5" dirty="0">
                <a:latin typeface="Times New Roman"/>
                <a:cs typeface="Times New Roman"/>
              </a:rPr>
              <a:t>antenas receptoras, quando colocadas </a:t>
            </a:r>
            <a:r>
              <a:rPr sz="2800" spc="15" dirty="0">
                <a:latin typeface="Times New Roman"/>
                <a:cs typeface="Times New Roman"/>
              </a:rPr>
              <a:t>no </a:t>
            </a:r>
            <a:r>
              <a:rPr sz="2800" spc="5" dirty="0">
                <a:latin typeface="Times New Roman"/>
                <a:cs typeface="Times New Roman"/>
              </a:rPr>
              <a:t>caminho </a:t>
            </a:r>
            <a:r>
              <a:rPr sz="2800" spc="10" dirty="0">
                <a:latin typeface="Times New Roman"/>
                <a:cs typeface="Times New Roman"/>
              </a:rPr>
              <a:t>da onda </a:t>
            </a:r>
            <a:r>
              <a:rPr sz="2800" spc="15" dirty="0">
                <a:latin typeface="Times New Roman"/>
                <a:cs typeface="Times New Roman"/>
              </a:rPr>
              <a:t> </a:t>
            </a:r>
            <a:r>
              <a:rPr sz="2800" dirty="0">
                <a:latin typeface="Times New Roman"/>
                <a:cs typeface="Times New Roman"/>
              </a:rPr>
              <a:t>eletromagnética, </a:t>
            </a:r>
            <a:r>
              <a:rPr sz="2800" spc="5" dirty="0">
                <a:latin typeface="Times New Roman"/>
                <a:cs typeface="Times New Roman"/>
              </a:rPr>
              <a:t>absorvem </a:t>
            </a:r>
            <a:r>
              <a:rPr sz="2800" spc="10" dirty="0">
                <a:latin typeface="Times New Roman"/>
                <a:cs typeface="Times New Roman"/>
              </a:rPr>
              <a:t>parte da sua </a:t>
            </a:r>
            <a:r>
              <a:rPr sz="2800" spc="-10" dirty="0">
                <a:latin typeface="Times New Roman"/>
                <a:cs typeface="Times New Roman"/>
              </a:rPr>
              <a:t>energia </a:t>
            </a:r>
            <a:r>
              <a:rPr sz="2800" spc="5" dirty="0">
                <a:latin typeface="Times New Roman"/>
                <a:cs typeface="Times New Roman"/>
              </a:rPr>
              <a:t>e a </a:t>
            </a:r>
            <a:r>
              <a:rPr sz="2800" spc="10" dirty="0">
                <a:latin typeface="Times New Roman"/>
                <a:cs typeface="Times New Roman"/>
              </a:rPr>
              <a:t>enviam </a:t>
            </a:r>
            <a:r>
              <a:rPr sz="2800" dirty="0">
                <a:latin typeface="Times New Roman"/>
                <a:cs typeface="Times New Roman"/>
              </a:rPr>
              <a:t>para </a:t>
            </a:r>
            <a:r>
              <a:rPr sz="2800" spc="5" dirty="0">
                <a:latin typeface="Times New Roman"/>
                <a:cs typeface="Times New Roman"/>
              </a:rPr>
              <a:t> </a:t>
            </a:r>
            <a:r>
              <a:rPr sz="2800" spc="15" dirty="0">
                <a:latin typeface="Times New Roman"/>
                <a:cs typeface="Times New Roman"/>
              </a:rPr>
              <a:t>um</a:t>
            </a:r>
            <a:r>
              <a:rPr sz="2800" spc="-50" dirty="0">
                <a:latin typeface="Times New Roman"/>
                <a:cs typeface="Times New Roman"/>
              </a:rPr>
              <a:t> </a:t>
            </a:r>
            <a:r>
              <a:rPr sz="2800" spc="10" dirty="0">
                <a:latin typeface="Times New Roman"/>
                <a:cs typeface="Times New Roman"/>
              </a:rPr>
              <a:t>equipamento</a:t>
            </a:r>
            <a:r>
              <a:rPr sz="2800" spc="-65" dirty="0">
                <a:latin typeface="Times New Roman"/>
                <a:cs typeface="Times New Roman"/>
              </a:rPr>
              <a:t> </a:t>
            </a:r>
            <a:r>
              <a:rPr sz="2800" dirty="0">
                <a:latin typeface="Times New Roman"/>
                <a:cs typeface="Times New Roman"/>
              </a:rPr>
              <a:t>receptor,</a:t>
            </a:r>
            <a:r>
              <a:rPr sz="2800" spc="-55" dirty="0">
                <a:latin typeface="Times New Roman"/>
                <a:cs typeface="Times New Roman"/>
              </a:rPr>
              <a:t> </a:t>
            </a:r>
            <a:r>
              <a:rPr sz="2800" spc="15" dirty="0">
                <a:latin typeface="Times New Roman"/>
                <a:cs typeface="Times New Roman"/>
              </a:rPr>
              <a:t>que</a:t>
            </a:r>
            <a:r>
              <a:rPr sz="2800" spc="-45" dirty="0">
                <a:latin typeface="Times New Roman"/>
                <a:cs typeface="Times New Roman"/>
              </a:rPr>
              <a:t> </a:t>
            </a:r>
            <a:r>
              <a:rPr sz="2800" spc="10" dirty="0">
                <a:latin typeface="Times New Roman"/>
                <a:cs typeface="Times New Roman"/>
              </a:rPr>
              <a:t>recupera</a:t>
            </a:r>
            <a:r>
              <a:rPr sz="2800" spc="-65" dirty="0">
                <a:latin typeface="Times New Roman"/>
                <a:cs typeface="Times New Roman"/>
              </a:rPr>
              <a:t> </a:t>
            </a:r>
            <a:r>
              <a:rPr sz="2800" spc="5" dirty="0">
                <a:latin typeface="Times New Roman"/>
                <a:cs typeface="Times New Roman"/>
              </a:rPr>
              <a:t>a </a:t>
            </a:r>
            <a:r>
              <a:rPr sz="2800" spc="10" dirty="0" err="1">
                <a:latin typeface="Times New Roman"/>
                <a:cs typeface="Times New Roman"/>
              </a:rPr>
              <a:t>informação</a:t>
            </a:r>
            <a:r>
              <a:rPr sz="2800" spc="10" dirty="0">
                <a:latin typeface="Times New Roman"/>
                <a:cs typeface="Times New Roman"/>
              </a:rPr>
              <a:t>;</a:t>
            </a:r>
            <a:endParaRPr lang="pt-BR" sz="2800" dirty="0">
              <a:latin typeface="Times New Roman"/>
              <a:cs typeface="Times New Roman"/>
            </a:endParaRPr>
          </a:p>
          <a:p>
            <a:pPr marL="354965" marR="5080" indent="-342900" algn="just">
              <a:lnSpc>
                <a:spcPct val="100800"/>
              </a:lnSpc>
              <a:spcBef>
                <a:spcPts val="1240"/>
              </a:spcBef>
              <a:buFont typeface="Wingdings" panose="05000000000000000000" pitchFamily="2" charset="2"/>
              <a:buChar char="q"/>
              <a:tabLst>
                <a:tab pos="372745" algn="l"/>
              </a:tabLst>
            </a:pPr>
            <a:r>
              <a:rPr sz="2800" spc="10" dirty="0">
                <a:latin typeface="Times New Roman"/>
                <a:cs typeface="Times New Roman"/>
              </a:rPr>
              <a:t>A</a:t>
            </a:r>
            <a:r>
              <a:rPr sz="2800" spc="-170" dirty="0">
                <a:latin typeface="Times New Roman"/>
                <a:cs typeface="Times New Roman"/>
              </a:rPr>
              <a:t> </a:t>
            </a:r>
            <a:r>
              <a:rPr sz="2800" spc="5" dirty="0">
                <a:latin typeface="Times New Roman"/>
                <a:cs typeface="Times New Roman"/>
              </a:rPr>
              <a:t>f</a:t>
            </a:r>
            <a:r>
              <a:rPr sz="2800" dirty="0">
                <a:latin typeface="Times New Roman"/>
                <a:cs typeface="Times New Roman"/>
              </a:rPr>
              <a:t>i</a:t>
            </a:r>
            <a:r>
              <a:rPr sz="2800" spc="20" dirty="0">
                <a:latin typeface="Times New Roman"/>
                <a:cs typeface="Times New Roman"/>
              </a:rPr>
              <a:t>gu</a:t>
            </a:r>
            <a:r>
              <a:rPr sz="2800" spc="5" dirty="0">
                <a:latin typeface="Times New Roman"/>
                <a:cs typeface="Times New Roman"/>
              </a:rPr>
              <a:t>ra</a:t>
            </a:r>
            <a:r>
              <a:rPr sz="2800" spc="-20" dirty="0">
                <a:latin typeface="Times New Roman"/>
                <a:cs typeface="Times New Roman"/>
              </a:rPr>
              <a:t> </a:t>
            </a:r>
            <a:r>
              <a:rPr sz="2800" spc="5" dirty="0">
                <a:latin typeface="Times New Roman"/>
                <a:cs typeface="Times New Roman"/>
              </a:rPr>
              <a:t>a s</a:t>
            </a:r>
            <a:r>
              <a:rPr sz="2800" spc="10" dirty="0">
                <a:latin typeface="Times New Roman"/>
                <a:cs typeface="Times New Roman"/>
              </a:rPr>
              <a:t>e</a:t>
            </a:r>
            <a:r>
              <a:rPr sz="2800" spc="20" dirty="0">
                <a:latin typeface="Times New Roman"/>
                <a:cs typeface="Times New Roman"/>
              </a:rPr>
              <a:t>gu</a:t>
            </a:r>
            <a:r>
              <a:rPr sz="2800" dirty="0">
                <a:latin typeface="Times New Roman"/>
                <a:cs typeface="Times New Roman"/>
              </a:rPr>
              <a:t>i</a:t>
            </a:r>
            <a:r>
              <a:rPr sz="2800" spc="5" dirty="0">
                <a:latin typeface="Times New Roman"/>
                <a:cs typeface="Times New Roman"/>
              </a:rPr>
              <a:t>r</a:t>
            </a:r>
            <a:r>
              <a:rPr sz="2800" spc="-25" dirty="0">
                <a:latin typeface="Times New Roman"/>
                <a:cs typeface="Times New Roman"/>
              </a:rPr>
              <a:t> </a:t>
            </a:r>
            <a:r>
              <a:rPr sz="2800" dirty="0">
                <a:latin typeface="Times New Roman"/>
                <a:cs typeface="Times New Roman"/>
              </a:rPr>
              <a:t>il</a:t>
            </a:r>
            <a:r>
              <a:rPr sz="2800" spc="20" dirty="0">
                <a:latin typeface="Times New Roman"/>
                <a:cs typeface="Times New Roman"/>
              </a:rPr>
              <a:t>u</a:t>
            </a:r>
            <a:r>
              <a:rPr sz="2800" spc="5" dirty="0">
                <a:latin typeface="Times New Roman"/>
                <a:cs typeface="Times New Roman"/>
              </a:rPr>
              <a:t>s</a:t>
            </a:r>
            <a:r>
              <a:rPr sz="2800" dirty="0">
                <a:latin typeface="Times New Roman"/>
                <a:cs typeface="Times New Roman"/>
              </a:rPr>
              <a:t>t</a:t>
            </a:r>
            <a:r>
              <a:rPr sz="2800" spc="5" dirty="0">
                <a:latin typeface="Times New Roman"/>
                <a:cs typeface="Times New Roman"/>
              </a:rPr>
              <a:t>ra</a:t>
            </a:r>
            <a:r>
              <a:rPr sz="2800" spc="-20" dirty="0">
                <a:latin typeface="Times New Roman"/>
                <a:cs typeface="Times New Roman"/>
              </a:rPr>
              <a:t> </a:t>
            </a:r>
            <a:r>
              <a:rPr sz="2800" spc="10" dirty="0">
                <a:latin typeface="Times New Roman"/>
                <a:cs typeface="Times New Roman"/>
              </a:rPr>
              <a:t>e</a:t>
            </a:r>
            <a:r>
              <a:rPr sz="2800" spc="5" dirty="0">
                <a:latin typeface="Times New Roman"/>
                <a:cs typeface="Times New Roman"/>
              </a:rPr>
              <a:t>sse</a:t>
            </a:r>
            <a:r>
              <a:rPr sz="2800" spc="-20" dirty="0">
                <a:latin typeface="Times New Roman"/>
                <a:cs typeface="Times New Roman"/>
              </a:rPr>
              <a:t> </a:t>
            </a:r>
            <a:r>
              <a:rPr sz="2800" spc="10" dirty="0">
                <a:latin typeface="Times New Roman"/>
                <a:cs typeface="Times New Roman"/>
              </a:rPr>
              <a:t>ce</a:t>
            </a:r>
            <a:r>
              <a:rPr sz="2800" spc="20" dirty="0">
                <a:latin typeface="Times New Roman"/>
                <a:cs typeface="Times New Roman"/>
              </a:rPr>
              <a:t>n</a:t>
            </a:r>
            <a:r>
              <a:rPr sz="2800" spc="10" dirty="0">
                <a:latin typeface="Times New Roman"/>
                <a:cs typeface="Times New Roman"/>
              </a:rPr>
              <a:t>á</a:t>
            </a:r>
            <a:r>
              <a:rPr sz="2800" spc="5" dirty="0">
                <a:latin typeface="Times New Roman"/>
                <a:cs typeface="Times New Roman"/>
              </a:rPr>
              <a:t>r</a:t>
            </a:r>
            <a:r>
              <a:rPr sz="2800" dirty="0">
                <a:latin typeface="Times New Roman"/>
                <a:cs typeface="Times New Roman"/>
              </a:rPr>
              <a:t>i</a:t>
            </a:r>
            <a:r>
              <a:rPr sz="2800" spc="20" dirty="0">
                <a:latin typeface="Times New Roman"/>
                <a:cs typeface="Times New Roman"/>
              </a:rPr>
              <a:t>o</a:t>
            </a:r>
            <a:r>
              <a:rPr sz="2800" spc="5" dirty="0">
                <a:latin typeface="Times New Roman"/>
                <a:cs typeface="Times New Roman"/>
              </a:rPr>
              <a:t>;</a:t>
            </a:r>
            <a:endParaRPr sz="2800" dirty="0">
              <a:latin typeface="Times New Roman"/>
              <a:cs typeface="Times New Roman"/>
            </a:endParaRPr>
          </a:p>
        </p:txBody>
      </p:sp>
    </p:spTree>
    <p:extLst>
      <p:ext uri="{BB962C8B-B14F-4D97-AF65-F5344CB8AC3E}">
        <p14:creationId xmlns:p14="http://schemas.microsoft.com/office/powerpoint/2010/main" val="656369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C9816302-7511-4BA5-977F-939E51585684}"/>
              </a:ext>
            </a:extLst>
          </p:cNvPr>
          <p:cNvSpPr txBox="1"/>
          <p:nvPr/>
        </p:nvSpPr>
        <p:spPr>
          <a:xfrm>
            <a:off x="606259" y="186290"/>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3" name="Imagem 2">
            <a:extLst>
              <a:ext uri="{FF2B5EF4-FFF2-40B4-BE49-F238E27FC236}">
                <a16:creationId xmlns:a16="http://schemas.microsoft.com/office/drawing/2014/main" id="{FDAF65EE-0418-457B-B61D-9E54124E4698}"/>
              </a:ext>
            </a:extLst>
          </p:cNvPr>
          <p:cNvPicPr>
            <a:picLocks noChangeAspect="1"/>
          </p:cNvPicPr>
          <p:nvPr/>
        </p:nvPicPr>
        <p:blipFill>
          <a:blip r:embed="rId3"/>
          <a:stretch>
            <a:fillRect/>
          </a:stretch>
        </p:blipFill>
        <p:spPr>
          <a:xfrm>
            <a:off x="2877009" y="4430332"/>
            <a:ext cx="6644476" cy="2427668"/>
          </a:xfrm>
          <a:prstGeom prst="rect">
            <a:avLst/>
          </a:prstGeom>
        </p:spPr>
      </p:pic>
      <p:pic>
        <p:nvPicPr>
          <p:cNvPr id="7" name="Imagem 6">
            <a:extLst>
              <a:ext uri="{FF2B5EF4-FFF2-40B4-BE49-F238E27FC236}">
                <a16:creationId xmlns:a16="http://schemas.microsoft.com/office/drawing/2014/main" id="{7034FC37-A95F-4B6A-8D24-DAB75975CE51}"/>
              </a:ext>
            </a:extLst>
          </p:cNvPr>
          <p:cNvPicPr>
            <a:picLocks noChangeAspect="1"/>
          </p:cNvPicPr>
          <p:nvPr/>
        </p:nvPicPr>
        <p:blipFill>
          <a:blip r:embed="rId4"/>
          <a:stretch>
            <a:fillRect/>
          </a:stretch>
        </p:blipFill>
        <p:spPr>
          <a:xfrm>
            <a:off x="606259" y="835058"/>
            <a:ext cx="11185977" cy="3520766"/>
          </a:xfrm>
          <a:prstGeom prst="rect">
            <a:avLst/>
          </a:prstGeom>
        </p:spPr>
      </p:pic>
    </p:spTree>
    <p:extLst>
      <p:ext uri="{BB962C8B-B14F-4D97-AF65-F5344CB8AC3E}">
        <p14:creationId xmlns:p14="http://schemas.microsoft.com/office/powerpoint/2010/main" val="3463327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84" y="73051"/>
            <a:ext cx="1049018" cy="86710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76FF0453-B764-4B2E-A32F-DB1650A55970}"/>
              </a:ext>
            </a:extLst>
          </p:cNvPr>
          <p:cNvPicPr>
            <a:picLocks noChangeAspect="1"/>
          </p:cNvPicPr>
          <p:nvPr/>
        </p:nvPicPr>
        <p:blipFill>
          <a:blip r:embed="rId3"/>
          <a:stretch>
            <a:fillRect/>
          </a:stretch>
        </p:blipFill>
        <p:spPr>
          <a:xfrm>
            <a:off x="0" y="940158"/>
            <a:ext cx="12192000" cy="5886099"/>
          </a:xfrm>
          <a:prstGeom prst="rect">
            <a:avLst/>
          </a:prstGeom>
        </p:spPr>
      </p:pic>
      <p:sp>
        <p:nvSpPr>
          <p:cNvPr id="8" name="object 2">
            <a:extLst>
              <a:ext uri="{FF2B5EF4-FFF2-40B4-BE49-F238E27FC236}">
                <a16:creationId xmlns:a16="http://schemas.microsoft.com/office/drawing/2014/main" id="{835A464A-E020-47F4-8701-D37B6A7D78E8}"/>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spTree>
    <p:extLst>
      <p:ext uri="{BB962C8B-B14F-4D97-AF65-F5344CB8AC3E}">
        <p14:creationId xmlns:p14="http://schemas.microsoft.com/office/powerpoint/2010/main" val="1361024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28E58D51-B881-4F48-B5C5-69DBE423BDFC}"/>
              </a:ext>
            </a:extLst>
          </p:cNvPr>
          <p:cNvPicPr>
            <a:picLocks noChangeAspect="1"/>
          </p:cNvPicPr>
          <p:nvPr/>
        </p:nvPicPr>
        <p:blipFill>
          <a:blip r:embed="rId3"/>
          <a:stretch>
            <a:fillRect/>
          </a:stretch>
        </p:blipFill>
        <p:spPr>
          <a:xfrm>
            <a:off x="0" y="862886"/>
            <a:ext cx="12033874" cy="6016337"/>
          </a:xfrm>
          <a:prstGeom prst="rect">
            <a:avLst/>
          </a:prstGeom>
        </p:spPr>
      </p:pic>
      <p:sp>
        <p:nvSpPr>
          <p:cNvPr id="7" name="object 2">
            <a:extLst>
              <a:ext uri="{FF2B5EF4-FFF2-40B4-BE49-F238E27FC236}">
                <a16:creationId xmlns:a16="http://schemas.microsoft.com/office/drawing/2014/main" id="{40EA91A9-CB6B-4BE8-80D5-CC7674FAE120}"/>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spTree>
    <p:extLst>
      <p:ext uri="{BB962C8B-B14F-4D97-AF65-F5344CB8AC3E}">
        <p14:creationId xmlns:p14="http://schemas.microsoft.com/office/powerpoint/2010/main" val="2086399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72327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200" dirty="0"/>
          </a:p>
        </p:txBody>
      </p:sp>
      <p:pic>
        <p:nvPicPr>
          <p:cNvPr id="2" name="Imagem 1">
            <a:extLst>
              <a:ext uri="{FF2B5EF4-FFF2-40B4-BE49-F238E27FC236}">
                <a16:creationId xmlns:a16="http://schemas.microsoft.com/office/drawing/2014/main" id="{62F4F712-CBE1-4D74-B208-CF1FA5EFF226}"/>
              </a:ext>
            </a:extLst>
          </p:cNvPr>
          <p:cNvPicPr>
            <a:picLocks noChangeAspect="1"/>
          </p:cNvPicPr>
          <p:nvPr/>
        </p:nvPicPr>
        <p:blipFill>
          <a:blip r:embed="rId3"/>
          <a:stretch>
            <a:fillRect/>
          </a:stretch>
        </p:blipFill>
        <p:spPr>
          <a:xfrm>
            <a:off x="821487" y="1770153"/>
            <a:ext cx="10549025" cy="5074968"/>
          </a:xfrm>
          <a:prstGeom prst="rect">
            <a:avLst/>
          </a:prstGeom>
        </p:spPr>
      </p:pic>
      <p:sp>
        <p:nvSpPr>
          <p:cNvPr id="3" name="Retângulo 2">
            <a:extLst>
              <a:ext uri="{FF2B5EF4-FFF2-40B4-BE49-F238E27FC236}">
                <a16:creationId xmlns:a16="http://schemas.microsoft.com/office/drawing/2014/main" id="{57B91029-8ED0-4CC0-B974-4F91D88508F5}"/>
              </a:ext>
            </a:extLst>
          </p:cNvPr>
          <p:cNvSpPr/>
          <p:nvPr/>
        </p:nvSpPr>
        <p:spPr>
          <a:xfrm>
            <a:off x="896000" y="1259812"/>
            <a:ext cx="6547177" cy="523220"/>
          </a:xfrm>
          <a:prstGeom prst="rect">
            <a:avLst/>
          </a:prstGeom>
        </p:spPr>
        <p:txBody>
          <a:bodyPr wrap="none">
            <a:spAutoFit/>
          </a:bodyPr>
          <a:lstStyle/>
          <a:p>
            <a:pPr marL="698500" indent="-457200">
              <a:spcBef>
                <a:spcPts val="1320"/>
              </a:spcBef>
              <a:buFont typeface="Wingdings" panose="05000000000000000000" pitchFamily="2" charset="2"/>
              <a:buChar char="q"/>
            </a:pPr>
            <a:r>
              <a:rPr lang="pt-BR" sz="2800" dirty="0"/>
              <a:t>Polarização de ondas eletromagnéticas</a:t>
            </a:r>
            <a:endParaRPr lang="pt-BR" sz="2800" dirty="0">
              <a:cs typeface="Arial"/>
            </a:endParaRPr>
          </a:p>
        </p:txBody>
      </p:sp>
    </p:spTree>
    <p:extLst>
      <p:ext uri="{BB962C8B-B14F-4D97-AF65-F5344CB8AC3E}">
        <p14:creationId xmlns:p14="http://schemas.microsoft.com/office/powerpoint/2010/main" val="4036581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2952" y="73051"/>
            <a:ext cx="875050" cy="723307"/>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3" name="Imagem 2">
            <a:extLst>
              <a:ext uri="{FF2B5EF4-FFF2-40B4-BE49-F238E27FC236}">
                <a16:creationId xmlns:a16="http://schemas.microsoft.com/office/drawing/2014/main" id="{CE809690-151D-405A-99E3-8068098262B4}"/>
              </a:ext>
            </a:extLst>
          </p:cNvPr>
          <p:cNvPicPr>
            <a:picLocks noChangeAspect="1"/>
          </p:cNvPicPr>
          <p:nvPr/>
        </p:nvPicPr>
        <p:blipFill>
          <a:blip r:embed="rId3"/>
          <a:stretch>
            <a:fillRect/>
          </a:stretch>
        </p:blipFill>
        <p:spPr>
          <a:xfrm>
            <a:off x="153085" y="856530"/>
            <a:ext cx="11885830" cy="5988591"/>
          </a:xfrm>
          <a:prstGeom prst="rect">
            <a:avLst/>
          </a:prstGeom>
        </p:spPr>
      </p:pic>
    </p:spTree>
    <p:extLst>
      <p:ext uri="{BB962C8B-B14F-4D97-AF65-F5344CB8AC3E}">
        <p14:creationId xmlns:p14="http://schemas.microsoft.com/office/powerpoint/2010/main" val="548471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1083647"/>
            <a:ext cx="11075831" cy="3046988"/>
          </a:xfrm>
          <a:prstGeom prst="rect">
            <a:avLst/>
          </a:prstGeom>
        </p:spPr>
        <p:txBody>
          <a:bodyPr wrap="square">
            <a:spAutoFit/>
          </a:bodyPr>
          <a:lstStyle/>
          <a:p>
            <a:r>
              <a:rPr lang="pt-BR" sz="3200" dirty="0"/>
              <a:t>Esse conjunto de elementos para estabelecer uma comunicação é denominado sistema de comunicação. A rede de telefonia e a internet permitem a troca de informações diversas entre usuários, utilizando terminais tecnicamente compatíveis com cada sistema. O diagrama da figura  representa um sistema de comunicação elementar.</a:t>
            </a:r>
          </a:p>
        </p:txBody>
      </p:sp>
      <p:pic>
        <p:nvPicPr>
          <p:cNvPr id="2" name="Imagem 1">
            <a:extLst>
              <a:ext uri="{FF2B5EF4-FFF2-40B4-BE49-F238E27FC236}">
                <a16:creationId xmlns:a16="http://schemas.microsoft.com/office/drawing/2014/main" id="{BDA79BC9-42C3-44CF-B623-3A8B56A8C62E}"/>
              </a:ext>
            </a:extLst>
          </p:cNvPr>
          <p:cNvPicPr>
            <a:picLocks noChangeAspect="1"/>
          </p:cNvPicPr>
          <p:nvPr/>
        </p:nvPicPr>
        <p:blipFill>
          <a:blip r:embed="rId2"/>
          <a:stretch>
            <a:fillRect/>
          </a:stretch>
        </p:blipFill>
        <p:spPr>
          <a:xfrm>
            <a:off x="89801" y="4450216"/>
            <a:ext cx="12012398" cy="1825566"/>
          </a:xfrm>
          <a:prstGeom prst="rect">
            <a:avLst/>
          </a:prstGeom>
        </p:spPr>
      </p:pic>
      <p:pic>
        <p:nvPicPr>
          <p:cNvPr id="6" name="Picture 2" descr="Logotipo do IMETRO">
            <a:extLst>
              <a:ext uri="{FF2B5EF4-FFF2-40B4-BE49-F238E27FC236}">
                <a16:creationId xmlns:a16="http://schemas.microsoft.com/office/drawing/2014/main" id="{15BFC7E4-53F4-411A-894D-4D22201BB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B993283E-2470-4360-99D6-1B78E78F76C6}"/>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1226788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A9D38770-90F3-414B-8BE5-B4FC13AA42CA}"/>
              </a:ext>
            </a:extLst>
          </p:cNvPr>
          <p:cNvPicPr>
            <a:picLocks noChangeAspect="1"/>
          </p:cNvPicPr>
          <p:nvPr/>
        </p:nvPicPr>
        <p:blipFill>
          <a:blip r:embed="rId3"/>
          <a:stretch>
            <a:fillRect/>
          </a:stretch>
        </p:blipFill>
        <p:spPr>
          <a:xfrm>
            <a:off x="657905" y="1002484"/>
            <a:ext cx="10876190" cy="1885714"/>
          </a:xfrm>
          <a:prstGeom prst="rect">
            <a:avLst/>
          </a:prstGeom>
        </p:spPr>
      </p:pic>
      <p:pic>
        <p:nvPicPr>
          <p:cNvPr id="3" name="Imagem 2">
            <a:extLst>
              <a:ext uri="{FF2B5EF4-FFF2-40B4-BE49-F238E27FC236}">
                <a16:creationId xmlns:a16="http://schemas.microsoft.com/office/drawing/2014/main" id="{08CB37D5-542E-477A-A27B-91A1A6678600}"/>
              </a:ext>
            </a:extLst>
          </p:cNvPr>
          <p:cNvPicPr>
            <a:picLocks noChangeAspect="1"/>
          </p:cNvPicPr>
          <p:nvPr/>
        </p:nvPicPr>
        <p:blipFill>
          <a:blip r:embed="rId4"/>
          <a:stretch>
            <a:fillRect/>
          </a:stretch>
        </p:blipFill>
        <p:spPr>
          <a:xfrm>
            <a:off x="491238" y="2888198"/>
            <a:ext cx="11209524" cy="3857143"/>
          </a:xfrm>
          <a:prstGeom prst="rect">
            <a:avLst/>
          </a:prstGeom>
        </p:spPr>
      </p:pic>
    </p:spTree>
    <p:extLst>
      <p:ext uri="{BB962C8B-B14F-4D97-AF65-F5344CB8AC3E}">
        <p14:creationId xmlns:p14="http://schemas.microsoft.com/office/powerpoint/2010/main" val="1560034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FF6166E1-CC3F-4F20-8B90-E393E4E85077}"/>
              </a:ext>
            </a:extLst>
          </p:cNvPr>
          <p:cNvPicPr>
            <a:picLocks noChangeAspect="1"/>
          </p:cNvPicPr>
          <p:nvPr/>
        </p:nvPicPr>
        <p:blipFill>
          <a:blip r:embed="rId3"/>
          <a:stretch>
            <a:fillRect/>
          </a:stretch>
        </p:blipFill>
        <p:spPr>
          <a:xfrm>
            <a:off x="0" y="1339403"/>
            <a:ext cx="12191999" cy="5215943"/>
          </a:xfrm>
          <a:prstGeom prst="rect">
            <a:avLst/>
          </a:prstGeom>
        </p:spPr>
      </p:pic>
    </p:spTree>
    <p:extLst>
      <p:ext uri="{BB962C8B-B14F-4D97-AF65-F5344CB8AC3E}">
        <p14:creationId xmlns:p14="http://schemas.microsoft.com/office/powerpoint/2010/main" val="4031656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03E8D5A4-D2A9-4070-BA27-B14C1A24A92C}"/>
              </a:ext>
            </a:extLst>
          </p:cNvPr>
          <p:cNvPicPr>
            <a:picLocks noChangeAspect="1"/>
          </p:cNvPicPr>
          <p:nvPr/>
        </p:nvPicPr>
        <p:blipFill>
          <a:blip r:embed="rId3"/>
          <a:stretch>
            <a:fillRect/>
          </a:stretch>
        </p:blipFill>
        <p:spPr>
          <a:xfrm>
            <a:off x="557905" y="1002484"/>
            <a:ext cx="11076190" cy="4457143"/>
          </a:xfrm>
          <a:prstGeom prst="rect">
            <a:avLst/>
          </a:prstGeom>
        </p:spPr>
      </p:pic>
      <p:pic>
        <p:nvPicPr>
          <p:cNvPr id="3" name="Imagem 2">
            <a:extLst>
              <a:ext uri="{FF2B5EF4-FFF2-40B4-BE49-F238E27FC236}">
                <a16:creationId xmlns:a16="http://schemas.microsoft.com/office/drawing/2014/main" id="{75EE30AE-BA39-445C-BF30-978A2BB53BC4}"/>
              </a:ext>
            </a:extLst>
          </p:cNvPr>
          <p:cNvPicPr>
            <a:picLocks noChangeAspect="1"/>
          </p:cNvPicPr>
          <p:nvPr/>
        </p:nvPicPr>
        <p:blipFill>
          <a:blip r:embed="rId4"/>
          <a:stretch>
            <a:fillRect/>
          </a:stretch>
        </p:blipFill>
        <p:spPr>
          <a:xfrm>
            <a:off x="557905" y="5459627"/>
            <a:ext cx="11522478" cy="1226366"/>
          </a:xfrm>
          <a:prstGeom prst="rect">
            <a:avLst/>
          </a:prstGeom>
        </p:spPr>
      </p:pic>
    </p:spTree>
    <p:extLst>
      <p:ext uri="{BB962C8B-B14F-4D97-AF65-F5344CB8AC3E}">
        <p14:creationId xmlns:p14="http://schemas.microsoft.com/office/powerpoint/2010/main" val="2430440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40FE1EF6-E71C-45FB-B555-06420A85A5F0}"/>
              </a:ext>
            </a:extLst>
          </p:cNvPr>
          <p:cNvPicPr>
            <a:picLocks noChangeAspect="1"/>
          </p:cNvPicPr>
          <p:nvPr/>
        </p:nvPicPr>
        <p:blipFill>
          <a:blip r:embed="rId3"/>
          <a:stretch>
            <a:fillRect/>
          </a:stretch>
        </p:blipFill>
        <p:spPr>
          <a:xfrm>
            <a:off x="778507" y="909293"/>
            <a:ext cx="10561905" cy="2000000"/>
          </a:xfrm>
          <a:prstGeom prst="rect">
            <a:avLst/>
          </a:prstGeom>
        </p:spPr>
      </p:pic>
    </p:spTree>
    <p:extLst>
      <p:ext uri="{BB962C8B-B14F-4D97-AF65-F5344CB8AC3E}">
        <p14:creationId xmlns:p14="http://schemas.microsoft.com/office/powerpoint/2010/main" val="2773230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0" y="73052"/>
            <a:ext cx="965202" cy="797826"/>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3" name="Imagem 2">
            <a:extLst>
              <a:ext uri="{FF2B5EF4-FFF2-40B4-BE49-F238E27FC236}">
                <a16:creationId xmlns:a16="http://schemas.microsoft.com/office/drawing/2014/main" id="{24BC1B68-2D2A-4638-948E-801B38E241AE}"/>
              </a:ext>
            </a:extLst>
          </p:cNvPr>
          <p:cNvPicPr>
            <a:picLocks noChangeAspect="1"/>
          </p:cNvPicPr>
          <p:nvPr/>
        </p:nvPicPr>
        <p:blipFill>
          <a:blip r:embed="rId3"/>
          <a:stretch>
            <a:fillRect/>
          </a:stretch>
        </p:blipFill>
        <p:spPr>
          <a:xfrm>
            <a:off x="253998" y="795043"/>
            <a:ext cx="10926310" cy="6000868"/>
          </a:xfrm>
          <a:prstGeom prst="rect">
            <a:avLst/>
          </a:prstGeom>
        </p:spPr>
      </p:pic>
    </p:spTree>
    <p:extLst>
      <p:ext uri="{BB962C8B-B14F-4D97-AF65-F5344CB8AC3E}">
        <p14:creationId xmlns:p14="http://schemas.microsoft.com/office/powerpoint/2010/main" val="4275817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C55ED9D3-5020-4FAB-9FF7-6DC47A0366B5}"/>
              </a:ext>
            </a:extLst>
          </p:cNvPr>
          <p:cNvPicPr>
            <a:picLocks noChangeAspect="1"/>
          </p:cNvPicPr>
          <p:nvPr/>
        </p:nvPicPr>
        <p:blipFill>
          <a:blip r:embed="rId3"/>
          <a:stretch>
            <a:fillRect/>
          </a:stretch>
        </p:blipFill>
        <p:spPr>
          <a:xfrm>
            <a:off x="-1" y="1285752"/>
            <a:ext cx="12192001" cy="4286495"/>
          </a:xfrm>
          <a:prstGeom prst="rect">
            <a:avLst/>
          </a:prstGeom>
        </p:spPr>
      </p:pic>
    </p:spTree>
    <p:extLst>
      <p:ext uri="{BB962C8B-B14F-4D97-AF65-F5344CB8AC3E}">
        <p14:creationId xmlns:p14="http://schemas.microsoft.com/office/powerpoint/2010/main" val="1355133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1437" y="73051"/>
            <a:ext cx="926565" cy="765889"/>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6DA325CD-BD84-4151-BA5C-D623A0FB0B71}"/>
              </a:ext>
            </a:extLst>
          </p:cNvPr>
          <p:cNvPicPr>
            <a:picLocks noChangeAspect="1"/>
          </p:cNvPicPr>
          <p:nvPr/>
        </p:nvPicPr>
        <p:blipFill>
          <a:blip r:embed="rId3"/>
          <a:stretch>
            <a:fillRect/>
          </a:stretch>
        </p:blipFill>
        <p:spPr>
          <a:xfrm>
            <a:off x="0" y="1015362"/>
            <a:ext cx="12192000" cy="5749925"/>
          </a:xfrm>
          <a:prstGeom prst="rect">
            <a:avLst/>
          </a:prstGeom>
        </p:spPr>
      </p:pic>
    </p:spTree>
    <p:extLst>
      <p:ext uri="{BB962C8B-B14F-4D97-AF65-F5344CB8AC3E}">
        <p14:creationId xmlns:p14="http://schemas.microsoft.com/office/powerpoint/2010/main" val="722519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5831" y="73052"/>
            <a:ext cx="862171" cy="712662"/>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C30A6907-3D88-49FC-B18A-55610D7E60B7}"/>
              </a:ext>
            </a:extLst>
          </p:cNvPr>
          <p:cNvPicPr>
            <a:picLocks noChangeAspect="1"/>
          </p:cNvPicPr>
          <p:nvPr/>
        </p:nvPicPr>
        <p:blipFill>
          <a:blip r:embed="rId3"/>
          <a:stretch>
            <a:fillRect/>
          </a:stretch>
        </p:blipFill>
        <p:spPr>
          <a:xfrm>
            <a:off x="0" y="862886"/>
            <a:ext cx="12054625" cy="5995114"/>
          </a:xfrm>
          <a:prstGeom prst="rect">
            <a:avLst/>
          </a:prstGeom>
        </p:spPr>
      </p:pic>
    </p:spTree>
    <p:extLst>
      <p:ext uri="{BB962C8B-B14F-4D97-AF65-F5344CB8AC3E}">
        <p14:creationId xmlns:p14="http://schemas.microsoft.com/office/powerpoint/2010/main" val="2658676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F84AF121-5DC7-4423-8CA2-B320B7CFC431}"/>
              </a:ext>
            </a:extLst>
          </p:cNvPr>
          <p:cNvPicPr>
            <a:picLocks noChangeAspect="1"/>
          </p:cNvPicPr>
          <p:nvPr/>
        </p:nvPicPr>
        <p:blipFill>
          <a:blip r:embed="rId3"/>
          <a:stretch>
            <a:fillRect/>
          </a:stretch>
        </p:blipFill>
        <p:spPr>
          <a:xfrm>
            <a:off x="434011" y="862886"/>
            <a:ext cx="10979481" cy="1348749"/>
          </a:xfrm>
          <a:prstGeom prst="rect">
            <a:avLst/>
          </a:prstGeom>
        </p:spPr>
      </p:pic>
      <p:pic>
        <p:nvPicPr>
          <p:cNvPr id="3" name="Imagem 2">
            <a:extLst>
              <a:ext uri="{FF2B5EF4-FFF2-40B4-BE49-F238E27FC236}">
                <a16:creationId xmlns:a16="http://schemas.microsoft.com/office/drawing/2014/main" id="{3CEFA84E-1C2B-4D80-B6F1-966F3917B479}"/>
              </a:ext>
            </a:extLst>
          </p:cNvPr>
          <p:cNvPicPr>
            <a:picLocks noChangeAspect="1"/>
          </p:cNvPicPr>
          <p:nvPr/>
        </p:nvPicPr>
        <p:blipFill>
          <a:blip r:embed="rId4"/>
          <a:stretch>
            <a:fillRect/>
          </a:stretch>
        </p:blipFill>
        <p:spPr>
          <a:xfrm>
            <a:off x="1565444" y="2211634"/>
            <a:ext cx="8935318" cy="4646365"/>
          </a:xfrm>
          <a:prstGeom prst="rect">
            <a:avLst/>
          </a:prstGeom>
        </p:spPr>
      </p:pic>
    </p:spTree>
    <p:extLst>
      <p:ext uri="{BB962C8B-B14F-4D97-AF65-F5344CB8AC3E}">
        <p14:creationId xmlns:p14="http://schemas.microsoft.com/office/powerpoint/2010/main" val="4257756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12F10CE0-7372-4212-83C6-EB5033FCEFF7}"/>
              </a:ext>
            </a:extLst>
          </p:cNvPr>
          <p:cNvPicPr>
            <a:picLocks noChangeAspect="1"/>
          </p:cNvPicPr>
          <p:nvPr/>
        </p:nvPicPr>
        <p:blipFill>
          <a:blip r:embed="rId3"/>
          <a:stretch>
            <a:fillRect/>
          </a:stretch>
        </p:blipFill>
        <p:spPr>
          <a:xfrm>
            <a:off x="440035" y="862886"/>
            <a:ext cx="10017925" cy="1841907"/>
          </a:xfrm>
          <a:prstGeom prst="rect">
            <a:avLst/>
          </a:prstGeom>
        </p:spPr>
      </p:pic>
      <p:pic>
        <p:nvPicPr>
          <p:cNvPr id="3" name="Imagem 2">
            <a:extLst>
              <a:ext uri="{FF2B5EF4-FFF2-40B4-BE49-F238E27FC236}">
                <a16:creationId xmlns:a16="http://schemas.microsoft.com/office/drawing/2014/main" id="{2372BA53-30AE-4373-8A13-BF37EDAC02C8}"/>
              </a:ext>
            </a:extLst>
          </p:cNvPr>
          <p:cNvPicPr>
            <a:picLocks noChangeAspect="1"/>
          </p:cNvPicPr>
          <p:nvPr/>
        </p:nvPicPr>
        <p:blipFill>
          <a:blip r:embed="rId4"/>
          <a:stretch>
            <a:fillRect/>
          </a:stretch>
        </p:blipFill>
        <p:spPr>
          <a:xfrm>
            <a:off x="1834917" y="2704792"/>
            <a:ext cx="8410245" cy="4153208"/>
          </a:xfrm>
          <a:prstGeom prst="rect">
            <a:avLst/>
          </a:prstGeom>
        </p:spPr>
      </p:pic>
    </p:spTree>
    <p:extLst>
      <p:ext uri="{BB962C8B-B14F-4D97-AF65-F5344CB8AC3E}">
        <p14:creationId xmlns:p14="http://schemas.microsoft.com/office/powerpoint/2010/main" val="1148703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1083647"/>
            <a:ext cx="11075831" cy="1569660"/>
          </a:xfrm>
          <a:prstGeom prst="rect">
            <a:avLst/>
          </a:prstGeom>
        </p:spPr>
        <p:txBody>
          <a:bodyPr wrap="square">
            <a:spAutoFit/>
          </a:bodyPr>
          <a:lstStyle/>
          <a:p>
            <a:r>
              <a:rPr lang="pt-BR" sz="3200" dirty="0"/>
              <a:t>Um simples exemplo, que corresponde ao diagrama em blocos da figura 1.1, é o de duas pessoas que se comunicam por telefone, uma no ponto A e a outra em B, conforme a figura.</a:t>
            </a:r>
          </a:p>
        </p:txBody>
      </p:sp>
      <p:pic>
        <p:nvPicPr>
          <p:cNvPr id="3" name="Imagem 2">
            <a:extLst>
              <a:ext uri="{FF2B5EF4-FFF2-40B4-BE49-F238E27FC236}">
                <a16:creationId xmlns:a16="http://schemas.microsoft.com/office/drawing/2014/main" id="{23161025-5AC1-4B9C-A1BF-1F9D4B01E403}"/>
              </a:ext>
            </a:extLst>
          </p:cNvPr>
          <p:cNvPicPr>
            <a:picLocks noChangeAspect="1"/>
          </p:cNvPicPr>
          <p:nvPr/>
        </p:nvPicPr>
        <p:blipFill>
          <a:blip r:embed="rId2"/>
          <a:stretch>
            <a:fillRect/>
          </a:stretch>
        </p:blipFill>
        <p:spPr>
          <a:xfrm>
            <a:off x="1275008" y="2743876"/>
            <a:ext cx="9382669" cy="4039437"/>
          </a:xfrm>
          <a:prstGeom prst="rect">
            <a:avLst/>
          </a:prstGeom>
        </p:spPr>
      </p:pic>
      <p:pic>
        <p:nvPicPr>
          <p:cNvPr id="6" name="Picture 2" descr="Logotipo do IMETRO">
            <a:extLst>
              <a:ext uri="{FF2B5EF4-FFF2-40B4-BE49-F238E27FC236}">
                <a16:creationId xmlns:a16="http://schemas.microsoft.com/office/drawing/2014/main" id="{109C2D71-0CF9-4DDF-A15C-2E5AC5F53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A6898BFF-FD6C-4CB6-8301-EE9C02F97560}"/>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132362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7A4503A7-4F59-4F42-9805-8EFA03D83A3A}"/>
              </a:ext>
            </a:extLst>
          </p:cNvPr>
          <p:cNvPicPr>
            <a:picLocks noChangeAspect="1"/>
          </p:cNvPicPr>
          <p:nvPr/>
        </p:nvPicPr>
        <p:blipFill>
          <a:blip r:embed="rId3"/>
          <a:stretch>
            <a:fillRect/>
          </a:stretch>
        </p:blipFill>
        <p:spPr>
          <a:xfrm>
            <a:off x="883808" y="862886"/>
            <a:ext cx="10079887" cy="5922063"/>
          </a:xfrm>
          <a:prstGeom prst="rect">
            <a:avLst/>
          </a:prstGeom>
        </p:spPr>
      </p:pic>
    </p:spTree>
    <p:extLst>
      <p:ext uri="{BB962C8B-B14F-4D97-AF65-F5344CB8AC3E}">
        <p14:creationId xmlns:p14="http://schemas.microsoft.com/office/powerpoint/2010/main" val="646516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65CB7A34-46AE-41A0-AFCC-F5C311D06A6F}"/>
              </a:ext>
            </a:extLst>
          </p:cNvPr>
          <p:cNvPicPr>
            <a:picLocks noChangeAspect="1"/>
          </p:cNvPicPr>
          <p:nvPr/>
        </p:nvPicPr>
        <p:blipFill>
          <a:blip r:embed="rId3"/>
          <a:stretch>
            <a:fillRect/>
          </a:stretch>
        </p:blipFill>
        <p:spPr>
          <a:xfrm>
            <a:off x="434012" y="862886"/>
            <a:ext cx="10978009" cy="5995114"/>
          </a:xfrm>
          <a:prstGeom prst="rect">
            <a:avLst/>
          </a:prstGeom>
        </p:spPr>
      </p:pic>
    </p:spTree>
    <p:extLst>
      <p:ext uri="{BB962C8B-B14F-4D97-AF65-F5344CB8AC3E}">
        <p14:creationId xmlns:p14="http://schemas.microsoft.com/office/powerpoint/2010/main" val="2045489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42860"/>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B0F604C8-0ADE-4CCF-ABC7-3D0709CA662A}"/>
              </a:ext>
            </a:extLst>
          </p:cNvPr>
          <p:cNvPicPr>
            <a:picLocks noChangeAspect="1"/>
          </p:cNvPicPr>
          <p:nvPr/>
        </p:nvPicPr>
        <p:blipFill>
          <a:blip r:embed="rId3"/>
          <a:stretch>
            <a:fillRect/>
          </a:stretch>
        </p:blipFill>
        <p:spPr>
          <a:xfrm>
            <a:off x="677529" y="764230"/>
            <a:ext cx="10304940" cy="6085113"/>
          </a:xfrm>
          <a:prstGeom prst="rect">
            <a:avLst/>
          </a:prstGeom>
        </p:spPr>
      </p:pic>
    </p:spTree>
    <p:extLst>
      <p:ext uri="{BB962C8B-B14F-4D97-AF65-F5344CB8AC3E}">
        <p14:creationId xmlns:p14="http://schemas.microsoft.com/office/powerpoint/2010/main" val="57921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8416B245-21C1-4AF9-8E74-CD03AE261974}"/>
              </a:ext>
            </a:extLst>
          </p:cNvPr>
          <p:cNvPicPr>
            <a:picLocks noChangeAspect="1"/>
          </p:cNvPicPr>
          <p:nvPr/>
        </p:nvPicPr>
        <p:blipFill>
          <a:blip r:embed="rId3"/>
          <a:stretch>
            <a:fillRect/>
          </a:stretch>
        </p:blipFill>
        <p:spPr>
          <a:xfrm>
            <a:off x="882903" y="759854"/>
            <a:ext cx="10426193" cy="6098146"/>
          </a:xfrm>
          <a:prstGeom prst="rect">
            <a:avLst/>
          </a:prstGeom>
        </p:spPr>
      </p:pic>
    </p:spTree>
    <p:extLst>
      <p:ext uri="{BB962C8B-B14F-4D97-AF65-F5344CB8AC3E}">
        <p14:creationId xmlns:p14="http://schemas.microsoft.com/office/powerpoint/2010/main" val="3873379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3" name="Imagem 2">
            <a:extLst>
              <a:ext uri="{FF2B5EF4-FFF2-40B4-BE49-F238E27FC236}">
                <a16:creationId xmlns:a16="http://schemas.microsoft.com/office/drawing/2014/main" id="{E852C6CF-EF4B-4D79-B45C-302DE237FBB4}"/>
              </a:ext>
            </a:extLst>
          </p:cNvPr>
          <p:cNvPicPr>
            <a:picLocks noChangeAspect="1"/>
          </p:cNvPicPr>
          <p:nvPr/>
        </p:nvPicPr>
        <p:blipFill>
          <a:blip r:embed="rId3"/>
          <a:stretch>
            <a:fillRect/>
          </a:stretch>
        </p:blipFill>
        <p:spPr>
          <a:xfrm>
            <a:off x="215826" y="1197735"/>
            <a:ext cx="11415851" cy="5587213"/>
          </a:xfrm>
          <a:prstGeom prst="rect">
            <a:avLst/>
          </a:prstGeom>
        </p:spPr>
      </p:pic>
    </p:spTree>
    <p:extLst>
      <p:ext uri="{BB962C8B-B14F-4D97-AF65-F5344CB8AC3E}">
        <p14:creationId xmlns:p14="http://schemas.microsoft.com/office/powerpoint/2010/main" val="1823121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618876D9-99CB-4A48-83C6-4129BC7D5A0C}"/>
              </a:ext>
            </a:extLst>
          </p:cNvPr>
          <p:cNvPicPr>
            <a:picLocks noChangeAspect="1"/>
          </p:cNvPicPr>
          <p:nvPr/>
        </p:nvPicPr>
        <p:blipFill>
          <a:blip r:embed="rId3"/>
          <a:stretch>
            <a:fillRect/>
          </a:stretch>
        </p:blipFill>
        <p:spPr>
          <a:xfrm>
            <a:off x="256670" y="1182787"/>
            <a:ext cx="11334164" cy="5321044"/>
          </a:xfrm>
          <a:prstGeom prst="rect">
            <a:avLst/>
          </a:prstGeom>
        </p:spPr>
      </p:pic>
    </p:spTree>
    <p:extLst>
      <p:ext uri="{BB962C8B-B14F-4D97-AF65-F5344CB8AC3E}">
        <p14:creationId xmlns:p14="http://schemas.microsoft.com/office/powerpoint/2010/main" val="3002075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DD771F44-A42E-48B1-8AC8-473B1FCE8345}"/>
              </a:ext>
            </a:extLst>
          </p:cNvPr>
          <p:cNvPicPr>
            <a:picLocks noChangeAspect="1"/>
          </p:cNvPicPr>
          <p:nvPr/>
        </p:nvPicPr>
        <p:blipFill>
          <a:blip r:embed="rId3"/>
          <a:stretch>
            <a:fillRect/>
          </a:stretch>
        </p:blipFill>
        <p:spPr>
          <a:xfrm>
            <a:off x="778507" y="991674"/>
            <a:ext cx="10891791" cy="2564700"/>
          </a:xfrm>
          <a:prstGeom prst="rect">
            <a:avLst/>
          </a:prstGeom>
        </p:spPr>
      </p:pic>
      <p:pic>
        <p:nvPicPr>
          <p:cNvPr id="3" name="Imagem 2">
            <a:extLst>
              <a:ext uri="{FF2B5EF4-FFF2-40B4-BE49-F238E27FC236}">
                <a16:creationId xmlns:a16="http://schemas.microsoft.com/office/drawing/2014/main" id="{F03194A1-F816-4F91-910C-9EFDA337A64F}"/>
              </a:ext>
            </a:extLst>
          </p:cNvPr>
          <p:cNvPicPr>
            <a:picLocks noChangeAspect="1"/>
          </p:cNvPicPr>
          <p:nvPr/>
        </p:nvPicPr>
        <p:blipFill>
          <a:blip r:embed="rId4"/>
          <a:stretch>
            <a:fillRect/>
          </a:stretch>
        </p:blipFill>
        <p:spPr>
          <a:xfrm>
            <a:off x="778507" y="3918396"/>
            <a:ext cx="10634986" cy="2564699"/>
          </a:xfrm>
          <a:prstGeom prst="rect">
            <a:avLst/>
          </a:prstGeom>
        </p:spPr>
      </p:pic>
    </p:spTree>
    <p:extLst>
      <p:ext uri="{BB962C8B-B14F-4D97-AF65-F5344CB8AC3E}">
        <p14:creationId xmlns:p14="http://schemas.microsoft.com/office/powerpoint/2010/main" val="1555732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9B17043A-1876-494B-B840-0C16E7806AF2}"/>
              </a:ext>
            </a:extLst>
          </p:cNvPr>
          <p:cNvPicPr>
            <a:picLocks noChangeAspect="1"/>
          </p:cNvPicPr>
          <p:nvPr/>
        </p:nvPicPr>
        <p:blipFill>
          <a:blip r:embed="rId3"/>
          <a:stretch>
            <a:fillRect/>
          </a:stretch>
        </p:blipFill>
        <p:spPr>
          <a:xfrm>
            <a:off x="611957" y="1021131"/>
            <a:ext cx="10968085" cy="4815737"/>
          </a:xfrm>
          <a:prstGeom prst="rect">
            <a:avLst/>
          </a:prstGeom>
        </p:spPr>
      </p:pic>
    </p:spTree>
    <p:extLst>
      <p:ext uri="{BB962C8B-B14F-4D97-AF65-F5344CB8AC3E}">
        <p14:creationId xmlns:p14="http://schemas.microsoft.com/office/powerpoint/2010/main" val="611272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EEE6F38A-E130-42F4-8AEE-EEBC816D77AF}"/>
              </a:ext>
            </a:extLst>
          </p:cNvPr>
          <p:cNvPicPr>
            <a:picLocks noChangeAspect="1"/>
          </p:cNvPicPr>
          <p:nvPr/>
        </p:nvPicPr>
        <p:blipFill>
          <a:blip r:embed="rId3"/>
          <a:stretch>
            <a:fillRect/>
          </a:stretch>
        </p:blipFill>
        <p:spPr>
          <a:xfrm>
            <a:off x="527104" y="1053851"/>
            <a:ext cx="11137792" cy="5731097"/>
          </a:xfrm>
          <a:prstGeom prst="rect">
            <a:avLst/>
          </a:prstGeom>
        </p:spPr>
      </p:pic>
    </p:spTree>
    <p:extLst>
      <p:ext uri="{BB962C8B-B14F-4D97-AF65-F5344CB8AC3E}">
        <p14:creationId xmlns:p14="http://schemas.microsoft.com/office/powerpoint/2010/main" val="1281723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779C3113-699D-4406-A673-73E8D5C375B0}"/>
              </a:ext>
            </a:extLst>
          </p:cNvPr>
          <p:cNvPicPr>
            <a:picLocks noChangeAspect="1"/>
          </p:cNvPicPr>
          <p:nvPr/>
        </p:nvPicPr>
        <p:blipFill>
          <a:blip r:embed="rId3"/>
          <a:stretch>
            <a:fillRect/>
          </a:stretch>
        </p:blipFill>
        <p:spPr>
          <a:xfrm>
            <a:off x="434012" y="1208221"/>
            <a:ext cx="11679896" cy="4973638"/>
          </a:xfrm>
          <a:prstGeom prst="rect">
            <a:avLst/>
          </a:prstGeom>
        </p:spPr>
      </p:pic>
    </p:spTree>
    <p:extLst>
      <p:ext uri="{BB962C8B-B14F-4D97-AF65-F5344CB8AC3E}">
        <p14:creationId xmlns:p14="http://schemas.microsoft.com/office/powerpoint/2010/main" val="987899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1083647"/>
            <a:ext cx="11075831" cy="5509200"/>
          </a:xfrm>
          <a:prstGeom prst="rect">
            <a:avLst/>
          </a:prstGeom>
        </p:spPr>
        <p:txBody>
          <a:bodyPr wrap="square">
            <a:spAutoFit/>
          </a:bodyPr>
          <a:lstStyle/>
          <a:p>
            <a:r>
              <a:rPr lang="pt-BR" sz="3200" dirty="0"/>
              <a:t>Cada um desses estágios tem funções específicas no sistema de comunicação:</a:t>
            </a:r>
          </a:p>
          <a:p>
            <a:endParaRPr lang="pt-BR" sz="3200" dirty="0">
              <a:solidFill>
                <a:srgbClr val="FF0000"/>
              </a:solidFill>
            </a:endParaRPr>
          </a:p>
          <a:p>
            <a:pPr marL="457200" indent="-457200">
              <a:buFont typeface="Wingdings" panose="05000000000000000000" pitchFamily="2" charset="2"/>
              <a:buChar char="q"/>
            </a:pPr>
            <a:r>
              <a:rPr lang="pt-BR" sz="3200" dirty="0">
                <a:solidFill>
                  <a:srgbClr val="FF0000"/>
                </a:solidFill>
              </a:rPr>
              <a:t>Fonte de informação – </a:t>
            </a:r>
            <a:r>
              <a:rPr lang="pt-BR" sz="3200" dirty="0"/>
              <a:t>Gera a informação. Ex.: um locutor narrando um jogo de futebol ou uma pessoa falando ao telefone.</a:t>
            </a:r>
          </a:p>
          <a:p>
            <a:pPr marL="457200" indent="-457200">
              <a:buFont typeface="Wingdings" panose="05000000000000000000" pitchFamily="2" charset="2"/>
              <a:buChar char="q"/>
            </a:pPr>
            <a:r>
              <a:rPr lang="pt-BR" sz="3200" dirty="0">
                <a:solidFill>
                  <a:srgbClr val="FF0000"/>
                </a:solidFill>
              </a:rPr>
              <a:t>Transdutor da transmissão – </a:t>
            </a:r>
            <a:r>
              <a:rPr lang="pt-BR" sz="3200" dirty="0"/>
              <a:t>Converte um tipo de energia em outra. Ex.: microfone, que converte as ondas sonoras da voz em sinais eléctricos, e câmera de vídeo, que converte a imagem em sinais eléctricos.</a:t>
            </a:r>
          </a:p>
          <a:p>
            <a:endParaRPr lang="pt-BR" sz="3200" dirty="0"/>
          </a:p>
        </p:txBody>
      </p:sp>
      <p:pic>
        <p:nvPicPr>
          <p:cNvPr id="6" name="Picture 2" descr="Logotipo do IMETRO">
            <a:extLst>
              <a:ext uri="{FF2B5EF4-FFF2-40B4-BE49-F238E27FC236}">
                <a16:creationId xmlns:a16="http://schemas.microsoft.com/office/drawing/2014/main" id="{59EC4795-C7D1-4CB4-97F9-B4B17190E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433C4ECF-B59B-48BD-90F2-2FF0CDC1AEC1}"/>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12728600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3" name="Imagem 2">
            <a:extLst>
              <a:ext uri="{FF2B5EF4-FFF2-40B4-BE49-F238E27FC236}">
                <a16:creationId xmlns:a16="http://schemas.microsoft.com/office/drawing/2014/main" id="{FA04B578-1CF2-44E0-9272-D22F388A3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10" y="988226"/>
            <a:ext cx="10878780" cy="5796722"/>
          </a:xfrm>
          <a:prstGeom prst="rect">
            <a:avLst/>
          </a:prstGeom>
        </p:spPr>
      </p:pic>
    </p:spTree>
    <p:extLst>
      <p:ext uri="{BB962C8B-B14F-4D97-AF65-F5344CB8AC3E}">
        <p14:creationId xmlns:p14="http://schemas.microsoft.com/office/powerpoint/2010/main" val="1386066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3" name="Imagem 2">
            <a:extLst>
              <a:ext uri="{FF2B5EF4-FFF2-40B4-BE49-F238E27FC236}">
                <a16:creationId xmlns:a16="http://schemas.microsoft.com/office/drawing/2014/main" id="{2305EF8B-B3C8-455C-B097-7F71AD7C4D0F}"/>
              </a:ext>
            </a:extLst>
          </p:cNvPr>
          <p:cNvPicPr>
            <a:picLocks noChangeAspect="1"/>
          </p:cNvPicPr>
          <p:nvPr/>
        </p:nvPicPr>
        <p:blipFill>
          <a:blip r:embed="rId3"/>
          <a:stretch>
            <a:fillRect/>
          </a:stretch>
        </p:blipFill>
        <p:spPr>
          <a:xfrm>
            <a:off x="344940" y="1005619"/>
            <a:ext cx="11502119" cy="4519416"/>
          </a:xfrm>
          <a:prstGeom prst="rect">
            <a:avLst/>
          </a:prstGeom>
        </p:spPr>
      </p:pic>
    </p:spTree>
    <p:extLst>
      <p:ext uri="{BB962C8B-B14F-4D97-AF65-F5344CB8AC3E}">
        <p14:creationId xmlns:p14="http://schemas.microsoft.com/office/powerpoint/2010/main" val="2637511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1DAE64DD-3074-43DC-B7BF-58949E29F5E7}"/>
              </a:ext>
            </a:extLst>
          </p:cNvPr>
          <p:cNvPicPr>
            <a:picLocks noChangeAspect="1"/>
          </p:cNvPicPr>
          <p:nvPr/>
        </p:nvPicPr>
        <p:blipFill>
          <a:blip r:embed="rId3"/>
          <a:stretch>
            <a:fillRect/>
          </a:stretch>
        </p:blipFill>
        <p:spPr>
          <a:xfrm>
            <a:off x="609466" y="1394255"/>
            <a:ext cx="10628571" cy="3190623"/>
          </a:xfrm>
          <a:prstGeom prst="rect">
            <a:avLst/>
          </a:prstGeom>
        </p:spPr>
      </p:pic>
    </p:spTree>
    <p:extLst>
      <p:ext uri="{BB962C8B-B14F-4D97-AF65-F5344CB8AC3E}">
        <p14:creationId xmlns:p14="http://schemas.microsoft.com/office/powerpoint/2010/main" val="2246739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5BBFF2C0-F20E-465A-8B27-C6C752B5C411}"/>
              </a:ext>
            </a:extLst>
          </p:cNvPr>
          <p:cNvPicPr>
            <a:picLocks noChangeAspect="1"/>
          </p:cNvPicPr>
          <p:nvPr/>
        </p:nvPicPr>
        <p:blipFill>
          <a:blip r:embed="rId3"/>
          <a:stretch>
            <a:fillRect/>
          </a:stretch>
        </p:blipFill>
        <p:spPr>
          <a:xfrm>
            <a:off x="384920" y="1163957"/>
            <a:ext cx="11422160" cy="4914871"/>
          </a:xfrm>
          <a:prstGeom prst="rect">
            <a:avLst/>
          </a:prstGeom>
        </p:spPr>
      </p:pic>
    </p:spTree>
    <p:extLst>
      <p:ext uri="{BB962C8B-B14F-4D97-AF65-F5344CB8AC3E}">
        <p14:creationId xmlns:p14="http://schemas.microsoft.com/office/powerpoint/2010/main" val="3226912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2" name="Imagem 1">
            <a:extLst>
              <a:ext uri="{FF2B5EF4-FFF2-40B4-BE49-F238E27FC236}">
                <a16:creationId xmlns:a16="http://schemas.microsoft.com/office/drawing/2014/main" id="{3157DF27-09BA-42E8-979A-14D9DA9D8A06}"/>
              </a:ext>
            </a:extLst>
          </p:cNvPr>
          <p:cNvPicPr>
            <a:picLocks noChangeAspect="1"/>
          </p:cNvPicPr>
          <p:nvPr/>
        </p:nvPicPr>
        <p:blipFill>
          <a:blip r:embed="rId3"/>
          <a:stretch>
            <a:fillRect/>
          </a:stretch>
        </p:blipFill>
        <p:spPr>
          <a:xfrm>
            <a:off x="217460" y="1241209"/>
            <a:ext cx="11757079" cy="4375582"/>
          </a:xfrm>
          <a:prstGeom prst="rect">
            <a:avLst/>
          </a:prstGeom>
        </p:spPr>
      </p:pic>
    </p:spTree>
    <p:extLst>
      <p:ext uri="{BB962C8B-B14F-4D97-AF65-F5344CB8AC3E}">
        <p14:creationId xmlns:p14="http://schemas.microsoft.com/office/powerpoint/2010/main" val="14945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ogotipo do IMETRO">
            <a:extLst>
              <a:ext uri="{FF2B5EF4-FFF2-40B4-BE49-F238E27FC236}">
                <a16:creationId xmlns:a16="http://schemas.microsoft.com/office/drawing/2014/main" id="{554BADF5-31F7-41AE-AA5C-00308A1E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469" y="73052"/>
            <a:ext cx="955533" cy="789834"/>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8B6624D-172B-4475-8940-25E2C1E853A7}"/>
              </a:ext>
            </a:extLst>
          </p:cNvPr>
          <p:cNvSpPr txBox="1"/>
          <p:nvPr/>
        </p:nvSpPr>
        <p:spPr>
          <a:xfrm>
            <a:off x="434012" y="73051"/>
            <a:ext cx="10979481" cy="1443985"/>
          </a:xfrm>
          <a:prstGeom prst="rect">
            <a:avLst/>
          </a:prstGeom>
        </p:spPr>
        <p:txBody>
          <a:bodyPr vert="horz" wrap="square" lIns="0" tIns="167640" rIns="0" bIns="0" rtlCol="0">
            <a:spAutoFit/>
          </a:bodyPr>
          <a:lstStyle/>
          <a:p>
            <a:pPr marL="241300">
              <a:spcBef>
                <a:spcPts val="1320"/>
              </a:spcBef>
            </a:pPr>
            <a:r>
              <a:rPr lang="pt-BR" sz="3600" b="1" dirty="0"/>
              <a:t>1.3 Propagação de ondas eletromagnéticas</a:t>
            </a:r>
            <a:endParaRPr lang="pt-BR" sz="3600" dirty="0">
              <a:cs typeface="Arial"/>
            </a:endParaRPr>
          </a:p>
          <a:p>
            <a:pPr marL="241300">
              <a:lnSpc>
                <a:spcPct val="100000"/>
              </a:lnSpc>
              <a:spcBef>
                <a:spcPts val="1320"/>
              </a:spcBef>
            </a:pPr>
            <a:endParaRPr lang="pt-BR" sz="3600" b="1" spc="5" dirty="0">
              <a:cs typeface="Arial"/>
            </a:endParaRPr>
          </a:p>
        </p:txBody>
      </p:sp>
      <p:pic>
        <p:nvPicPr>
          <p:cNvPr id="3" name="Imagem 2">
            <a:extLst>
              <a:ext uri="{FF2B5EF4-FFF2-40B4-BE49-F238E27FC236}">
                <a16:creationId xmlns:a16="http://schemas.microsoft.com/office/drawing/2014/main" id="{77D04599-D018-4032-9410-C241E30A6F76}"/>
              </a:ext>
            </a:extLst>
          </p:cNvPr>
          <p:cNvPicPr>
            <a:picLocks noChangeAspect="1"/>
          </p:cNvPicPr>
          <p:nvPr/>
        </p:nvPicPr>
        <p:blipFill>
          <a:blip r:embed="rId3"/>
          <a:stretch>
            <a:fillRect/>
          </a:stretch>
        </p:blipFill>
        <p:spPr>
          <a:xfrm>
            <a:off x="434012" y="1086683"/>
            <a:ext cx="10962955" cy="5326995"/>
          </a:xfrm>
          <a:prstGeom prst="rect">
            <a:avLst/>
          </a:prstGeom>
        </p:spPr>
      </p:pic>
    </p:spTree>
    <p:extLst>
      <p:ext uri="{BB962C8B-B14F-4D97-AF65-F5344CB8AC3E}">
        <p14:creationId xmlns:p14="http://schemas.microsoft.com/office/powerpoint/2010/main" val="79773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1096526"/>
            <a:ext cx="11075831" cy="5509200"/>
          </a:xfrm>
          <a:prstGeom prst="rect">
            <a:avLst/>
          </a:prstGeom>
        </p:spPr>
        <p:txBody>
          <a:bodyPr wrap="square">
            <a:spAutoFit/>
          </a:bodyPr>
          <a:lstStyle/>
          <a:p>
            <a:pPr marL="457200" indent="-457200">
              <a:buFont typeface="Wingdings" panose="05000000000000000000" pitchFamily="2" charset="2"/>
              <a:buChar char="q"/>
            </a:pPr>
            <a:r>
              <a:rPr lang="pt-BR" sz="3200" dirty="0">
                <a:solidFill>
                  <a:srgbClr val="FF0000"/>
                </a:solidFill>
              </a:rPr>
              <a:t>Transmissor (Tx) – </a:t>
            </a:r>
            <a:r>
              <a:rPr lang="pt-BR" sz="3200" dirty="0"/>
              <a:t>Fornece a potência necessária para amplificar o sinal eléctrico, a fim de que ele percorra longas distâncias, uma vez que sua energia vai se perdendo ao longo da transmissão pelo canal de comunicação (fios eléctricos ou espaço livre) até ao receptor. Também é responsável pelos processos de modulação e codificação.</a:t>
            </a:r>
          </a:p>
          <a:p>
            <a:endParaRPr lang="pt-BR" sz="3200" dirty="0"/>
          </a:p>
          <a:p>
            <a:pPr marL="457200" indent="-457200">
              <a:buFont typeface="Wingdings" panose="05000000000000000000" pitchFamily="2" charset="2"/>
              <a:buChar char="q"/>
            </a:pPr>
            <a:r>
              <a:rPr lang="pt-BR" sz="3200" dirty="0">
                <a:solidFill>
                  <a:srgbClr val="FF0000"/>
                </a:solidFill>
              </a:rPr>
              <a:t>Canal de comunicação – </a:t>
            </a:r>
            <a:r>
              <a:rPr lang="pt-BR" sz="3200" dirty="0"/>
              <a:t>É o meio físico entre o transmissor e o receptor, pelo qual transitam os sinais elétricos ou eletromagnéticos da informação. Ex.: par trançado, fibra óptica, cabo coaxial, espaço livre.</a:t>
            </a:r>
          </a:p>
        </p:txBody>
      </p:sp>
      <p:pic>
        <p:nvPicPr>
          <p:cNvPr id="6" name="Picture 2" descr="Logotipo do IMETRO">
            <a:extLst>
              <a:ext uri="{FF2B5EF4-FFF2-40B4-BE49-F238E27FC236}">
                <a16:creationId xmlns:a16="http://schemas.microsoft.com/office/drawing/2014/main" id="{0F75727D-A0FA-4437-9874-8A39AFB42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6377556C-422D-4C4F-9D36-24D0C383F9DE}"/>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55485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958A318B-0725-439E-BA33-961DA42A02F5}"/>
              </a:ext>
            </a:extLst>
          </p:cNvPr>
          <p:cNvSpPr/>
          <p:nvPr/>
        </p:nvSpPr>
        <p:spPr>
          <a:xfrm>
            <a:off x="711098" y="1096526"/>
            <a:ext cx="11075831" cy="5016758"/>
          </a:xfrm>
          <a:prstGeom prst="rect">
            <a:avLst/>
          </a:prstGeom>
        </p:spPr>
        <p:txBody>
          <a:bodyPr wrap="square">
            <a:spAutoFit/>
          </a:bodyPr>
          <a:lstStyle/>
          <a:p>
            <a:pPr marL="457200" indent="-457200">
              <a:buFont typeface="Wingdings" panose="05000000000000000000" pitchFamily="2" charset="2"/>
              <a:buChar char="q"/>
            </a:pPr>
            <a:r>
              <a:rPr lang="pt-BR" sz="3200" dirty="0">
                <a:solidFill>
                  <a:srgbClr val="FF0000"/>
                </a:solidFill>
              </a:rPr>
              <a:t>Receptor (Rx) – </a:t>
            </a:r>
            <a:r>
              <a:rPr lang="pt-BR" sz="3200" dirty="0"/>
              <a:t>Recebe os sinais da informação, faz sua demodulação e decodificação e o direciona ao transdutor da recepção. </a:t>
            </a:r>
          </a:p>
          <a:p>
            <a:endParaRPr lang="pt-BR" sz="3200" dirty="0"/>
          </a:p>
          <a:p>
            <a:pPr marL="457200" indent="-457200">
              <a:buFont typeface="Wingdings" panose="05000000000000000000" pitchFamily="2" charset="2"/>
              <a:buChar char="q"/>
            </a:pPr>
            <a:r>
              <a:rPr lang="pt-BR" sz="3200" dirty="0">
                <a:solidFill>
                  <a:srgbClr val="FF0000"/>
                </a:solidFill>
              </a:rPr>
              <a:t>Transdutor da recepção – </a:t>
            </a:r>
            <a:r>
              <a:rPr lang="pt-BR" sz="3200" dirty="0"/>
              <a:t>Converte os sinais da informação em imagem, som, texto etc. Ex.: alto-falante e tela de TV. </a:t>
            </a:r>
          </a:p>
          <a:p>
            <a:endParaRPr lang="pt-BR" sz="3200" dirty="0"/>
          </a:p>
          <a:p>
            <a:pPr marL="457200" indent="-457200">
              <a:buFont typeface="Wingdings" panose="05000000000000000000" pitchFamily="2" charset="2"/>
              <a:buChar char="q"/>
            </a:pPr>
            <a:r>
              <a:rPr lang="pt-BR" sz="3200" dirty="0">
                <a:solidFill>
                  <a:srgbClr val="FF0000"/>
                </a:solidFill>
              </a:rPr>
              <a:t> Destinatário – </a:t>
            </a:r>
            <a:r>
              <a:rPr lang="pt-BR" sz="3200" dirty="0"/>
              <a:t>É aquele a quem a mensagem se destina. Ex.: o ouvinte de uma rádio ou o telespectador de uma emissora de TV</a:t>
            </a:r>
          </a:p>
        </p:txBody>
      </p:sp>
      <p:pic>
        <p:nvPicPr>
          <p:cNvPr id="6" name="Picture 2" descr="Logotipo do IMETRO">
            <a:extLst>
              <a:ext uri="{FF2B5EF4-FFF2-40B4-BE49-F238E27FC236}">
                <a16:creationId xmlns:a16="http://schemas.microsoft.com/office/drawing/2014/main" id="{C9BD85D5-1ECB-41BA-B142-FE7CC4A21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583" y="73051"/>
            <a:ext cx="1124419" cy="929433"/>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027B1A8F-3710-4F2B-9DEC-5A21E7C14E28}"/>
              </a:ext>
            </a:extLst>
          </p:cNvPr>
          <p:cNvSpPr/>
          <p:nvPr/>
        </p:nvSpPr>
        <p:spPr>
          <a:xfrm>
            <a:off x="711098" y="288931"/>
            <a:ext cx="7326557" cy="646331"/>
          </a:xfrm>
          <a:prstGeom prst="rect">
            <a:avLst/>
          </a:prstGeom>
        </p:spPr>
        <p:txBody>
          <a:bodyPr wrap="none">
            <a:spAutoFit/>
          </a:bodyPr>
          <a:lstStyle/>
          <a:p>
            <a:r>
              <a:rPr lang="pt-BR" sz="3600" b="1" spc="-10" dirty="0"/>
              <a:t>1.1.1 </a:t>
            </a:r>
            <a:r>
              <a:rPr lang="pt-AO" sz="3600" b="1" spc="-10" dirty="0"/>
              <a:t>Elementos </a:t>
            </a:r>
            <a:r>
              <a:rPr lang="pt-AO" sz="3600" b="1" spc="-15" dirty="0"/>
              <a:t>de </a:t>
            </a:r>
            <a:r>
              <a:rPr lang="pt-AO" sz="3600" b="1" spc="-10" dirty="0"/>
              <a:t>telecomunicações</a:t>
            </a:r>
            <a:endParaRPr lang="pt-PT" sz="3600" b="1" dirty="0"/>
          </a:p>
        </p:txBody>
      </p:sp>
    </p:spTree>
    <p:extLst>
      <p:ext uri="{BB962C8B-B14F-4D97-AF65-F5344CB8AC3E}">
        <p14:creationId xmlns:p14="http://schemas.microsoft.com/office/powerpoint/2010/main" val="339952718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2185</TotalTime>
  <Words>3713</Words>
  <Application>Microsoft Office PowerPoint</Application>
  <PresentationFormat>Ecrã Panorâmico</PresentationFormat>
  <Paragraphs>421</Paragraphs>
  <Slides>75</Slides>
  <Notes>0</Notes>
  <HiddenSlides>0</HiddenSlides>
  <MMClips>0</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75</vt:i4>
      </vt:variant>
    </vt:vector>
  </HeadingPairs>
  <TitlesOfParts>
    <vt:vector size="83" baseType="lpstr">
      <vt:lpstr>Arial</vt:lpstr>
      <vt:lpstr>Calibri</vt:lpstr>
      <vt:lpstr>Calibri Light</vt:lpstr>
      <vt:lpstr>Symbol</vt:lpstr>
      <vt:lpstr>Tahoma</vt:lpstr>
      <vt:lpstr>Times New Roman</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ACTIVIDADES:</vt:lpstr>
      <vt:lpstr>Apresentação do PowerPoint</vt:lpstr>
      <vt:lpstr>Apresentação do PowerPoint</vt:lpstr>
      <vt:lpstr>Apresentação do PowerPoint</vt:lpstr>
      <vt:lpstr>Apresentação do PowerPoint</vt:lpstr>
      <vt:lpstr>CARACTERÍSTICAS DAS ANTENAS</vt:lpstr>
      <vt:lpstr>CARACTERÍSTICAS DAS ANTENAS</vt:lpstr>
      <vt:lpstr>CARACTERÍSTICAS DAS ANTENAS</vt:lpstr>
      <vt:lpstr>Apresentação do PowerPoint</vt:lpstr>
      <vt:lpstr>DESCRIÇÕES DAS ANTENAS</vt:lpstr>
      <vt:lpstr>Apresentação do PowerPoint</vt:lpstr>
      <vt:lpstr>Apresentação do PowerPoint</vt:lpstr>
      <vt:lpstr>Apresentação do PowerPoint</vt:lpstr>
      <vt:lpstr>Apresentação do PowerPoint</vt:lpstr>
      <vt:lpstr>APLICAÇÕES DAS ANTENAS</vt:lpstr>
      <vt:lpstr>APLICAÇÕES DAS ANTENAS</vt:lpstr>
      <vt:lpstr>APLICAÇÕES DAS ANTENAS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Lupini David</dc:creator>
  <cp:lastModifiedBy>Lupini David</cp:lastModifiedBy>
  <cp:revision>149</cp:revision>
  <dcterms:created xsi:type="dcterms:W3CDTF">2024-10-27T16:17:24Z</dcterms:created>
  <dcterms:modified xsi:type="dcterms:W3CDTF">2024-11-05T19:34:36Z</dcterms:modified>
</cp:coreProperties>
</file>